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9.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0.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2.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3.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5.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6.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7.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8" r:id="rId4"/>
    <p:sldMasterId id="2147484071" r:id="rId5"/>
    <p:sldMasterId id="2147484179" r:id="rId6"/>
    <p:sldMasterId id="2147484260" r:id="rId7"/>
    <p:sldMasterId id="2147484386" r:id="rId8"/>
    <p:sldMasterId id="2147484441" r:id="rId9"/>
    <p:sldMasterId id="2147484450" r:id="rId10"/>
    <p:sldMasterId id="2147484460" r:id="rId11"/>
    <p:sldMasterId id="2147484472" r:id="rId12"/>
    <p:sldMasterId id="2147484488" r:id="rId13"/>
    <p:sldMasterId id="2147484508" r:id="rId14"/>
    <p:sldMasterId id="2147484513" r:id="rId15"/>
    <p:sldMasterId id="2147484519" r:id="rId16"/>
    <p:sldMasterId id="2147484531" r:id="rId17"/>
    <p:sldMasterId id="2147484542" r:id="rId18"/>
    <p:sldMasterId id="2147484557" r:id="rId19"/>
    <p:sldMasterId id="2147484569" r:id="rId20"/>
    <p:sldMasterId id="2147484581" r:id="rId21"/>
  </p:sldMasterIdLst>
  <p:notesMasterIdLst>
    <p:notesMasterId r:id="rId87"/>
  </p:notesMasterIdLst>
  <p:sldIdLst>
    <p:sldId id="2145705920" r:id="rId22"/>
    <p:sldId id="2145705894" r:id="rId23"/>
    <p:sldId id="2145705923" r:id="rId24"/>
    <p:sldId id="2145705557" r:id="rId25"/>
    <p:sldId id="1993219074" r:id="rId26"/>
    <p:sldId id="1993219043" r:id="rId27"/>
    <p:sldId id="1993219044" r:id="rId28"/>
    <p:sldId id="1993219061" r:id="rId29"/>
    <p:sldId id="1993219046" r:id="rId30"/>
    <p:sldId id="1993219047" r:id="rId31"/>
    <p:sldId id="1993219075" r:id="rId32"/>
    <p:sldId id="2145705556" r:id="rId33"/>
    <p:sldId id="1993219083" r:id="rId34"/>
    <p:sldId id="1993219081" r:id="rId35"/>
    <p:sldId id="1993219082" r:id="rId36"/>
    <p:sldId id="1993219053" r:id="rId37"/>
    <p:sldId id="1993219054" r:id="rId38"/>
    <p:sldId id="1993219055" r:id="rId39"/>
    <p:sldId id="1993219060" r:id="rId40"/>
    <p:sldId id="13374" r:id="rId41"/>
    <p:sldId id="1993219065" r:id="rId42"/>
    <p:sldId id="1993219066" r:id="rId43"/>
    <p:sldId id="1993219070" r:id="rId44"/>
    <p:sldId id="1993219084" r:id="rId45"/>
    <p:sldId id="256" r:id="rId46"/>
    <p:sldId id="2145705554" r:id="rId47"/>
    <p:sldId id="13368" r:id="rId48"/>
    <p:sldId id="257" r:id="rId49"/>
    <p:sldId id="2145706414" r:id="rId50"/>
    <p:sldId id="5943" r:id="rId51"/>
    <p:sldId id="2145706400" r:id="rId52"/>
    <p:sldId id="5949" r:id="rId53"/>
    <p:sldId id="2145706413" r:id="rId54"/>
    <p:sldId id="6026" r:id="rId55"/>
    <p:sldId id="6010" r:id="rId56"/>
    <p:sldId id="5961" r:id="rId57"/>
    <p:sldId id="5825" r:id="rId58"/>
    <p:sldId id="2141411772" r:id="rId59"/>
    <p:sldId id="2145706416" r:id="rId60"/>
    <p:sldId id="2145706417" r:id="rId61"/>
    <p:sldId id="2145706418" r:id="rId62"/>
    <p:sldId id="5867" r:id="rId63"/>
    <p:sldId id="2145706415" r:id="rId64"/>
    <p:sldId id="4239" r:id="rId65"/>
    <p:sldId id="2145706377" r:id="rId66"/>
    <p:sldId id="2145706381" r:id="rId67"/>
    <p:sldId id="2145706359" r:id="rId68"/>
    <p:sldId id="314" r:id="rId69"/>
    <p:sldId id="321" r:id="rId70"/>
    <p:sldId id="2145706374" r:id="rId71"/>
    <p:sldId id="2145706373" r:id="rId72"/>
    <p:sldId id="5942" r:id="rId73"/>
    <p:sldId id="2145706420" r:id="rId74"/>
    <p:sldId id="2145706421" r:id="rId75"/>
    <p:sldId id="5952" r:id="rId76"/>
    <p:sldId id="2145706395" r:id="rId77"/>
    <p:sldId id="2145706332" r:id="rId78"/>
    <p:sldId id="2145706411" r:id="rId79"/>
    <p:sldId id="2145706424" r:id="rId80"/>
    <p:sldId id="2145706425" r:id="rId81"/>
    <p:sldId id="2145706426" r:id="rId82"/>
    <p:sldId id="2145706428" r:id="rId83"/>
    <p:sldId id="276" r:id="rId84"/>
    <p:sldId id="2145705936" r:id="rId85"/>
    <p:sldId id="2145705937"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713"/>
    <a:srgbClr val="001236"/>
    <a:srgbClr val="CCFF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18.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slide" Target="slides/slide55.xml"/><Relationship Id="rId84" Type="http://schemas.openxmlformats.org/officeDocument/2006/relationships/slide" Target="slides/slide63.xml"/><Relationship Id="rId89"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50.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8.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87"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40.xml"/><Relationship Id="rId82" Type="http://schemas.openxmlformats.org/officeDocument/2006/relationships/slide" Target="slides/slide61.xml"/><Relationship Id="rId90" Type="http://schemas.openxmlformats.org/officeDocument/2006/relationships/theme" Target="theme/theme1.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8" Type="http://schemas.openxmlformats.org/officeDocument/2006/relationships/slideMaster" Target="slideMasters/slideMaster5.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17.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7.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3.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4.bin"/></Relationships>
</file>

<file path=ppt/charts/_rels/chart3.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855303854178417E-2"/>
          <c:y val="0.10743536629744099"/>
          <c:w val="0.91983679252426698"/>
          <c:h val="0.84817892762638991"/>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4983F2">
                  <a:lumMod val="60000"/>
                  <a:lumOff val="40000"/>
                </a:srgbClr>
              </a:solidFill>
              <a:ln>
                <a:noFill/>
              </a:ln>
              <a:effectLst/>
            </c:spPr>
            <c:extLst>
              <c:ext xmlns:c16="http://schemas.microsoft.com/office/drawing/2014/chart" uri="{C3380CC4-5D6E-409C-BE32-E72D297353CC}">
                <c16:uniqueId val="{00000001-CEB3-4005-A72D-78D27CA19642}"/>
              </c:ext>
            </c:extLst>
          </c:dPt>
          <c:dPt>
            <c:idx val="2"/>
            <c:invertIfNegative val="0"/>
            <c:bubble3D val="0"/>
            <c:spPr>
              <a:solidFill>
                <a:schemeClr val="bg2">
                  <a:lumMod val="90000"/>
                </a:schemeClr>
              </a:solidFill>
              <a:ln>
                <a:noFill/>
              </a:ln>
              <a:effectLst/>
            </c:spPr>
            <c:extLst>
              <c:ext xmlns:c16="http://schemas.microsoft.com/office/drawing/2014/chart" uri="{C3380CC4-5D6E-409C-BE32-E72D297353CC}">
                <c16:uniqueId val="{00000003-CEB3-4005-A72D-78D27CA19642}"/>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CEB3-4005-A72D-78D27CA19642}"/>
              </c:ext>
            </c:extLst>
          </c:dPt>
          <c:dPt>
            <c:idx val="4"/>
            <c:invertIfNegative val="0"/>
            <c:bubble3D val="0"/>
            <c:spPr>
              <a:solidFill>
                <a:srgbClr val="9A3B26">
                  <a:lumMod val="60000"/>
                  <a:lumOff val="40000"/>
                </a:srgbClr>
              </a:solidFill>
              <a:ln>
                <a:noFill/>
              </a:ln>
              <a:effectLst/>
            </c:spPr>
            <c:extLst>
              <c:ext xmlns:c16="http://schemas.microsoft.com/office/drawing/2014/chart" uri="{C3380CC4-5D6E-409C-BE32-E72D297353CC}">
                <c16:uniqueId val="{00000007-CEB3-4005-A72D-78D27CA19642}"/>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Sheet1!$I$5:$I$9</c:f>
              <c:strCache>
                <c:ptCount val="5"/>
                <c:pt idx="0">
                  <c:v>0-4 yrs</c:v>
                </c:pt>
                <c:pt idx="1">
                  <c:v>5-17 yrs</c:v>
                </c:pt>
                <c:pt idx="2">
                  <c:v>18-49 yrs</c:v>
                </c:pt>
                <c:pt idx="3">
                  <c:v>50-64 yrs</c:v>
                </c:pt>
                <c:pt idx="4">
                  <c:v>&gt;=65 yrs</c:v>
                </c:pt>
              </c:strCache>
            </c:strRef>
          </c:cat>
          <c:val>
            <c:numRef>
              <c:f>Sheet1!$L$5:$L$9</c:f>
              <c:numCache>
                <c:formatCode>#,##0</c:formatCode>
                <c:ptCount val="5"/>
                <c:pt idx="0">
                  <c:v>15333</c:v>
                </c:pt>
                <c:pt idx="1">
                  <c:v>27218</c:v>
                </c:pt>
                <c:pt idx="2">
                  <c:v>30602</c:v>
                </c:pt>
                <c:pt idx="3">
                  <c:v>22966</c:v>
                </c:pt>
                <c:pt idx="4">
                  <c:v>16722</c:v>
                </c:pt>
              </c:numCache>
            </c:numRef>
          </c:val>
          <c:extLst>
            <c:ext xmlns:c16="http://schemas.microsoft.com/office/drawing/2014/chart" uri="{C3380CC4-5D6E-409C-BE32-E72D297353CC}">
              <c16:uniqueId val="{00000008-CEB3-4005-A72D-78D27CA19642}"/>
            </c:ext>
          </c:extLst>
        </c:ser>
        <c:dLbls>
          <c:showLegendKey val="0"/>
          <c:showVal val="0"/>
          <c:showCatName val="0"/>
          <c:showSerName val="0"/>
          <c:showPercent val="0"/>
          <c:showBubbleSize val="0"/>
        </c:dLbls>
        <c:gapWidth val="100"/>
        <c:overlap val="-27"/>
        <c:axId val="2097016816"/>
        <c:axId val="2093180528"/>
      </c:barChart>
      <c:catAx>
        <c:axId val="2097016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2093180528"/>
        <c:crosses val="autoZero"/>
        <c:auto val="1"/>
        <c:lblAlgn val="ctr"/>
        <c:lblOffset val="100"/>
        <c:noMultiLvlLbl val="0"/>
      </c:catAx>
      <c:valAx>
        <c:axId val="209318052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2097016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Helvetica" panose="020B0604020202020204" pitchFamily="34" charset="0"/>
          <a:cs typeface="Helvetica"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3"/>
          <c:order val="0"/>
          <c:tx>
            <c:v>&lt;12 years</c:v>
          </c:tx>
          <c:spPr>
            <a:solidFill>
              <a:srgbClr val="536159"/>
            </a:solidFill>
            <a:ln>
              <a:noFill/>
            </a:ln>
            <a:effectLst/>
          </c:spPr>
          <c:invertIfNegative val="0"/>
          <c:cat>
            <c:strRef>
              <c:f>symptoms!$O$3:$O$12</c:f>
              <c:strCache>
                <c:ptCount val="10"/>
                <c:pt idx="0">
                  <c:v>None</c:v>
                </c:pt>
                <c:pt idx="1">
                  <c:v>Fever</c:v>
                </c:pt>
                <c:pt idx="2">
                  <c:v>Cough</c:v>
                </c:pt>
                <c:pt idx="3">
                  <c:v>Sore Throat</c:v>
                </c:pt>
                <c:pt idx="4">
                  <c:v>Runny nose</c:v>
                </c:pt>
                <c:pt idx="5">
                  <c:v>Nasal congestion</c:v>
                </c:pt>
                <c:pt idx="6">
                  <c:v>Fatigue</c:v>
                </c:pt>
                <c:pt idx="7">
                  <c:v>Shortness of breath</c:v>
                </c:pt>
                <c:pt idx="8">
                  <c:v>Loss of taste/smell</c:v>
                </c:pt>
                <c:pt idx="9">
                  <c:v>Headache</c:v>
                </c:pt>
              </c:strCache>
            </c:strRef>
          </c:cat>
          <c:val>
            <c:numRef>
              <c:f>symptoms!$N$3:$N$12</c:f>
              <c:numCache>
                <c:formatCode>General</c:formatCode>
                <c:ptCount val="10"/>
                <c:pt idx="0">
                  <c:v>0.30769230769230771</c:v>
                </c:pt>
                <c:pt idx="1">
                  <c:v>0.5</c:v>
                </c:pt>
                <c:pt idx="2">
                  <c:v>0.2142857</c:v>
                </c:pt>
                <c:pt idx="3">
                  <c:v>0.28571429999999998</c:v>
                </c:pt>
                <c:pt idx="4">
                  <c:v>0.28571429999999998</c:v>
                </c:pt>
                <c:pt idx="5">
                  <c:v>0.42857139999999999</c:v>
                </c:pt>
                <c:pt idx="6">
                  <c:v>0.42857139999999999</c:v>
                </c:pt>
                <c:pt idx="7">
                  <c:v>0.14285709999999999</c:v>
                </c:pt>
                <c:pt idx="8">
                  <c:v>0.14285709999999999</c:v>
                </c:pt>
                <c:pt idx="9">
                  <c:v>0.1666667</c:v>
                </c:pt>
              </c:numCache>
            </c:numRef>
          </c:val>
          <c:extLst>
            <c:ext xmlns:c16="http://schemas.microsoft.com/office/drawing/2014/chart" uri="{C3380CC4-5D6E-409C-BE32-E72D297353CC}">
              <c16:uniqueId val="{00000000-52B2-4F0B-B9DF-EC00EE775C86}"/>
            </c:ext>
          </c:extLst>
        </c:ser>
        <c:ser>
          <c:idx val="0"/>
          <c:order val="1"/>
          <c:tx>
            <c:v>12–17 years</c:v>
          </c:tx>
          <c:spPr>
            <a:solidFill>
              <a:srgbClr val="8B9B92"/>
            </a:solidFill>
            <a:ln>
              <a:noFill/>
            </a:ln>
            <a:effectLst/>
          </c:spPr>
          <c:invertIfNegative val="0"/>
          <c:cat>
            <c:strRef>
              <c:f>symptoms!$O$3:$O$12</c:f>
              <c:strCache>
                <c:ptCount val="10"/>
                <c:pt idx="0">
                  <c:v>None</c:v>
                </c:pt>
                <c:pt idx="1">
                  <c:v>Fever</c:v>
                </c:pt>
                <c:pt idx="2">
                  <c:v>Cough</c:v>
                </c:pt>
                <c:pt idx="3">
                  <c:v>Sore Throat</c:v>
                </c:pt>
                <c:pt idx="4">
                  <c:v>Runny nose</c:v>
                </c:pt>
                <c:pt idx="5">
                  <c:v>Nasal congestion</c:v>
                </c:pt>
                <c:pt idx="6">
                  <c:v>Fatigue</c:v>
                </c:pt>
                <c:pt idx="7">
                  <c:v>Shortness of breath</c:v>
                </c:pt>
                <c:pt idx="8">
                  <c:v>Loss of taste/smell</c:v>
                </c:pt>
                <c:pt idx="9">
                  <c:v>Headache</c:v>
                </c:pt>
              </c:strCache>
            </c:strRef>
          </c:cat>
          <c:val>
            <c:numRef>
              <c:f>symptoms!$N$13:$N$22</c:f>
              <c:numCache>
                <c:formatCode>General</c:formatCode>
                <c:ptCount val="10"/>
                <c:pt idx="0">
                  <c:v>0.125</c:v>
                </c:pt>
                <c:pt idx="1">
                  <c:v>0.25</c:v>
                </c:pt>
                <c:pt idx="2">
                  <c:v>0.375</c:v>
                </c:pt>
                <c:pt idx="3">
                  <c:v>0.5</c:v>
                </c:pt>
                <c:pt idx="4">
                  <c:v>0.75</c:v>
                </c:pt>
                <c:pt idx="5">
                  <c:v>0.625</c:v>
                </c:pt>
                <c:pt idx="6">
                  <c:v>0.5</c:v>
                </c:pt>
                <c:pt idx="7">
                  <c:v>0.375</c:v>
                </c:pt>
                <c:pt idx="8">
                  <c:v>0.25</c:v>
                </c:pt>
                <c:pt idx="9">
                  <c:v>0.3333333</c:v>
                </c:pt>
              </c:numCache>
            </c:numRef>
          </c:val>
          <c:extLst>
            <c:ext xmlns:c16="http://schemas.microsoft.com/office/drawing/2014/chart" uri="{C3380CC4-5D6E-409C-BE32-E72D297353CC}">
              <c16:uniqueId val="{00000001-52B2-4F0B-B9DF-EC00EE775C86}"/>
            </c:ext>
          </c:extLst>
        </c:ser>
        <c:ser>
          <c:idx val="1"/>
          <c:order val="2"/>
          <c:tx>
            <c:v>≥18 years</c:v>
          </c:tx>
          <c:spPr>
            <a:solidFill>
              <a:srgbClr val="B58AC8"/>
            </a:solidFill>
            <a:ln>
              <a:noFill/>
            </a:ln>
            <a:effectLst/>
          </c:spPr>
          <c:invertIfNegative val="0"/>
          <c:cat>
            <c:strRef>
              <c:f>symptoms!$O$3:$O$12</c:f>
              <c:strCache>
                <c:ptCount val="10"/>
                <c:pt idx="0">
                  <c:v>None</c:v>
                </c:pt>
                <c:pt idx="1">
                  <c:v>Fever</c:v>
                </c:pt>
                <c:pt idx="2">
                  <c:v>Cough</c:v>
                </c:pt>
                <c:pt idx="3">
                  <c:v>Sore Throat</c:v>
                </c:pt>
                <c:pt idx="4">
                  <c:v>Runny nose</c:v>
                </c:pt>
                <c:pt idx="5">
                  <c:v>Nasal congestion</c:v>
                </c:pt>
                <c:pt idx="6">
                  <c:v>Fatigue</c:v>
                </c:pt>
                <c:pt idx="7">
                  <c:v>Shortness of breath</c:v>
                </c:pt>
                <c:pt idx="8">
                  <c:v>Loss of taste/smell</c:v>
                </c:pt>
                <c:pt idx="9">
                  <c:v>Headache</c:v>
                </c:pt>
              </c:strCache>
            </c:strRef>
          </c:cat>
          <c:val>
            <c:numRef>
              <c:f>symptoms!$N$23:$N$32</c:f>
              <c:numCache>
                <c:formatCode>General</c:formatCode>
                <c:ptCount val="10"/>
                <c:pt idx="0">
                  <c:v>0.17857142857142858</c:v>
                </c:pt>
                <c:pt idx="1">
                  <c:v>0.39285710000000001</c:v>
                </c:pt>
                <c:pt idx="2">
                  <c:v>0.46428570000000002</c:v>
                </c:pt>
                <c:pt idx="3">
                  <c:v>0.33928570000000002</c:v>
                </c:pt>
                <c:pt idx="4">
                  <c:v>0.5</c:v>
                </c:pt>
                <c:pt idx="5">
                  <c:v>0.57142859999999995</c:v>
                </c:pt>
                <c:pt idx="6">
                  <c:v>0.60714290000000004</c:v>
                </c:pt>
                <c:pt idx="7">
                  <c:v>0.17857139999999999</c:v>
                </c:pt>
                <c:pt idx="8">
                  <c:v>0.3818182</c:v>
                </c:pt>
                <c:pt idx="9">
                  <c:v>0.64444440000000003</c:v>
                </c:pt>
              </c:numCache>
            </c:numRef>
          </c:val>
          <c:extLst>
            <c:ext xmlns:c16="http://schemas.microsoft.com/office/drawing/2014/chart" uri="{C3380CC4-5D6E-409C-BE32-E72D297353CC}">
              <c16:uniqueId val="{00000002-52B2-4F0B-B9DF-EC00EE775C86}"/>
            </c:ext>
          </c:extLst>
        </c:ser>
        <c:dLbls>
          <c:showLegendKey val="0"/>
          <c:showVal val="0"/>
          <c:showCatName val="0"/>
          <c:showSerName val="0"/>
          <c:showPercent val="0"/>
          <c:showBubbleSize val="0"/>
        </c:dLbls>
        <c:gapWidth val="219"/>
        <c:overlap val="-27"/>
        <c:axId val="1350343951"/>
        <c:axId val="1521725663"/>
      </c:barChart>
      <c:catAx>
        <c:axId val="1350343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21725663"/>
        <c:crosses val="autoZero"/>
        <c:auto val="1"/>
        <c:lblAlgn val="ctr"/>
        <c:lblOffset val="100"/>
        <c:noMultiLvlLbl val="0"/>
      </c:catAx>
      <c:valAx>
        <c:axId val="152172566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50343951"/>
        <c:crosses val="autoZero"/>
        <c:crossBetween val="between"/>
        <c:majorUnit val="0.2"/>
        <c:minorUnit val="0.1"/>
      </c:valAx>
      <c:spPr>
        <a:noFill/>
        <a:ln>
          <a:noFill/>
        </a:ln>
        <a:effectLst/>
      </c:spPr>
    </c:plotArea>
    <c:legend>
      <c:legendPos val="t"/>
      <c:layout>
        <c:manualLayout>
          <c:xMode val="edge"/>
          <c:yMode val="edge"/>
          <c:x val="0.53616294810827869"/>
          <c:y val="4.8500826407617936E-2"/>
          <c:w val="0.44941036934324474"/>
          <c:h val="5.1197968821033703E-2"/>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'[Chart in Microsoft PowerPoint]hosprate'!$F$3</c:f>
              <c:strCache>
                <c:ptCount val="1"/>
                <c:pt idx="0">
                  <c:v>0-4 yr</c:v>
                </c:pt>
              </c:strCache>
            </c:strRef>
          </c:tx>
          <c:spPr>
            <a:ln w="28575" cap="rnd">
              <a:solidFill>
                <a:srgbClr val="006A71"/>
              </a:solidFill>
              <a:round/>
            </a:ln>
            <a:effectLst/>
          </c:spPr>
          <c:marker>
            <c:symbol val="none"/>
          </c:marker>
          <c:cat>
            <c:numRef>
              <c:f>'[Chart in Microsoft PowerPoint]hosprate'!$E$4:$E$48</c:f>
              <c:numCache>
                <c:formatCode>General</c:formatCode>
                <c:ptCount val="45"/>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1</c:v>
                </c:pt>
              </c:numCache>
            </c:numRef>
          </c:cat>
          <c:val>
            <c:numRef>
              <c:f>'[Chart in Microsoft PowerPoint]hosprate'!$F$4:$F$48</c:f>
              <c:numCache>
                <c:formatCode>General</c:formatCode>
                <c:ptCount val="45"/>
                <c:pt idx="0">
                  <c:v>0</c:v>
                </c:pt>
                <c:pt idx="1">
                  <c:v>0</c:v>
                </c:pt>
                <c:pt idx="2">
                  <c:v>0</c:v>
                </c:pt>
                <c:pt idx="3">
                  <c:v>0.3</c:v>
                </c:pt>
                <c:pt idx="4">
                  <c:v>0.9</c:v>
                </c:pt>
                <c:pt idx="5">
                  <c:v>1.3</c:v>
                </c:pt>
                <c:pt idx="6">
                  <c:v>1.9</c:v>
                </c:pt>
                <c:pt idx="7">
                  <c:v>2.4</c:v>
                </c:pt>
                <c:pt idx="8">
                  <c:v>3</c:v>
                </c:pt>
                <c:pt idx="9">
                  <c:v>3.5</c:v>
                </c:pt>
                <c:pt idx="10">
                  <c:v>4.0999999999999996</c:v>
                </c:pt>
                <c:pt idx="11">
                  <c:v>5</c:v>
                </c:pt>
                <c:pt idx="12">
                  <c:v>5.7</c:v>
                </c:pt>
                <c:pt idx="13">
                  <c:v>6.6</c:v>
                </c:pt>
                <c:pt idx="14">
                  <c:v>7.3</c:v>
                </c:pt>
                <c:pt idx="15">
                  <c:v>8.1</c:v>
                </c:pt>
                <c:pt idx="16">
                  <c:v>8.6999999999999993</c:v>
                </c:pt>
                <c:pt idx="17">
                  <c:v>9.1999999999999993</c:v>
                </c:pt>
                <c:pt idx="18">
                  <c:v>10.3</c:v>
                </c:pt>
                <c:pt idx="19">
                  <c:v>11.1</c:v>
                </c:pt>
                <c:pt idx="20">
                  <c:v>12.2</c:v>
                </c:pt>
                <c:pt idx="21">
                  <c:v>13.1</c:v>
                </c:pt>
                <c:pt idx="22">
                  <c:v>13.7</c:v>
                </c:pt>
                <c:pt idx="23">
                  <c:v>14.3</c:v>
                </c:pt>
                <c:pt idx="24">
                  <c:v>14.9</c:v>
                </c:pt>
                <c:pt idx="25">
                  <c:v>15.5</c:v>
                </c:pt>
                <c:pt idx="26">
                  <c:v>16.5</c:v>
                </c:pt>
                <c:pt idx="27">
                  <c:v>16.8</c:v>
                </c:pt>
                <c:pt idx="28">
                  <c:v>17.3</c:v>
                </c:pt>
                <c:pt idx="29">
                  <c:v>18.100000000000001</c:v>
                </c:pt>
                <c:pt idx="30">
                  <c:v>18.5</c:v>
                </c:pt>
                <c:pt idx="31">
                  <c:v>19</c:v>
                </c:pt>
                <c:pt idx="32">
                  <c:v>19.5</c:v>
                </c:pt>
                <c:pt idx="33">
                  <c:v>20.100000000000001</c:v>
                </c:pt>
                <c:pt idx="34">
                  <c:v>20.9</c:v>
                </c:pt>
                <c:pt idx="35">
                  <c:v>22.1</c:v>
                </c:pt>
                <c:pt idx="36">
                  <c:v>23.2</c:v>
                </c:pt>
                <c:pt idx="37">
                  <c:v>24.5</c:v>
                </c:pt>
                <c:pt idx="38">
                  <c:v>25.7</c:v>
                </c:pt>
                <c:pt idx="39">
                  <c:v>27.8</c:v>
                </c:pt>
                <c:pt idx="40">
                  <c:v>30</c:v>
                </c:pt>
                <c:pt idx="41">
                  <c:v>31.6</c:v>
                </c:pt>
                <c:pt idx="42">
                  <c:v>33.200000000000003</c:v>
                </c:pt>
                <c:pt idx="43">
                  <c:v>34.4</c:v>
                </c:pt>
                <c:pt idx="44">
                  <c:v>35.4</c:v>
                </c:pt>
              </c:numCache>
            </c:numRef>
          </c:val>
          <c:smooth val="0"/>
          <c:extLst>
            <c:ext xmlns:c16="http://schemas.microsoft.com/office/drawing/2014/chart" uri="{C3380CC4-5D6E-409C-BE32-E72D297353CC}">
              <c16:uniqueId val="{00000000-4B18-483F-A2EF-CC6B9233A960}"/>
            </c:ext>
          </c:extLst>
        </c:ser>
        <c:ser>
          <c:idx val="2"/>
          <c:order val="2"/>
          <c:tx>
            <c:strRef>
              <c:f>'[Chart in Microsoft PowerPoint]hosprate'!$G$3</c:f>
              <c:strCache>
                <c:ptCount val="1"/>
                <c:pt idx="0">
                  <c:v>5-17 yr</c:v>
                </c:pt>
              </c:strCache>
            </c:strRef>
          </c:tx>
          <c:spPr>
            <a:ln w="28575" cap="rnd">
              <a:solidFill>
                <a:srgbClr val="17468F"/>
              </a:solidFill>
              <a:round/>
            </a:ln>
            <a:effectLst/>
          </c:spPr>
          <c:marker>
            <c:symbol val="none"/>
          </c:marker>
          <c:cat>
            <c:numRef>
              <c:f>'[Chart in Microsoft PowerPoint]hosprate'!$E$4:$E$48</c:f>
              <c:numCache>
                <c:formatCode>General</c:formatCode>
                <c:ptCount val="45"/>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1</c:v>
                </c:pt>
              </c:numCache>
            </c:numRef>
          </c:cat>
          <c:val>
            <c:numRef>
              <c:f>'[Chart in Microsoft PowerPoint]hosprate'!$G$4:$G$48</c:f>
              <c:numCache>
                <c:formatCode>General</c:formatCode>
                <c:ptCount val="45"/>
                <c:pt idx="0">
                  <c:v>0</c:v>
                </c:pt>
                <c:pt idx="1">
                  <c:v>0</c:v>
                </c:pt>
                <c:pt idx="2">
                  <c:v>0.1</c:v>
                </c:pt>
                <c:pt idx="3">
                  <c:v>0.2</c:v>
                </c:pt>
                <c:pt idx="4">
                  <c:v>0.4</c:v>
                </c:pt>
                <c:pt idx="5">
                  <c:v>0.5</c:v>
                </c:pt>
                <c:pt idx="6">
                  <c:v>0.7</c:v>
                </c:pt>
                <c:pt idx="7">
                  <c:v>0.9</c:v>
                </c:pt>
                <c:pt idx="8">
                  <c:v>1.3</c:v>
                </c:pt>
                <c:pt idx="9">
                  <c:v>1.7</c:v>
                </c:pt>
                <c:pt idx="10">
                  <c:v>2</c:v>
                </c:pt>
                <c:pt idx="11">
                  <c:v>2.4</c:v>
                </c:pt>
                <c:pt idx="12">
                  <c:v>2.9</c:v>
                </c:pt>
                <c:pt idx="13">
                  <c:v>3.2</c:v>
                </c:pt>
                <c:pt idx="14">
                  <c:v>3.5</c:v>
                </c:pt>
                <c:pt idx="15">
                  <c:v>3.7</c:v>
                </c:pt>
                <c:pt idx="16">
                  <c:v>4.0999999999999996</c:v>
                </c:pt>
                <c:pt idx="17">
                  <c:v>4.5</c:v>
                </c:pt>
                <c:pt idx="18">
                  <c:v>5</c:v>
                </c:pt>
                <c:pt idx="19">
                  <c:v>5.6</c:v>
                </c:pt>
                <c:pt idx="20">
                  <c:v>6</c:v>
                </c:pt>
                <c:pt idx="21">
                  <c:v>6.4</c:v>
                </c:pt>
                <c:pt idx="22">
                  <c:v>6.8</c:v>
                </c:pt>
                <c:pt idx="23">
                  <c:v>7.3</c:v>
                </c:pt>
                <c:pt idx="24">
                  <c:v>7.7</c:v>
                </c:pt>
                <c:pt idx="25">
                  <c:v>8.3000000000000007</c:v>
                </c:pt>
                <c:pt idx="26">
                  <c:v>8.6</c:v>
                </c:pt>
                <c:pt idx="27">
                  <c:v>9</c:v>
                </c:pt>
                <c:pt idx="28">
                  <c:v>9.4</c:v>
                </c:pt>
                <c:pt idx="29">
                  <c:v>9.6</c:v>
                </c:pt>
                <c:pt idx="30">
                  <c:v>10</c:v>
                </c:pt>
                <c:pt idx="31">
                  <c:v>10.4</c:v>
                </c:pt>
                <c:pt idx="32">
                  <c:v>10.9</c:v>
                </c:pt>
                <c:pt idx="33">
                  <c:v>11.5</c:v>
                </c:pt>
                <c:pt idx="34">
                  <c:v>12</c:v>
                </c:pt>
                <c:pt idx="35">
                  <c:v>13</c:v>
                </c:pt>
                <c:pt idx="36">
                  <c:v>14.1</c:v>
                </c:pt>
                <c:pt idx="37">
                  <c:v>14.8</c:v>
                </c:pt>
                <c:pt idx="38">
                  <c:v>15.8</c:v>
                </c:pt>
                <c:pt idx="39">
                  <c:v>16.8</c:v>
                </c:pt>
                <c:pt idx="40">
                  <c:v>17.7</c:v>
                </c:pt>
                <c:pt idx="41">
                  <c:v>18.5</c:v>
                </c:pt>
                <c:pt idx="42">
                  <c:v>19.399999999999999</c:v>
                </c:pt>
                <c:pt idx="43">
                  <c:v>20.2</c:v>
                </c:pt>
                <c:pt idx="44">
                  <c:v>21.2</c:v>
                </c:pt>
              </c:numCache>
            </c:numRef>
          </c:val>
          <c:smooth val="0"/>
          <c:extLst>
            <c:ext xmlns:c16="http://schemas.microsoft.com/office/drawing/2014/chart" uri="{C3380CC4-5D6E-409C-BE32-E72D297353CC}">
              <c16:uniqueId val="{00000001-4B18-483F-A2EF-CC6B9233A960}"/>
            </c:ext>
          </c:extLst>
        </c:ser>
        <c:ser>
          <c:idx val="3"/>
          <c:order val="3"/>
          <c:tx>
            <c:strRef>
              <c:f>'[Chart in Microsoft PowerPoint]hosprate'!$H$3</c:f>
              <c:strCache>
                <c:ptCount val="1"/>
                <c:pt idx="0">
                  <c:v>&gt;= 18</c:v>
                </c:pt>
              </c:strCache>
            </c:strRef>
          </c:tx>
          <c:spPr>
            <a:ln w="28575" cap="rnd">
              <a:solidFill>
                <a:srgbClr val="5F5F5F"/>
              </a:solidFill>
              <a:round/>
            </a:ln>
            <a:effectLst/>
          </c:spPr>
          <c:marker>
            <c:symbol val="none"/>
          </c:marker>
          <c:cat>
            <c:numRef>
              <c:f>'[Chart in Microsoft PowerPoint]hosprate'!$E$4:$E$48</c:f>
              <c:numCache>
                <c:formatCode>General</c:formatCode>
                <c:ptCount val="45"/>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1</c:v>
                </c:pt>
              </c:numCache>
            </c:numRef>
          </c:cat>
          <c:val>
            <c:numRef>
              <c:f>'[Chart in Microsoft PowerPoint]hosprate'!$H$4:$H$48</c:f>
              <c:numCache>
                <c:formatCode>General</c:formatCode>
                <c:ptCount val="45"/>
                <c:pt idx="0">
                  <c:v>0.1</c:v>
                </c:pt>
                <c:pt idx="1">
                  <c:v>1</c:v>
                </c:pt>
                <c:pt idx="2">
                  <c:v>4.8</c:v>
                </c:pt>
                <c:pt idx="3">
                  <c:v>14.6</c:v>
                </c:pt>
                <c:pt idx="4">
                  <c:v>26.7</c:v>
                </c:pt>
                <c:pt idx="5">
                  <c:v>38.4</c:v>
                </c:pt>
                <c:pt idx="6">
                  <c:v>51.2</c:v>
                </c:pt>
                <c:pt idx="7">
                  <c:v>63.4</c:v>
                </c:pt>
                <c:pt idx="8">
                  <c:v>75.2</c:v>
                </c:pt>
                <c:pt idx="9">
                  <c:v>85.6</c:v>
                </c:pt>
                <c:pt idx="10">
                  <c:v>95.3</c:v>
                </c:pt>
                <c:pt idx="11">
                  <c:v>104.5</c:v>
                </c:pt>
                <c:pt idx="12">
                  <c:v>112.2</c:v>
                </c:pt>
                <c:pt idx="13">
                  <c:v>118.3</c:v>
                </c:pt>
                <c:pt idx="14">
                  <c:v>123.3</c:v>
                </c:pt>
                <c:pt idx="15">
                  <c:v>128.30000000000001</c:v>
                </c:pt>
                <c:pt idx="16">
                  <c:v>134</c:v>
                </c:pt>
                <c:pt idx="17">
                  <c:v>141.5</c:v>
                </c:pt>
                <c:pt idx="18">
                  <c:v>151.19999999999999</c:v>
                </c:pt>
                <c:pt idx="19">
                  <c:v>161.30000000000001</c:v>
                </c:pt>
                <c:pt idx="20">
                  <c:v>170.9</c:v>
                </c:pt>
                <c:pt idx="21">
                  <c:v>179.7</c:v>
                </c:pt>
                <c:pt idx="22">
                  <c:v>187.7</c:v>
                </c:pt>
                <c:pt idx="23">
                  <c:v>194.9</c:v>
                </c:pt>
                <c:pt idx="24">
                  <c:v>201.4</c:v>
                </c:pt>
                <c:pt idx="25">
                  <c:v>206.8</c:v>
                </c:pt>
                <c:pt idx="26">
                  <c:v>211.8</c:v>
                </c:pt>
                <c:pt idx="27">
                  <c:v>216.5</c:v>
                </c:pt>
                <c:pt idx="28">
                  <c:v>221.2</c:v>
                </c:pt>
                <c:pt idx="29">
                  <c:v>226.3</c:v>
                </c:pt>
                <c:pt idx="30">
                  <c:v>231.8</c:v>
                </c:pt>
                <c:pt idx="31">
                  <c:v>238.5</c:v>
                </c:pt>
                <c:pt idx="32">
                  <c:v>246.2</c:v>
                </c:pt>
                <c:pt idx="33">
                  <c:v>255.3</c:v>
                </c:pt>
                <c:pt idx="34">
                  <c:v>266.5</c:v>
                </c:pt>
                <c:pt idx="35">
                  <c:v>280.89999999999998</c:v>
                </c:pt>
                <c:pt idx="36">
                  <c:v>300.5</c:v>
                </c:pt>
                <c:pt idx="37">
                  <c:v>322.2</c:v>
                </c:pt>
                <c:pt idx="38">
                  <c:v>343.9</c:v>
                </c:pt>
                <c:pt idx="39">
                  <c:v>366</c:v>
                </c:pt>
                <c:pt idx="40">
                  <c:v>388.2</c:v>
                </c:pt>
                <c:pt idx="41">
                  <c:v>408.7</c:v>
                </c:pt>
                <c:pt idx="42">
                  <c:v>428.5</c:v>
                </c:pt>
                <c:pt idx="43">
                  <c:v>445.9</c:v>
                </c:pt>
                <c:pt idx="44">
                  <c:v>460.1</c:v>
                </c:pt>
              </c:numCache>
            </c:numRef>
          </c:val>
          <c:smooth val="0"/>
          <c:extLst>
            <c:ext xmlns:c16="http://schemas.microsoft.com/office/drawing/2014/chart" uri="{C3380CC4-5D6E-409C-BE32-E72D297353CC}">
              <c16:uniqueId val="{00000002-4B18-483F-A2EF-CC6B9233A960}"/>
            </c:ext>
          </c:extLst>
        </c:ser>
        <c:dLbls>
          <c:showLegendKey val="0"/>
          <c:showVal val="0"/>
          <c:showCatName val="0"/>
          <c:showSerName val="0"/>
          <c:showPercent val="0"/>
          <c:showBubbleSize val="0"/>
        </c:dLbls>
        <c:smooth val="0"/>
        <c:axId val="262853087"/>
        <c:axId val="136419679"/>
        <c:extLst>
          <c:ext xmlns:c15="http://schemas.microsoft.com/office/drawing/2012/chart" uri="{02D57815-91ED-43cb-92C2-25804820EDAC}">
            <c15:filteredLineSeries>
              <c15:ser>
                <c:idx val="0"/>
                <c:order val="0"/>
                <c:tx>
                  <c:strRef>
                    <c:extLst>
                      <c:ext uri="{02D57815-91ED-43cb-92C2-25804820EDAC}">
                        <c15:formulaRef>
                          <c15:sqref>'[Chart in Microsoft PowerPoint]hosprate'!$E$3</c15:sqref>
                        </c15:formulaRef>
                      </c:ext>
                    </c:extLst>
                    <c:strCache>
                      <c:ptCount val="1"/>
                      <c:pt idx="0">
                        <c:v>MMWR-WEEK</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extLst>
                      <c:ext uri="{02D57815-91ED-43cb-92C2-25804820EDAC}">
                        <c15:formulaRef>
                          <c15:sqref>'[Chart in Microsoft PowerPoint]hosprate'!$E$4:$E$48</c15:sqref>
                        </c15:formulaRef>
                      </c:ext>
                    </c:extLst>
                    <c:numCache>
                      <c:formatCode>General</c:formatCode>
                      <c:ptCount val="45"/>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1</c:v>
                      </c:pt>
                    </c:numCache>
                  </c:numRef>
                </c:cat>
                <c:val>
                  <c:numRef>
                    <c:extLst>
                      <c:ext uri="{02D57815-91ED-43cb-92C2-25804820EDAC}">
                        <c15:formulaRef>
                          <c15:sqref>'[Chart in Microsoft PowerPoint]hosprate'!$E$4:$E$27</c15:sqref>
                        </c15:formulaRef>
                      </c:ext>
                    </c:extLst>
                    <c:numCache>
                      <c:formatCode>General</c:formatCode>
                      <c:ptCount val="24"/>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numCache>
                  </c:numRef>
                </c:val>
                <c:smooth val="0"/>
                <c:extLst>
                  <c:ext xmlns:c16="http://schemas.microsoft.com/office/drawing/2014/chart" uri="{C3380CC4-5D6E-409C-BE32-E72D297353CC}">
                    <c16:uniqueId val="{00000003-4B18-483F-A2EF-CC6B9233A960}"/>
                  </c:ext>
                </c:extLst>
              </c15:ser>
            </c15:filteredLineSeries>
          </c:ext>
        </c:extLst>
      </c:lineChart>
      <c:catAx>
        <c:axId val="262853087"/>
        <c:scaling>
          <c:orientation val="minMax"/>
        </c:scaling>
        <c:delete val="0"/>
        <c:axPos val="b"/>
        <c:title>
          <c:tx>
            <c:rich>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sz="1400" b="1">
                    <a:solidFill>
                      <a:sysClr val="windowText" lastClr="000000"/>
                    </a:solidFill>
                  </a:rPr>
                  <a:t>MMWR Week</a:t>
                </a: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36419679"/>
        <c:crosses val="autoZero"/>
        <c:auto val="1"/>
        <c:lblAlgn val="ctr"/>
        <c:lblOffset val="100"/>
        <c:noMultiLvlLbl val="0"/>
      </c:catAx>
      <c:valAx>
        <c:axId val="1364196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sz="1800" b="1">
                    <a:solidFill>
                      <a:sysClr val="windowText" lastClr="000000"/>
                    </a:solidFill>
                  </a:rPr>
                  <a:t>COVID-19 Hospitalization Rates per 100,000 population</a:t>
                </a:r>
              </a:p>
            </c:rich>
          </c:tx>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262853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C55A8E-D20B-4AFD-B0A4-0BB7D654F277}" type="datetimeFigureOut">
              <a:rPr lang="en-US" smtClean="0"/>
              <a:t>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19F66-1903-4AA7-8A31-BDFDBA0BE8D0}" type="slidenum">
              <a:rPr lang="en-US" smtClean="0"/>
              <a:t>‹#›</a:t>
            </a:fld>
            <a:endParaRPr lang="en-US"/>
          </a:p>
        </p:txBody>
      </p:sp>
    </p:spTree>
    <p:extLst>
      <p:ext uri="{BB962C8B-B14F-4D97-AF65-F5344CB8AC3E}">
        <p14:creationId xmlns:p14="http://schemas.microsoft.com/office/powerpoint/2010/main" val="958419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bloomberg.com/quote/AZN:LN" TargetMode="External"/><Relationship Id="rId7" Type="http://schemas.openxmlformats.org/officeDocument/2006/relationships/hyperlink" Target="https://www.cnbc.com/quotes/?symbol=JNJ"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www.cnbc.com/2020/12/30/oxford-astrazeneca-covid-vaccine-approved-by-uk-regulator-.html" TargetMode="External"/><Relationship Id="rId5" Type="http://schemas.openxmlformats.org/officeDocument/2006/relationships/hyperlink" Target="https://www.cnbc.com/quotes/?symbol=AZN-GB" TargetMode="External"/><Relationship Id="rId4" Type="http://schemas.openxmlformats.org/officeDocument/2006/relationships/hyperlink" Target="https://www.cnbc.com/2021/01/22/pfizer-says-its-covid-vaccine-trial-for-kids-ages-12-to-15-is-fully-enrolled.html"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E82E7D-F1C6-48CC-BFEB-AAA1BCF7B9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398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6C07F-197D-4C71-9C57-5BCA7895808A}" type="slidenum">
              <a:rPr kumimoji="0" lang="en-US" sz="1000" b="0" i="0" u="none" strike="noStrike" kern="1200" cap="none" spc="0" normalizeH="0" baseline="0" noProof="0" smtClean="0">
                <a:ln>
                  <a:noFill/>
                </a:ln>
                <a:solidFill>
                  <a:prstClr val="black"/>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1288150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6C07F-197D-4C71-9C57-5BCA7895808A}" type="slidenum">
              <a:rPr kumimoji="0" lang="en-US" sz="1000" b="0" i="0" u="none" strike="noStrike" kern="1200" cap="none" spc="0" normalizeH="0" baseline="0" noProof="0" smtClean="0">
                <a:ln>
                  <a:noFill/>
                </a:ln>
                <a:solidFill>
                  <a:prstClr val="black"/>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245039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6C07F-197D-4C71-9C57-5BCA7895808A}" type="slidenum">
              <a:rPr kumimoji="0" lang="en-US" sz="1000" b="0" i="0" u="none" strike="noStrike" kern="1200" cap="none" spc="0" normalizeH="0" baseline="0" noProof="0" smtClean="0">
                <a:ln>
                  <a:noFill/>
                </a:ln>
                <a:solidFill>
                  <a:prstClr val="black"/>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110775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6C07F-197D-4C71-9C57-5BCA7895808A}" type="slidenum">
              <a:rPr kumimoji="0" lang="en-US" sz="1000" b="0" i="0" u="none" strike="noStrike" kern="1200" cap="none" spc="0" normalizeH="0" baseline="0" noProof="0" smtClean="0">
                <a:ln>
                  <a:noFill/>
                </a:ln>
                <a:solidFill>
                  <a:prstClr val="black"/>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2339904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6C07F-197D-4C71-9C57-5BCA7895808A}" type="slidenum">
              <a:rPr kumimoji="0" lang="en-US" sz="1000" b="0" i="0" u="none" strike="noStrike" kern="1200" cap="none" spc="0" normalizeH="0" baseline="0" noProof="0" smtClean="0">
                <a:ln>
                  <a:noFill/>
                </a:ln>
                <a:solidFill>
                  <a:prstClr val="black"/>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2714222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6C07F-197D-4C71-9C57-5BCA7895808A}" type="slidenum">
              <a:rPr kumimoji="0" lang="en-US" sz="1000" b="0" i="0" u="none" strike="noStrike" kern="1200" cap="none" spc="0" normalizeH="0" baseline="0" noProof="0" smtClean="0">
                <a:ln>
                  <a:noFill/>
                </a:ln>
                <a:solidFill>
                  <a:prstClr val="black"/>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941964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spcBef>
                <a:spcPct val="0"/>
              </a:spcBef>
              <a:buFontTx/>
              <a:buChar char="-"/>
            </a:pPr>
            <a:r>
              <a:rPr lang="en-US" altLang="en-US" sz="1600"/>
              <a:t>Good afternoon. Today I will review Work Group considerations for COVID-19 vaccine prioritization.</a:t>
            </a:r>
          </a:p>
          <a:p>
            <a:pPr marL="0" indent="0">
              <a:spcBef>
                <a:spcPct val="0"/>
              </a:spcBef>
              <a:buFontTx/>
              <a:buNone/>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54512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DA3AA-0D72-4677-992A-6D5EF7156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4502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Tx/>
              <a:buChar char="-"/>
            </a:pPr>
            <a:r>
              <a:rPr lang="en-US"/>
              <a:t>Less fever in the older group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srgbClr val="3B4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3B49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515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Tx/>
              <a:buChar char="-"/>
            </a:pPr>
            <a:r>
              <a:rPr lang="en-US"/>
              <a:t>Less fever in the older group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srgbClr val="3B4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3B49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733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919F66-1903-4AA7-8A31-BDFDBA0BE8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964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DA3AA-0D72-4677-992A-6D5EF7156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628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data on this slide are on the CDC “Estimated Disease Burden of COVID-19” webpage.  Adjusting for Under Detection, estimated SARS-CoV-2 infection rates per 100,000 population are lowest in children 0-4 years, but for children 5-17 years are basically the same as for adults.</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DA3AA-0D72-4677-992A-6D5EF7156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4861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Among these 78 people with secondary infection, you can see in this figure that younger children &lt;12 years (in the left-most dark gray bars) – in general, were less likely to be symptomatic and had many fewer symptoms than adults (in the right-most purple bars).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DA3AA-0D72-4677-992A-6D5EF7156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034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a:t>Now I’m moving from our outpatient look at susceptibility and transmission to the hospital:  This is a figure from the COVID-Net hospital surveillance system showing laboratory-confirmed COVID-19 hospitalization rates per 100,000 – you can see that children &lt;18 years have the lowest cumulative rate of COVID-19 associated hospitalizations (those are 35.4 and 21.2 per 100K, for 0-4 and 5-17 years, respectively), here for simplicity compared with all people age 18 and older (rate of 460.1 per 100K).</a:t>
            </a:r>
          </a:p>
          <a:p>
            <a:pPr lvl="0"/>
            <a:endParaRPr lang="en-US"/>
          </a:p>
          <a:p>
            <a:pPr lvl="0"/>
            <a:r>
              <a:rPr lang="en-US" i="1"/>
              <a:t>By comparison – I gave an influenza talk last year almost to the day 1/28/2020 – cumulative rate per 100,000 pop for 0-4 was 40.6 per 100K, 5-17 </a:t>
            </a:r>
            <a:r>
              <a:rPr lang="en-US" i="1" err="1"/>
              <a:t>yrs</a:t>
            </a:r>
            <a:r>
              <a:rPr lang="en-US" i="1"/>
              <a:t> was 10.8/100K, and highest was in 65 years and older group, 58.1 per 100,000.  </a:t>
            </a:r>
            <a:r>
              <a:rPr lang="en-US" b="0" i="1"/>
              <a:t>But even in a severe influenza season such as we had in 2017-18, the overall cumulative hospitalization rates at the end of the season were between 100-120/100K.</a:t>
            </a:r>
            <a:endParaRPr lang="en-US" i="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7690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CDC MIS-C website shows the health department-reported cases.  The most recent January update shows 1659 cases reported and 26 deaths from </a:t>
            </a:r>
            <a:r>
              <a:rPr lang="en-US" sz="1200"/>
              <a:t>47 states, New York City, and Washington, DC.  Average age is 8 years, 57% are male; with 33% Hispanic/Latino and 30% Black, non-Hispanic persons.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srgbClr val="3B4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3B49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949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a:t>Bloomberg article, Jan. 19, 2021:  https://www.bloomberg.com/news/articles/2021-01-19/kids-sign-up-for-vaccine-trials-in-next-step-to-conquer-covid  </a:t>
            </a:r>
          </a:p>
          <a:p>
            <a:endParaRPr lang="en-US"/>
          </a:p>
          <a:p>
            <a:pPr marL="342900" marR="0" lvl="0" indent="-342900">
              <a:spcBef>
                <a:spcPts val="0"/>
              </a:spcBef>
              <a:spcAft>
                <a:spcPts val="0"/>
              </a:spcAft>
              <a:buFont typeface="Symbol" panose="05050102010706020507" pitchFamily="18" charset="2"/>
              <a:buChar char=""/>
            </a:pPr>
            <a:r>
              <a:rPr lang="en-US" sz="1800">
                <a:solidFill>
                  <a:srgbClr val="000000"/>
                </a:solidFill>
                <a:effectLst/>
                <a:latin typeface="Calibri" panose="020F0502020204030204" pitchFamily="34" charset="0"/>
                <a:ea typeface="Calibri" panose="020F0502020204030204" pitchFamily="34" charset="0"/>
              </a:rPr>
              <a:t>The University of Oxford, which developed a vaccine with </a:t>
            </a:r>
            <a:r>
              <a:rPr lang="en-US" sz="1800" u="none" strike="noStrike">
                <a:solidFill>
                  <a:srgbClr val="000000"/>
                </a:solidFill>
                <a:effectLst/>
                <a:latin typeface="Calibri" panose="020F0502020204030204" pitchFamily="34" charset="0"/>
                <a:ea typeface="Calibri" panose="020F0502020204030204" pitchFamily="34" charset="0"/>
                <a:hlinkClick r:id="rId3" tooltip="Company Overview"/>
              </a:rPr>
              <a:t>AstraZeneca Plc</a:t>
            </a:r>
            <a:r>
              <a:rPr lang="en-US" sz="1800">
                <a:solidFill>
                  <a:srgbClr val="000000"/>
                </a:solidFill>
                <a:effectLst/>
                <a:latin typeface="Calibri" panose="020F0502020204030204" pitchFamily="34" charset="0"/>
                <a:ea typeface="Calibri" panose="020F0502020204030204" pitchFamily="34" charset="0"/>
              </a:rPr>
              <a:t>, is planning initial tests in 12- to 18-year-olds next month.”</a:t>
            </a:r>
            <a:endParaRPr lang="en-US" sz="1800">
              <a:effectLst/>
              <a:latin typeface="Calibri" panose="020F0502020204030204" pitchFamily="34" charset="0"/>
              <a:ea typeface="Calibri" panose="020F0502020204030204" pitchFamily="34" charset="0"/>
            </a:endParaRPr>
          </a:p>
          <a:p>
            <a:pPr marL="22860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rPr>
              <a:t> </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a:solidFill>
                  <a:srgbClr val="000000"/>
                </a:solidFill>
                <a:effectLst/>
                <a:latin typeface="Calibri" panose="020F0502020204030204" pitchFamily="34" charset="0"/>
                <a:ea typeface="Calibri" panose="020F0502020204030204" pitchFamily="34" charset="0"/>
              </a:rPr>
              <a:t>“[Johnson and Johnson estimates [they] will start trials for children four to six weeks after receiving results from its adult studies, which are expected by early February.”</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rPr>
              <a:t> </a:t>
            </a:r>
          </a:p>
          <a:p>
            <a:endParaRPr lang="en-US"/>
          </a:p>
          <a:p>
            <a:r>
              <a:rPr lang="en-US"/>
              <a:t>CNBC article, Jan. 22, 2021:</a:t>
            </a:r>
          </a:p>
          <a:p>
            <a:pPr marL="0" marR="0" lvl="0" indent="0">
              <a:spcBef>
                <a:spcPts val="0"/>
              </a:spcBef>
              <a:spcAft>
                <a:spcPts val="0"/>
              </a:spcAft>
              <a:buFont typeface="Symbol" panose="05050102010706020507" pitchFamily="18" charset="2"/>
              <a:buNone/>
            </a:pPr>
            <a:r>
              <a:rPr lang="en-US" sz="1800" u="sng">
                <a:solidFill>
                  <a:srgbClr val="0563C1"/>
                </a:solidFill>
                <a:effectLst/>
                <a:latin typeface="Calibri" panose="020F0502020204030204" pitchFamily="34" charset="0"/>
                <a:ea typeface="Times New Roman" panose="02020603050405020304" pitchFamily="18" charset="0"/>
                <a:hlinkClick r:id="rId4"/>
              </a:rPr>
              <a:t>https://www.cnbc.com/2021/01/22/pfizer-says-its-covid-vaccine-trial-for-kids-ages-12-to-15-is-fully-enrolled.html</a:t>
            </a:r>
            <a:r>
              <a:rPr lang="en-US" sz="1800">
                <a:effectLst/>
                <a:latin typeface="Calibri" panose="020F0502020204030204" pitchFamily="34" charset="0"/>
                <a:ea typeface="Times New Roman" panose="02020603050405020304" pitchFamily="18" charset="0"/>
              </a:rPr>
              <a:t> </a:t>
            </a:r>
          </a:p>
          <a:p>
            <a:pPr marL="0" marR="0" lvl="0" indent="0">
              <a:spcBef>
                <a:spcPts val="0"/>
              </a:spcBef>
              <a:spcAft>
                <a:spcPts val="0"/>
              </a:spcAft>
              <a:buFont typeface="Symbol" panose="05050102010706020507" pitchFamily="18" charset="2"/>
              <a:buNone/>
            </a:pP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rPr>
              <a:t>“</a:t>
            </a:r>
            <a:r>
              <a:rPr lang="en-US" sz="1800" u="sng">
                <a:solidFill>
                  <a:srgbClr val="2077B6"/>
                </a:solidFill>
                <a:effectLst/>
                <a:latin typeface="Calibri" panose="020F0502020204030204" pitchFamily="34" charset="0"/>
                <a:ea typeface="Calibri" panose="020F0502020204030204" pitchFamily="34" charset="0"/>
                <a:hlinkClick r:id="rId5"/>
              </a:rPr>
              <a:t>AstraZeneca</a:t>
            </a:r>
            <a:r>
              <a:rPr lang="en-US" sz="1800">
                <a:solidFill>
                  <a:srgbClr val="000000"/>
                </a:solidFill>
                <a:effectLst/>
                <a:latin typeface="Calibri" panose="020F0502020204030204" pitchFamily="34" charset="0"/>
                <a:ea typeface="Calibri" panose="020F0502020204030204" pitchFamily="34" charset="0"/>
              </a:rPr>
              <a:t>, whose Oxford University-developed vaccine is in late-stage trials in the U.S. and </a:t>
            </a:r>
            <a:r>
              <a:rPr lang="en-US" sz="1800" u="sng">
                <a:solidFill>
                  <a:srgbClr val="2077B6"/>
                </a:solidFill>
                <a:effectLst/>
                <a:latin typeface="Calibri" panose="020F0502020204030204" pitchFamily="34" charset="0"/>
                <a:ea typeface="Calibri" panose="020F0502020204030204" pitchFamily="34" charset="0"/>
                <a:hlinkClick r:id="rId6"/>
              </a:rPr>
              <a:t>authorized</a:t>
            </a:r>
            <a:r>
              <a:rPr lang="en-US" sz="1800">
                <a:solidFill>
                  <a:srgbClr val="000000"/>
                </a:solidFill>
                <a:effectLst/>
                <a:latin typeface="Calibri" panose="020F0502020204030204" pitchFamily="34" charset="0"/>
                <a:ea typeface="Calibri" panose="020F0502020204030204" pitchFamily="34" charset="0"/>
              </a:rPr>
              <a:t> in the U.K., told CNBC Friday it plans to continue U.K. trials in a new protocol for kids between ages 5 and 18 “beginning in the coming months.”</a:t>
            </a:r>
            <a:endParaRPr lang="en-US" sz="1800">
              <a:effectLst/>
              <a:latin typeface="Calibri" panose="020F0502020204030204" pitchFamily="34" charset="0"/>
              <a:ea typeface="Calibri" panose="020F0502020204030204" pitchFamily="34" charset="0"/>
            </a:endParaRPr>
          </a:p>
          <a:p>
            <a:pPr marL="22860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rPr>
              <a:t> </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a:solidFill>
                  <a:srgbClr val="000000"/>
                </a:solidFill>
                <a:effectLst/>
                <a:latin typeface="Calibri" panose="020F0502020204030204" pitchFamily="34" charset="0"/>
                <a:ea typeface="Calibri" panose="020F0502020204030204" pitchFamily="34" charset="0"/>
              </a:rPr>
              <a:t>“</a:t>
            </a:r>
            <a:r>
              <a:rPr lang="en-US" sz="1800" u="sng">
                <a:solidFill>
                  <a:srgbClr val="2077B6"/>
                </a:solidFill>
                <a:effectLst/>
                <a:latin typeface="Calibri" panose="020F0502020204030204" pitchFamily="34" charset="0"/>
                <a:ea typeface="Calibri" panose="020F0502020204030204" pitchFamily="34" charset="0"/>
                <a:hlinkClick r:id="rId7"/>
              </a:rPr>
              <a:t>Johnson &amp; Johnson</a:t>
            </a:r>
            <a:r>
              <a:rPr lang="en-US" sz="1800">
                <a:solidFill>
                  <a:srgbClr val="000000"/>
                </a:solidFill>
                <a:effectLst/>
                <a:latin typeface="Calibri" panose="020F0502020204030204" pitchFamily="34" charset="0"/>
                <a:ea typeface="Calibri" panose="020F0502020204030204" pitchFamily="34" charset="0"/>
              </a:rPr>
              <a:t>, whose phase three results in adults are expected imminently, said it’s in discussions with regulators about including pediatric populations in its development plan. It noted the same technology it’s using for the Covid-19 vaccine has been used in vaccines given to more than 200,000 people, including people over 65, infants, children, HIV-positive adults and pregnant women.”</a:t>
            </a: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D37F9F-B14B-4C8E-AE8D-F18A6B2B10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10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DA3AA-0D72-4677-992A-6D5EF7156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277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6D3F2-F755-4C9C-9457-DE5F18A458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4351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7E9C6F-CBA4-407C-B2CE-527FDA286B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3386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DA3AA-0D72-4677-992A-6D5EF7156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581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0383B-CF02-435D-BED1-C4BFE01DF5A6}" type="slidenum">
              <a:rPr kumimoji="0" lang="en-US" sz="1800" b="0" i="0" u="none" strike="noStrike" kern="0" cap="none" spc="0" normalizeH="0" baseline="0" noProof="0" smtClean="0">
                <a:ln>
                  <a:noFill/>
                </a:ln>
                <a:solidFill>
                  <a:sysClr val="windowText" lastClr="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latin typeface="Arial"/>
              <a:cs typeface="Arial"/>
              <a:sym typeface="Arial"/>
            </a:endParaRPr>
          </a:p>
        </p:txBody>
      </p:sp>
    </p:spTree>
    <p:extLst>
      <p:ext uri="{BB962C8B-B14F-4D97-AF65-F5344CB8AC3E}">
        <p14:creationId xmlns:p14="http://schemas.microsoft.com/office/powerpoint/2010/main" val="2229083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9356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07546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marL="0" marR="0" lvl="0" indent="0" algn="r" defTabSz="874898"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100" b="0" i="0" u="none" strike="noStrike" kern="1200" cap="none" spc="0" normalizeH="0" baseline="0" noProof="0">
                <a:ln>
                  <a:noFill/>
                </a:ln>
                <a:solidFill>
                  <a:srgbClr val="3B495B"/>
                </a:solidFill>
                <a:effectLst/>
                <a:uLnTx/>
                <a:uFillTx/>
                <a:latin typeface="Calibri" panose="020F0502020204030204"/>
                <a:ea typeface="+mn-ea"/>
                <a:cs typeface="+mn-cs"/>
              </a:rPr>
              <a:pPr marL="0" marR="0" lvl="0" indent="0" algn="r" defTabSz="874898" rtl="0" eaLnBrk="1" fontAlgn="auto" latinLnBrk="0" hangingPunct="1">
                <a:lnSpc>
                  <a:spcPct val="100000"/>
                </a:lnSpc>
                <a:spcBef>
                  <a:spcPts val="0"/>
                </a:spcBef>
                <a:spcAft>
                  <a:spcPts val="0"/>
                </a:spcAft>
                <a:buClrTx/>
                <a:buSzTx/>
                <a:buFontTx/>
                <a:buNone/>
                <a:tabLst/>
                <a:defRPr/>
              </a:pPr>
              <a:t>45</a:t>
            </a:fld>
            <a:endParaRPr kumimoji="0" lang="en-US" sz="1100" b="0" i="0" u="none" strike="noStrike" kern="1200" cap="none" spc="0" normalizeH="0" baseline="0" noProof="0">
              <a:ln>
                <a:noFill/>
              </a:ln>
              <a:solidFill>
                <a:srgbClr val="3B49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510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marL="0" marR="0" lvl="0" indent="0" algn="r" defTabSz="874898"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100" b="0" i="0" u="none" strike="noStrike" kern="1200" cap="none" spc="0" normalizeH="0" baseline="0" noProof="0">
                <a:ln>
                  <a:noFill/>
                </a:ln>
                <a:solidFill>
                  <a:srgbClr val="3B495B"/>
                </a:solidFill>
                <a:effectLst/>
                <a:uLnTx/>
                <a:uFillTx/>
                <a:latin typeface="Calibri" panose="020F0502020204030204"/>
                <a:ea typeface="+mn-ea"/>
                <a:cs typeface="+mn-cs"/>
              </a:rPr>
              <a:pPr marL="0" marR="0" lvl="0" indent="0" algn="r" defTabSz="874898" rtl="0" eaLnBrk="1" fontAlgn="auto" latinLnBrk="0" hangingPunct="1">
                <a:lnSpc>
                  <a:spcPct val="100000"/>
                </a:lnSpc>
                <a:spcBef>
                  <a:spcPts val="0"/>
                </a:spcBef>
                <a:spcAft>
                  <a:spcPts val="0"/>
                </a:spcAft>
                <a:buClrTx/>
                <a:buSzTx/>
                <a:buFontTx/>
                <a:buNone/>
                <a:tabLst/>
                <a:defRPr/>
              </a:pPr>
              <a:t>46</a:t>
            </a:fld>
            <a:endParaRPr kumimoji="0" lang="en-US" sz="1100" b="0" i="0" u="none" strike="noStrike" kern="1200" cap="none" spc="0" normalizeH="0" baseline="0" noProof="0">
              <a:ln>
                <a:noFill/>
              </a:ln>
              <a:solidFill>
                <a:srgbClr val="3B49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899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74898"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100" b="0" i="0" u="none" strike="noStrike" kern="1200" cap="none" spc="0" normalizeH="0" baseline="0" noProof="0">
                <a:ln>
                  <a:noFill/>
                </a:ln>
                <a:solidFill>
                  <a:prstClr val="black"/>
                </a:solidFill>
                <a:effectLst/>
                <a:uLnTx/>
                <a:uFillTx/>
                <a:latin typeface="Calibri"/>
                <a:ea typeface="+mn-ea"/>
                <a:cs typeface="+mn-cs"/>
              </a:rPr>
              <a:pPr marL="0" marR="0" lvl="0" indent="0" algn="r" defTabSz="874898" rtl="0" eaLnBrk="1" fontAlgn="auto" latinLnBrk="0" hangingPunct="1">
                <a:lnSpc>
                  <a:spcPct val="100000"/>
                </a:lnSpc>
                <a:spcBef>
                  <a:spcPts val="0"/>
                </a:spcBef>
                <a:spcAft>
                  <a:spcPts val="0"/>
                </a:spcAft>
                <a:buClrTx/>
                <a:buSzTx/>
                <a:buFontTx/>
                <a:buNone/>
                <a:tabLst/>
                <a:defRPr/>
              </a:pPr>
              <a:t>47</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6208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DA3AA-0D72-4677-992A-6D5EF7156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1556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err="1"/>
              <a:t>CpFrom</a:t>
            </a:r>
            <a:r>
              <a:rPr lang="en-US"/>
              <a:t> Nancy: Include language that you did not get to use in MMWR about priorities &lt;- Not sure what this means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kern="1200">
                <a:solidFill>
                  <a:schemeClr val="tx2"/>
                </a:solidFill>
                <a:effectLst/>
                <a:latin typeface="+mn-lt"/>
                <a:ea typeface="+mn-ea"/>
                <a:cs typeface="+mn-cs"/>
              </a:rPr>
              <a:t>Here we provide four points of clarification of the ACIP </a:t>
            </a:r>
            <a:r>
              <a:rPr lang="en-US" sz="1600" kern="1200" err="1">
                <a:solidFill>
                  <a:schemeClr val="tx2"/>
                </a:solidFill>
                <a:effectLst/>
                <a:latin typeface="+mn-lt"/>
                <a:ea typeface="+mn-ea"/>
                <a:cs typeface="+mn-cs"/>
              </a:rPr>
              <a:t>prioritizationNo</a:t>
            </a:r>
            <a:r>
              <a:rPr lang="en-US" sz="1600" kern="1200">
                <a:solidFill>
                  <a:schemeClr val="tx2"/>
                </a:solidFill>
                <a:effectLst/>
                <a:latin typeface="+mn-lt"/>
                <a:ea typeface="+mn-ea"/>
                <a:cs typeface="+mn-cs"/>
              </a:rPr>
              <a:t> recommendations to support equitable and efficient administration of COVID-19 vaccine and allow for jurisdictional flexibility in program implementation. First, within each jurisdiction, it is not necessary to completely or fully administer vaccine to all eligible persons in one phase before expanding to the next phase; it is expected that phases will overlap. Second, as soon as demand for COVID-19 vaccine starts to slow among persons aged ≥75 years in Phase 1b, jurisdictions should expand vaccination to persons aged 65–74 years, who are currently included in Phase 1c. Third, in light of the limited vaccine supply, vaccinators should attempt to use all available doses and minimize wastage; if there are extra doses that would otherwise expire imminently, it is permissible to administer them to persons assigned to a later phase. Fourth, persons who were eligible in earlier phases but did not receive the vaccine should continue to be educated and offered vaccine.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srgbClr val="3B4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srgbClr val="3B49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63992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baseline="0">
                <a:solidFill>
                  <a:schemeClr val="tx2"/>
                </a:solidFill>
                <a:latin typeface="+mn-lt"/>
                <a:ea typeface="+mn-ea"/>
                <a:cs typeface="+mn-cs"/>
              </a:rPr>
              <a:t>CDC is posting the latest numbers of doses distributed and administered on its COVID-19 vaccines landing page. </a:t>
            </a:r>
          </a:p>
          <a:p>
            <a:endParaRPr lang="en-US"/>
          </a:p>
          <a:p>
            <a:r>
              <a:rPr lang="en-US"/>
              <a:t>“Doses distributed” refers to the number of doses that have been received by jurisdictions.</a:t>
            </a:r>
          </a:p>
          <a:p>
            <a:r>
              <a:rPr lang="en-US"/>
              <a:t>“Doses administered” refers to the number of vaccine doses that have gotten into arms.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srgbClr val="3B4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srgbClr val="3B49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0116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DA3AA-0D72-4677-992A-6D5EF7156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040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412A597-FA21-4DA8-88C3-D94A9F08B1BA}"/>
              </a:ext>
            </a:extLst>
          </p:cNvPr>
          <p:cNvSpPr>
            <a:spLocks noGrp="1"/>
          </p:cNvSpPr>
          <p:nvPr>
            <p:ph type="body" idx="1"/>
          </p:nvPr>
        </p:nvSpPr>
        <p:spPr/>
        <p:txBody>
          <a:bodyPr>
            <a:normAutofit lnSpcReduction="10000"/>
          </a:bodyPr>
          <a:lstStyle/>
          <a:p>
            <a:pPr marL="285750" marR="0" lvl="0" indent="-285750" algn="l" defTabSz="914400" rtl="0" eaLnBrk="1" fontAlgn="base" latinLnBrk="0" hangingPunct="1">
              <a:lnSpc>
                <a:spcPct val="100000"/>
              </a:lnSpc>
              <a:spcBef>
                <a:spcPct val="30000"/>
              </a:spcBef>
              <a:spcAft>
                <a:spcPct val="0"/>
              </a:spcAft>
              <a:buClrTx/>
              <a:buSzTx/>
              <a:buFontTx/>
              <a:buChar char="-"/>
              <a:tabLst/>
              <a:defRPr/>
            </a:pPr>
            <a:r>
              <a:rPr lang="en-US" sz="1600" kern="1200">
                <a:solidFill>
                  <a:schemeClr val="tx2"/>
                </a:solidFill>
                <a:effectLst/>
                <a:latin typeface="+mn-lt"/>
                <a:ea typeface="+mn-ea"/>
                <a:cs typeface="+mn-cs"/>
              </a:rPr>
              <a:t>Pfizer-</a:t>
            </a:r>
            <a:r>
              <a:rPr lang="en-US" sz="1600" kern="1200" err="1">
                <a:solidFill>
                  <a:schemeClr val="tx2"/>
                </a:solidFill>
                <a:effectLst/>
                <a:latin typeface="+mn-lt"/>
                <a:ea typeface="+mn-ea"/>
                <a:cs typeface="+mn-cs"/>
              </a:rPr>
              <a:t>BioNTech</a:t>
            </a:r>
            <a:r>
              <a:rPr lang="en-US" sz="1600" kern="1200">
                <a:solidFill>
                  <a:schemeClr val="tx2"/>
                </a:solidFill>
                <a:effectLst/>
                <a:latin typeface="+mn-lt"/>
                <a:ea typeface="+mn-ea"/>
                <a:cs typeface="+mn-cs"/>
              </a:rPr>
              <a:t> is authorized in persons aged &gt;=16 years, while the </a:t>
            </a:r>
            <a:r>
              <a:rPr lang="en-US" sz="1600" kern="1200" err="1">
                <a:solidFill>
                  <a:schemeClr val="tx2"/>
                </a:solidFill>
                <a:effectLst/>
                <a:latin typeface="+mn-lt"/>
                <a:ea typeface="+mn-ea"/>
                <a:cs typeface="+mn-cs"/>
              </a:rPr>
              <a:t>Moderna</a:t>
            </a:r>
            <a:r>
              <a:rPr lang="en-US" sz="1600" kern="1200">
                <a:solidFill>
                  <a:schemeClr val="tx2"/>
                </a:solidFill>
                <a:effectLst/>
                <a:latin typeface="+mn-lt"/>
                <a:ea typeface="+mn-ea"/>
                <a:cs typeface="+mn-cs"/>
              </a:rPr>
              <a:t> vaccine is authorized for those age 18 years or older.</a:t>
            </a:r>
          </a:p>
          <a:p>
            <a:pPr marL="285750" marR="0" lvl="0" indent="-285750" algn="l" defTabSz="914400" rtl="0" eaLnBrk="1" fontAlgn="base" latinLnBrk="0" hangingPunct="1">
              <a:lnSpc>
                <a:spcPct val="100000"/>
              </a:lnSpc>
              <a:spcBef>
                <a:spcPct val="30000"/>
              </a:spcBef>
              <a:spcAft>
                <a:spcPct val="0"/>
              </a:spcAft>
              <a:buClrTx/>
              <a:buSzTx/>
              <a:buFontTx/>
              <a:buChar char="-"/>
              <a:tabLst/>
              <a:defRPr/>
            </a:pPr>
            <a:r>
              <a:rPr lang="en-US" sz="1600" kern="1200">
                <a:solidFill>
                  <a:schemeClr val="tx2"/>
                </a:solidFill>
                <a:effectLst/>
                <a:latin typeface="+mn-lt"/>
                <a:ea typeface="+mn-ea"/>
                <a:cs typeface="+mn-cs"/>
              </a:rPr>
              <a:t>Both vaccine series consists of two doses administered intramuscularly, with the Pfizer-</a:t>
            </a:r>
            <a:r>
              <a:rPr lang="en-US" sz="1600" kern="1200" err="1">
                <a:solidFill>
                  <a:schemeClr val="tx2"/>
                </a:solidFill>
                <a:effectLst/>
                <a:latin typeface="+mn-lt"/>
                <a:ea typeface="+mn-ea"/>
                <a:cs typeface="+mn-cs"/>
              </a:rPr>
              <a:t>BioNTech</a:t>
            </a:r>
            <a:r>
              <a:rPr lang="en-US" sz="1600" kern="1200">
                <a:solidFill>
                  <a:schemeClr val="tx2"/>
                </a:solidFill>
                <a:effectLst/>
                <a:latin typeface="+mn-lt"/>
                <a:ea typeface="+mn-ea"/>
                <a:cs typeface="+mn-cs"/>
              </a:rPr>
              <a:t> vaccine series administered three weeks apart, and the </a:t>
            </a:r>
            <a:r>
              <a:rPr lang="en-US" sz="1600" kern="1200" err="1">
                <a:solidFill>
                  <a:schemeClr val="tx2"/>
                </a:solidFill>
                <a:effectLst/>
                <a:latin typeface="+mn-lt"/>
                <a:ea typeface="+mn-ea"/>
                <a:cs typeface="+mn-cs"/>
              </a:rPr>
              <a:t>Moderna</a:t>
            </a:r>
            <a:r>
              <a:rPr lang="en-US" sz="1600" kern="1200">
                <a:solidFill>
                  <a:schemeClr val="tx2"/>
                </a:solidFill>
                <a:effectLst/>
                <a:latin typeface="+mn-lt"/>
                <a:ea typeface="+mn-ea"/>
                <a:cs typeface="+mn-cs"/>
              </a:rPr>
              <a:t> vaccine four weeks apart.</a:t>
            </a:r>
          </a:p>
          <a:p>
            <a:pPr marL="285750" marR="0" lvl="0" indent="-285750" algn="l" defTabSz="914400" rtl="0" eaLnBrk="1" fontAlgn="base" latinLnBrk="0" hangingPunct="1">
              <a:lnSpc>
                <a:spcPct val="100000"/>
              </a:lnSpc>
              <a:spcBef>
                <a:spcPct val="30000"/>
              </a:spcBef>
              <a:spcAft>
                <a:spcPct val="0"/>
              </a:spcAft>
              <a:buClrTx/>
              <a:buSzTx/>
              <a:buFontTx/>
              <a:buChar char="-"/>
              <a:tabLst/>
              <a:defRPr/>
            </a:pPr>
            <a:r>
              <a:rPr lang="en-US" sz="1600" kern="1200">
                <a:solidFill>
                  <a:schemeClr val="tx2"/>
                </a:solidFill>
                <a:effectLst/>
                <a:latin typeface="+mn-lt"/>
                <a:ea typeface="+mn-ea"/>
                <a:cs typeface="+mn-cs"/>
              </a:rPr>
              <a:t>Either vaccine series may be used; ACIP does not state a product preference</a:t>
            </a:r>
          </a:p>
          <a:p>
            <a:pPr marL="285750" marR="0" lvl="0" indent="-285750" algn="l" defTabSz="914400" rtl="0" eaLnBrk="1" fontAlgn="base" latinLnBrk="0" hangingPunct="1">
              <a:lnSpc>
                <a:spcPct val="100000"/>
              </a:lnSpc>
              <a:spcBef>
                <a:spcPct val="30000"/>
              </a:spcBef>
              <a:spcAft>
                <a:spcPct val="0"/>
              </a:spcAft>
              <a:buClrTx/>
              <a:buSzTx/>
              <a:buFontTx/>
              <a:buChar char="-"/>
              <a:tabLst/>
              <a:defRPr/>
            </a:pPr>
            <a:r>
              <a:rPr lang="en-US" sz="1600" kern="1200">
                <a:solidFill>
                  <a:schemeClr val="tx2"/>
                </a:solidFill>
                <a:effectLst/>
                <a:latin typeface="+mn-lt"/>
                <a:ea typeface="+mn-ea"/>
                <a:cs typeface="+mn-cs"/>
              </a:rPr>
              <a:t>However, mRNA COVID-19 vaccines are not interchangeable with each other or with other COVID-19 vaccine products so the same vaccine product must be used for both doses</a:t>
            </a:r>
          </a:p>
          <a:p>
            <a:pPr marL="285750" marR="0" lvl="0" indent="-285750" algn="l" defTabSz="914400" rtl="0" eaLnBrk="1" fontAlgn="base" latinLnBrk="0" hangingPunct="1">
              <a:lnSpc>
                <a:spcPct val="100000"/>
              </a:lnSpc>
              <a:spcBef>
                <a:spcPct val="30000"/>
              </a:spcBef>
              <a:spcAft>
                <a:spcPct val="0"/>
              </a:spcAft>
              <a:buClrTx/>
              <a:buSzTx/>
              <a:buFontTx/>
              <a:buChar char="-"/>
              <a:tabLst/>
              <a:defRPr/>
            </a:pPr>
            <a:r>
              <a:rPr lang="en-US"/>
              <a:t>mRNA vaccines should be administered alone, with a minimum interval of 14 days before or after administration with any other vaccines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600" kern="1200">
              <a:solidFill>
                <a:schemeClr val="tx2"/>
              </a:solidFill>
              <a:effectLst/>
              <a:latin typeface="+mn-lt"/>
              <a:ea typeface="+mn-ea"/>
              <a:cs typeface="+mn-cs"/>
            </a:endParaRPr>
          </a:p>
        </p:txBody>
      </p:sp>
    </p:spTree>
    <p:extLst>
      <p:ext uri="{BB962C8B-B14F-4D97-AF65-F5344CB8AC3E}">
        <p14:creationId xmlns:p14="http://schemas.microsoft.com/office/powerpoint/2010/main" val="34260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20383B-CF02-435D-BED1-C4BFE01DF5A6}"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Arial"/>
              <a:sym typeface="Arial"/>
            </a:endParaRPr>
          </a:p>
        </p:txBody>
      </p:sp>
    </p:spTree>
    <p:extLst>
      <p:ext uri="{BB962C8B-B14F-4D97-AF65-F5344CB8AC3E}">
        <p14:creationId xmlns:p14="http://schemas.microsoft.com/office/powerpoint/2010/main" val="13628491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412A597-FA21-4DA8-88C3-D94A9F08B1BA}"/>
              </a:ext>
            </a:extLst>
          </p:cNvPr>
          <p:cNvSpPr>
            <a:spLocks noGrp="1"/>
          </p:cNvSpPr>
          <p:nvPr>
            <p:ph type="body" idx="1"/>
          </p:nvPr>
        </p:nvSpPr>
        <p:spPr/>
        <p:txBody>
          <a:bodyPr>
            <a:normAutofit lnSpcReduction="10000"/>
          </a:bodyPr>
          <a:lstStyle/>
          <a:p>
            <a:pPr marL="285750" marR="0" lvl="0" indent="-285750" algn="l" defTabSz="914400" rtl="0" eaLnBrk="1" fontAlgn="base" latinLnBrk="0" hangingPunct="1">
              <a:lnSpc>
                <a:spcPct val="100000"/>
              </a:lnSpc>
              <a:spcBef>
                <a:spcPct val="30000"/>
              </a:spcBef>
              <a:spcAft>
                <a:spcPct val="0"/>
              </a:spcAft>
              <a:buClrTx/>
              <a:buSzTx/>
              <a:buFontTx/>
              <a:buChar char="-"/>
              <a:tabLst/>
              <a:defRPr/>
            </a:pPr>
            <a:r>
              <a:rPr lang="en-US" sz="1600" kern="1200">
                <a:solidFill>
                  <a:schemeClr val="tx2"/>
                </a:solidFill>
                <a:effectLst/>
                <a:latin typeface="+mn-lt"/>
                <a:ea typeface="+mn-ea"/>
                <a:cs typeface="+mn-cs"/>
              </a:rPr>
              <a:t>Pfizer-</a:t>
            </a:r>
            <a:r>
              <a:rPr lang="en-US" sz="1600" kern="1200" err="1">
                <a:solidFill>
                  <a:schemeClr val="tx2"/>
                </a:solidFill>
                <a:effectLst/>
                <a:latin typeface="+mn-lt"/>
                <a:ea typeface="+mn-ea"/>
                <a:cs typeface="+mn-cs"/>
              </a:rPr>
              <a:t>BioNTech</a:t>
            </a:r>
            <a:r>
              <a:rPr lang="en-US" sz="1600" kern="1200">
                <a:solidFill>
                  <a:schemeClr val="tx2"/>
                </a:solidFill>
                <a:effectLst/>
                <a:latin typeface="+mn-lt"/>
                <a:ea typeface="+mn-ea"/>
                <a:cs typeface="+mn-cs"/>
              </a:rPr>
              <a:t> is authorized in persons aged &gt;=16 years, while the </a:t>
            </a:r>
            <a:r>
              <a:rPr lang="en-US" sz="1600" kern="1200" err="1">
                <a:solidFill>
                  <a:schemeClr val="tx2"/>
                </a:solidFill>
                <a:effectLst/>
                <a:latin typeface="+mn-lt"/>
                <a:ea typeface="+mn-ea"/>
                <a:cs typeface="+mn-cs"/>
              </a:rPr>
              <a:t>Moderna</a:t>
            </a:r>
            <a:r>
              <a:rPr lang="en-US" sz="1600" kern="1200">
                <a:solidFill>
                  <a:schemeClr val="tx2"/>
                </a:solidFill>
                <a:effectLst/>
                <a:latin typeface="+mn-lt"/>
                <a:ea typeface="+mn-ea"/>
                <a:cs typeface="+mn-cs"/>
              </a:rPr>
              <a:t> vaccine is authorized for those age 18 years or older.</a:t>
            </a:r>
          </a:p>
          <a:p>
            <a:pPr marL="285750" marR="0" lvl="0" indent="-285750" algn="l" defTabSz="914400" rtl="0" eaLnBrk="1" fontAlgn="base" latinLnBrk="0" hangingPunct="1">
              <a:lnSpc>
                <a:spcPct val="100000"/>
              </a:lnSpc>
              <a:spcBef>
                <a:spcPct val="30000"/>
              </a:spcBef>
              <a:spcAft>
                <a:spcPct val="0"/>
              </a:spcAft>
              <a:buClrTx/>
              <a:buSzTx/>
              <a:buFontTx/>
              <a:buChar char="-"/>
              <a:tabLst/>
              <a:defRPr/>
            </a:pPr>
            <a:r>
              <a:rPr lang="en-US" sz="1600" kern="1200">
                <a:solidFill>
                  <a:schemeClr val="tx2"/>
                </a:solidFill>
                <a:effectLst/>
                <a:latin typeface="+mn-lt"/>
                <a:ea typeface="+mn-ea"/>
                <a:cs typeface="+mn-cs"/>
              </a:rPr>
              <a:t>Both vaccine series consists of two doses administered intramuscularly, with the Pfizer-</a:t>
            </a:r>
            <a:r>
              <a:rPr lang="en-US" sz="1600" kern="1200" err="1">
                <a:solidFill>
                  <a:schemeClr val="tx2"/>
                </a:solidFill>
                <a:effectLst/>
                <a:latin typeface="+mn-lt"/>
                <a:ea typeface="+mn-ea"/>
                <a:cs typeface="+mn-cs"/>
              </a:rPr>
              <a:t>BioNTech</a:t>
            </a:r>
            <a:r>
              <a:rPr lang="en-US" sz="1600" kern="1200">
                <a:solidFill>
                  <a:schemeClr val="tx2"/>
                </a:solidFill>
                <a:effectLst/>
                <a:latin typeface="+mn-lt"/>
                <a:ea typeface="+mn-ea"/>
                <a:cs typeface="+mn-cs"/>
              </a:rPr>
              <a:t> vaccine series administered three weeks apart, and the </a:t>
            </a:r>
            <a:r>
              <a:rPr lang="en-US" sz="1600" kern="1200" err="1">
                <a:solidFill>
                  <a:schemeClr val="tx2"/>
                </a:solidFill>
                <a:effectLst/>
                <a:latin typeface="+mn-lt"/>
                <a:ea typeface="+mn-ea"/>
                <a:cs typeface="+mn-cs"/>
              </a:rPr>
              <a:t>Moderna</a:t>
            </a:r>
            <a:r>
              <a:rPr lang="en-US" sz="1600" kern="1200">
                <a:solidFill>
                  <a:schemeClr val="tx2"/>
                </a:solidFill>
                <a:effectLst/>
                <a:latin typeface="+mn-lt"/>
                <a:ea typeface="+mn-ea"/>
                <a:cs typeface="+mn-cs"/>
              </a:rPr>
              <a:t> vaccine four weeks apart.</a:t>
            </a:r>
          </a:p>
          <a:p>
            <a:pPr marL="285750" marR="0" lvl="0" indent="-285750" algn="l" defTabSz="914400" rtl="0" eaLnBrk="1" fontAlgn="base" latinLnBrk="0" hangingPunct="1">
              <a:lnSpc>
                <a:spcPct val="100000"/>
              </a:lnSpc>
              <a:spcBef>
                <a:spcPct val="30000"/>
              </a:spcBef>
              <a:spcAft>
                <a:spcPct val="0"/>
              </a:spcAft>
              <a:buClrTx/>
              <a:buSzTx/>
              <a:buFontTx/>
              <a:buChar char="-"/>
              <a:tabLst/>
              <a:defRPr/>
            </a:pPr>
            <a:r>
              <a:rPr lang="en-US" sz="1600" kern="1200">
                <a:solidFill>
                  <a:schemeClr val="tx2"/>
                </a:solidFill>
                <a:effectLst/>
                <a:latin typeface="+mn-lt"/>
                <a:ea typeface="+mn-ea"/>
                <a:cs typeface="+mn-cs"/>
              </a:rPr>
              <a:t>Either vaccine series may be used; ACIP does not state a product preference</a:t>
            </a:r>
          </a:p>
          <a:p>
            <a:pPr marL="285750" marR="0" lvl="0" indent="-285750" algn="l" defTabSz="914400" rtl="0" eaLnBrk="1" fontAlgn="base" latinLnBrk="0" hangingPunct="1">
              <a:lnSpc>
                <a:spcPct val="100000"/>
              </a:lnSpc>
              <a:spcBef>
                <a:spcPct val="30000"/>
              </a:spcBef>
              <a:spcAft>
                <a:spcPct val="0"/>
              </a:spcAft>
              <a:buClrTx/>
              <a:buSzTx/>
              <a:buFontTx/>
              <a:buChar char="-"/>
              <a:tabLst/>
              <a:defRPr/>
            </a:pPr>
            <a:r>
              <a:rPr lang="en-US" sz="1600" kern="1200">
                <a:solidFill>
                  <a:schemeClr val="tx2"/>
                </a:solidFill>
                <a:effectLst/>
                <a:latin typeface="+mn-lt"/>
                <a:ea typeface="+mn-ea"/>
                <a:cs typeface="+mn-cs"/>
              </a:rPr>
              <a:t>However, mRNA COVID-19 vaccines are not interchangeable with each other or with other COVID-19 vaccine products so the same vaccine product must be used for both doses</a:t>
            </a:r>
          </a:p>
          <a:p>
            <a:pPr marL="285750" marR="0" lvl="0" indent="-285750" algn="l" defTabSz="914400" rtl="0" eaLnBrk="1" fontAlgn="base" latinLnBrk="0" hangingPunct="1">
              <a:lnSpc>
                <a:spcPct val="100000"/>
              </a:lnSpc>
              <a:spcBef>
                <a:spcPct val="30000"/>
              </a:spcBef>
              <a:spcAft>
                <a:spcPct val="0"/>
              </a:spcAft>
              <a:buClrTx/>
              <a:buSzTx/>
              <a:buFontTx/>
              <a:buChar char="-"/>
              <a:tabLst/>
              <a:defRPr/>
            </a:pPr>
            <a:r>
              <a:rPr lang="en-US"/>
              <a:t>mRNA vaccines should be administered alone, with a minimum interval of 14 days before or after administration with any other vaccines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600" kern="1200">
              <a:solidFill>
                <a:schemeClr val="tx2"/>
              </a:solidFill>
              <a:effectLst/>
              <a:latin typeface="+mn-lt"/>
              <a:ea typeface="+mn-ea"/>
              <a:cs typeface="+mn-cs"/>
            </a:endParaRPr>
          </a:p>
        </p:txBody>
      </p:sp>
    </p:spTree>
    <p:extLst>
      <p:ext uri="{BB962C8B-B14F-4D97-AF65-F5344CB8AC3E}">
        <p14:creationId xmlns:p14="http://schemas.microsoft.com/office/powerpoint/2010/main" val="34110599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412A597-FA21-4DA8-88C3-D94A9F08B1BA}"/>
              </a:ext>
            </a:extLst>
          </p:cNvPr>
          <p:cNvSpPr>
            <a:spLocks noGrp="1"/>
          </p:cNvSpPr>
          <p:nvPr>
            <p:ph type="body" idx="1"/>
          </p:nvPr>
        </p:nvSpPr>
        <p:spPr/>
        <p:txBody>
          <a:bodyPr>
            <a:normAutofit lnSpcReduction="10000"/>
          </a:bodyPr>
          <a:lstStyle/>
          <a:p>
            <a:pPr marL="285750" marR="0" lvl="0" indent="-285750" algn="l" defTabSz="914400" rtl="0" eaLnBrk="1" fontAlgn="base" latinLnBrk="0" hangingPunct="1">
              <a:lnSpc>
                <a:spcPct val="100000"/>
              </a:lnSpc>
              <a:spcBef>
                <a:spcPct val="30000"/>
              </a:spcBef>
              <a:spcAft>
                <a:spcPct val="0"/>
              </a:spcAft>
              <a:buClrTx/>
              <a:buSzTx/>
              <a:buFontTx/>
              <a:buChar char="-"/>
              <a:tabLst/>
              <a:defRPr/>
            </a:pPr>
            <a:r>
              <a:rPr lang="en-US" sz="1600" kern="1200">
                <a:solidFill>
                  <a:schemeClr val="tx2"/>
                </a:solidFill>
                <a:effectLst/>
                <a:latin typeface="+mn-lt"/>
                <a:ea typeface="+mn-ea"/>
                <a:cs typeface="+mn-cs"/>
              </a:rPr>
              <a:t>Pfizer-</a:t>
            </a:r>
            <a:r>
              <a:rPr lang="en-US" sz="1600" kern="1200" err="1">
                <a:solidFill>
                  <a:schemeClr val="tx2"/>
                </a:solidFill>
                <a:effectLst/>
                <a:latin typeface="+mn-lt"/>
                <a:ea typeface="+mn-ea"/>
                <a:cs typeface="+mn-cs"/>
              </a:rPr>
              <a:t>BioNTech</a:t>
            </a:r>
            <a:r>
              <a:rPr lang="en-US" sz="1600" kern="1200">
                <a:solidFill>
                  <a:schemeClr val="tx2"/>
                </a:solidFill>
                <a:effectLst/>
                <a:latin typeface="+mn-lt"/>
                <a:ea typeface="+mn-ea"/>
                <a:cs typeface="+mn-cs"/>
              </a:rPr>
              <a:t> is authorized in persons aged &gt;=16 years, while the </a:t>
            </a:r>
            <a:r>
              <a:rPr lang="en-US" sz="1600" kern="1200" err="1">
                <a:solidFill>
                  <a:schemeClr val="tx2"/>
                </a:solidFill>
                <a:effectLst/>
                <a:latin typeface="+mn-lt"/>
                <a:ea typeface="+mn-ea"/>
                <a:cs typeface="+mn-cs"/>
              </a:rPr>
              <a:t>Moderna</a:t>
            </a:r>
            <a:r>
              <a:rPr lang="en-US" sz="1600" kern="1200">
                <a:solidFill>
                  <a:schemeClr val="tx2"/>
                </a:solidFill>
                <a:effectLst/>
                <a:latin typeface="+mn-lt"/>
                <a:ea typeface="+mn-ea"/>
                <a:cs typeface="+mn-cs"/>
              </a:rPr>
              <a:t> vaccine is authorized for those age 18 years or older.</a:t>
            </a:r>
          </a:p>
          <a:p>
            <a:pPr marL="285750" marR="0" lvl="0" indent="-285750" algn="l" defTabSz="914400" rtl="0" eaLnBrk="1" fontAlgn="base" latinLnBrk="0" hangingPunct="1">
              <a:lnSpc>
                <a:spcPct val="100000"/>
              </a:lnSpc>
              <a:spcBef>
                <a:spcPct val="30000"/>
              </a:spcBef>
              <a:spcAft>
                <a:spcPct val="0"/>
              </a:spcAft>
              <a:buClrTx/>
              <a:buSzTx/>
              <a:buFontTx/>
              <a:buChar char="-"/>
              <a:tabLst/>
              <a:defRPr/>
            </a:pPr>
            <a:r>
              <a:rPr lang="en-US" sz="1600" kern="1200">
                <a:solidFill>
                  <a:schemeClr val="tx2"/>
                </a:solidFill>
                <a:effectLst/>
                <a:latin typeface="+mn-lt"/>
                <a:ea typeface="+mn-ea"/>
                <a:cs typeface="+mn-cs"/>
              </a:rPr>
              <a:t>Both vaccine series consists of two doses administered intramuscularly, with the Pfizer-</a:t>
            </a:r>
            <a:r>
              <a:rPr lang="en-US" sz="1600" kern="1200" err="1">
                <a:solidFill>
                  <a:schemeClr val="tx2"/>
                </a:solidFill>
                <a:effectLst/>
                <a:latin typeface="+mn-lt"/>
                <a:ea typeface="+mn-ea"/>
                <a:cs typeface="+mn-cs"/>
              </a:rPr>
              <a:t>BioNTech</a:t>
            </a:r>
            <a:r>
              <a:rPr lang="en-US" sz="1600" kern="1200">
                <a:solidFill>
                  <a:schemeClr val="tx2"/>
                </a:solidFill>
                <a:effectLst/>
                <a:latin typeface="+mn-lt"/>
                <a:ea typeface="+mn-ea"/>
                <a:cs typeface="+mn-cs"/>
              </a:rPr>
              <a:t> vaccine series administered three weeks apart, and the </a:t>
            </a:r>
            <a:r>
              <a:rPr lang="en-US" sz="1600" kern="1200" err="1">
                <a:solidFill>
                  <a:schemeClr val="tx2"/>
                </a:solidFill>
                <a:effectLst/>
                <a:latin typeface="+mn-lt"/>
                <a:ea typeface="+mn-ea"/>
                <a:cs typeface="+mn-cs"/>
              </a:rPr>
              <a:t>Moderna</a:t>
            </a:r>
            <a:r>
              <a:rPr lang="en-US" sz="1600" kern="1200">
                <a:solidFill>
                  <a:schemeClr val="tx2"/>
                </a:solidFill>
                <a:effectLst/>
                <a:latin typeface="+mn-lt"/>
                <a:ea typeface="+mn-ea"/>
                <a:cs typeface="+mn-cs"/>
              </a:rPr>
              <a:t> vaccine four weeks apart.</a:t>
            </a:r>
          </a:p>
          <a:p>
            <a:pPr marL="285750" marR="0" lvl="0" indent="-285750" algn="l" defTabSz="914400" rtl="0" eaLnBrk="1" fontAlgn="base" latinLnBrk="0" hangingPunct="1">
              <a:lnSpc>
                <a:spcPct val="100000"/>
              </a:lnSpc>
              <a:spcBef>
                <a:spcPct val="30000"/>
              </a:spcBef>
              <a:spcAft>
                <a:spcPct val="0"/>
              </a:spcAft>
              <a:buClrTx/>
              <a:buSzTx/>
              <a:buFontTx/>
              <a:buChar char="-"/>
              <a:tabLst/>
              <a:defRPr/>
            </a:pPr>
            <a:r>
              <a:rPr lang="en-US" sz="1600" kern="1200">
                <a:solidFill>
                  <a:schemeClr val="tx2"/>
                </a:solidFill>
                <a:effectLst/>
                <a:latin typeface="+mn-lt"/>
                <a:ea typeface="+mn-ea"/>
                <a:cs typeface="+mn-cs"/>
              </a:rPr>
              <a:t>Either vaccine series may be used; ACIP does not state a product preference</a:t>
            </a:r>
          </a:p>
          <a:p>
            <a:pPr marL="285750" marR="0" lvl="0" indent="-285750" algn="l" defTabSz="914400" rtl="0" eaLnBrk="1" fontAlgn="base" latinLnBrk="0" hangingPunct="1">
              <a:lnSpc>
                <a:spcPct val="100000"/>
              </a:lnSpc>
              <a:spcBef>
                <a:spcPct val="30000"/>
              </a:spcBef>
              <a:spcAft>
                <a:spcPct val="0"/>
              </a:spcAft>
              <a:buClrTx/>
              <a:buSzTx/>
              <a:buFontTx/>
              <a:buChar char="-"/>
              <a:tabLst/>
              <a:defRPr/>
            </a:pPr>
            <a:r>
              <a:rPr lang="en-US" sz="1600" kern="1200">
                <a:solidFill>
                  <a:schemeClr val="tx2"/>
                </a:solidFill>
                <a:effectLst/>
                <a:latin typeface="+mn-lt"/>
                <a:ea typeface="+mn-ea"/>
                <a:cs typeface="+mn-cs"/>
              </a:rPr>
              <a:t>However, mRNA COVID-19 vaccines are not interchangeable with each other or with other COVID-19 vaccine products so the same vaccine product must be used for both doses</a:t>
            </a:r>
          </a:p>
          <a:p>
            <a:pPr marL="285750" marR="0" lvl="0" indent="-285750" algn="l" defTabSz="914400" rtl="0" eaLnBrk="1" fontAlgn="base" latinLnBrk="0" hangingPunct="1">
              <a:lnSpc>
                <a:spcPct val="100000"/>
              </a:lnSpc>
              <a:spcBef>
                <a:spcPct val="30000"/>
              </a:spcBef>
              <a:spcAft>
                <a:spcPct val="0"/>
              </a:spcAft>
              <a:buClrTx/>
              <a:buSzTx/>
              <a:buFontTx/>
              <a:buChar char="-"/>
              <a:tabLst/>
              <a:defRPr/>
            </a:pPr>
            <a:r>
              <a:rPr lang="en-US"/>
              <a:t>mRNA vaccines should be administered alone, with a minimum interval of 14 days before or after administration with any other vaccines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600" kern="1200">
              <a:solidFill>
                <a:schemeClr val="tx2"/>
              </a:solidFill>
              <a:effectLst/>
              <a:latin typeface="+mn-lt"/>
              <a:ea typeface="+mn-ea"/>
              <a:cs typeface="+mn-cs"/>
            </a:endParaRPr>
          </a:p>
        </p:txBody>
      </p:sp>
    </p:spTree>
    <p:extLst>
      <p:ext uri="{BB962C8B-B14F-4D97-AF65-F5344CB8AC3E}">
        <p14:creationId xmlns:p14="http://schemas.microsoft.com/office/powerpoint/2010/main" val="140683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DA3AA-0D72-4677-992A-6D5EF7156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7999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srgbClr val="3B4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srgbClr val="3B49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3548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919F66-1903-4AA7-8A31-BDFDBA0BE8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4314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E82E7D-F1C6-48CC-BFEB-AAA1BCF7B9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6638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20383B-CF02-435D-BED1-C4BFE01DF5A6}"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Arial"/>
              <a:sym typeface="Arial"/>
            </a:endParaRPr>
          </a:p>
        </p:txBody>
      </p:sp>
    </p:spTree>
    <p:extLst>
      <p:ext uri="{BB962C8B-B14F-4D97-AF65-F5344CB8AC3E}">
        <p14:creationId xmlns:p14="http://schemas.microsoft.com/office/powerpoint/2010/main" val="1305049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20383B-CF02-435D-BED1-C4BFE01DF5A6}"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Arial"/>
              <a:sym typeface="Arial"/>
            </a:endParaRPr>
          </a:p>
        </p:txBody>
      </p:sp>
    </p:spTree>
    <p:extLst>
      <p:ext uri="{BB962C8B-B14F-4D97-AF65-F5344CB8AC3E}">
        <p14:creationId xmlns:p14="http://schemas.microsoft.com/office/powerpoint/2010/main" val="342669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a:t>Event = hospitalization or ER Visit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20383B-CF02-435D-BED1-C4BFE01DF5A6}"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Arial"/>
              <a:sym typeface="Arial"/>
            </a:endParaRPr>
          </a:p>
        </p:txBody>
      </p:sp>
    </p:spTree>
    <p:extLst>
      <p:ext uri="{BB962C8B-B14F-4D97-AF65-F5344CB8AC3E}">
        <p14:creationId xmlns:p14="http://schemas.microsoft.com/office/powerpoint/2010/main" val="2289690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a:t>Event = hospitalization or ER Visit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20383B-CF02-435D-BED1-C4BFE01DF5A6}"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Arial"/>
              <a:sym typeface="Arial"/>
            </a:endParaRPr>
          </a:p>
        </p:txBody>
      </p:sp>
    </p:spTree>
    <p:extLst>
      <p:ext uri="{BB962C8B-B14F-4D97-AF65-F5344CB8AC3E}">
        <p14:creationId xmlns:p14="http://schemas.microsoft.com/office/powerpoint/2010/main" val="3183889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20383B-CF02-435D-BED1-C4BFE01DF5A6}"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Arial"/>
              <a:sym typeface="Arial"/>
            </a:endParaRPr>
          </a:p>
        </p:txBody>
      </p:sp>
    </p:spTree>
    <p:extLst>
      <p:ext uri="{BB962C8B-B14F-4D97-AF65-F5344CB8AC3E}">
        <p14:creationId xmlns:p14="http://schemas.microsoft.com/office/powerpoint/2010/main" val="1385644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eg"/><Relationship Id="rId1" Type="http://schemas.openxmlformats.org/officeDocument/2006/relationships/slideMaster" Target="../slideMasters/slideMaster14.xml"/><Relationship Id="rId4" Type="http://schemas.openxmlformats.org/officeDocument/2006/relationships/image" Target="../media/image7.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14.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wmf"/><Relationship Id="rId1" Type="http://schemas.openxmlformats.org/officeDocument/2006/relationships/slideMaster" Target="../slideMasters/slideMaster14.xml"/><Relationship Id="rId5" Type="http://schemas.openxmlformats.org/officeDocument/2006/relationships/image" Target="../media/image25.jpeg"/><Relationship Id="rId4" Type="http://schemas.openxmlformats.org/officeDocument/2006/relationships/image" Target="../media/image6.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wmf"/><Relationship Id="rId1" Type="http://schemas.openxmlformats.org/officeDocument/2006/relationships/slideMaster" Target="../slideMasters/slideMaster14.xml"/><Relationship Id="rId5" Type="http://schemas.openxmlformats.org/officeDocument/2006/relationships/image" Target="../media/image12.jpeg"/><Relationship Id="rId4" Type="http://schemas.openxmlformats.org/officeDocument/2006/relationships/image" Target="../media/image6.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4.xml"/><Relationship Id="rId1" Type="http://schemas.openxmlformats.org/officeDocument/2006/relationships/tags" Target="../tags/tag2.xml"/><Relationship Id="rId4" Type="http://schemas.openxmlformats.org/officeDocument/2006/relationships/image" Target="../media/image26.emf"/></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15.xml"/><Relationship Id="rId4" Type="http://schemas.openxmlformats.org/officeDocument/2006/relationships/image" Target="../media/image6.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wmf"/><Relationship Id="rId1" Type="http://schemas.openxmlformats.org/officeDocument/2006/relationships/slideMaster" Target="../slideMasters/slideMaster6.xml"/><Relationship Id="rId5" Type="http://schemas.openxmlformats.org/officeDocument/2006/relationships/image" Target="../media/image5.jpe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wmf"/><Relationship Id="rId1" Type="http://schemas.openxmlformats.org/officeDocument/2006/relationships/slideMaster" Target="../slideMasters/slideMaster6.xml"/><Relationship Id="rId5" Type="http://schemas.openxmlformats.org/officeDocument/2006/relationships/image" Target="../media/image12.jpeg"/><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image" Target="../media/image3.wmf"/><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wmf"/><Relationship Id="rId1" Type="http://schemas.openxmlformats.org/officeDocument/2006/relationships/slideMaster" Target="../slideMasters/slideMaster8.xml"/><Relationship Id="rId5" Type="http://schemas.openxmlformats.org/officeDocument/2006/relationships/image" Target="../media/image14.jpeg"/><Relationship Id="rId4"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wmf"/><Relationship Id="rId1" Type="http://schemas.openxmlformats.org/officeDocument/2006/relationships/slideMaster" Target="../slideMasters/slideMaster8.xml"/><Relationship Id="rId5" Type="http://schemas.openxmlformats.org/officeDocument/2006/relationships/image" Target="../media/image16.jpe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wmf"/><Relationship Id="rId1" Type="http://schemas.openxmlformats.org/officeDocument/2006/relationships/slideMaster" Target="../slideMasters/slideMaster10.xml"/><Relationship Id="rId5" Type="http://schemas.openxmlformats.org/officeDocument/2006/relationships/image" Target="../media/image5.jpeg"/><Relationship Id="rId4" Type="http://schemas.openxmlformats.org/officeDocument/2006/relationships/image" Target="../media/image6.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wmf"/><Relationship Id="rId1" Type="http://schemas.openxmlformats.org/officeDocument/2006/relationships/slideMaster" Target="../slideMasters/slideMaster10.xml"/><Relationship Id="rId5" Type="http://schemas.openxmlformats.org/officeDocument/2006/relationships/image" Target="../media/image12.jpeg"/><Relationship Id="rId4" Type="http://schemas.openxmlformats.org/officeDocument/2006/relationships/image" Target="../media/image6.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IRD">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190"/>
          <a:stretch/>
        </p:blipFill>
        <p:spPr>
          <a:xfrm>
            <a:off x="0" y="1780"/>
            <a:ext cx="12192000" cy="1208837"/>
          </a:xfrm>
          <a:prstGeom prst="rect">
            <a:avLst/>
          </a:prstGeom>
        </p:spPr>
      </p:pic>
      <p:sp>
        <p:nvSpPr>
          <p:cNvPr id="7" name="Title 1"/>
          <p:cNvSpPr>
            <a:spLocks noGrp="1"/>
          </p:cNvSpPr>
          <p:nvPr>
            <p:ph type="title"/>
          </p:nvPr>
        </p:nvSpPr>
        <p:spPr>
          <a:xfrm>
            <a:off x="609600" y="1386072"/>
            <a:ext cx="10972800" cy="1155779"/>
          </a:xfrm>
          <a:prstGeom prst="rect">
            <a:avLst/>
          </a:prstGeom>
        </p:spPr>
        <p:txBody>
          <a:bodyPr/>
          <a:lstStyle>
            <a:lvl1pPr algn="l">
              <a:lnSpc>
                <a:spcPts val="4000"/>
              </a:lnSpc>
              <a:defRPr sz="3733" b="1" baseline="0">
                <a:solidFill>
                  <a:srgbClr val="8B9B92"/>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8B9B92"/>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8B9B9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3"/>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National Center for Immunization &amp; Respiratory Diseases</a:t>
            </a:r>
          </a:p>
        </p:txBody>
      </p:sp>
    </p:spTree>
    <p:extLst>
      <p:ext uri="{BB962C8B-B14F-4D97-AF65-F5344CB8AC3E}">
        <p14:creationId xmlns:p14="http://schemas.microsoft.com/office/powerpoint/2010/main" val="255014859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TA SLIDE_OD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554479"/>
            <a:ext cx="524256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b="0">
                <a:solidFill>
                  <a:schemeClr val="tx2"/>
                </a:solidFill>
                <a:latin typeface="+mn-lt"/>
              </a:defRPr>
            </a:lvl2pPr>
            <a:lvl3pPr marL="731502" indent="-243834">
              <a:buClr>
                <a:schemeClr val="accent1"/>
              </a:buClr>
              <a:buSzPct val="100000"/>
              <a:buFont typeface="Arial" pitchFamily="34" charset="0"/>
              <a:buChar char="•"/>
              <a:defRPr sz="1800" b="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13" name="Content Placeholder 2"/>
          <p:cNvSpPr>
            <a:spLocks noGrp="1"/>
          </p:cNvSpPr>
          <p:nvPr>
            <p:ph idx="10"/>
          </p:nvPr>
        </p:nvSpPr>
        <p:spPr>
          <a:xfrm>
            <a:off x="6339840" y="1554480"/>
            <a:ext cx="524256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a:solidFill>
                  <a:schemeClr val="tx2"/>
                </a:solidFill>
                <a:latin typeface="+mn-lt"/>
              </a:defRPr>
            </a:lvl6pPr>
            <a:lvl7pPr>
              <a:defRPr baseline="0">
                <a:solidFill>
                  <a:schemeClr val="tx2"/>
                </a:solidFill>
                <a:latin typeface="+mn-lt"/>
              </a:defRPr>
            </a:lvl7pPr>
            <a:lvl8pPr>
              <a:defRPr baseline="0">
                <a:solidFill>
                  <a:schemeClr val="tx2"/>
                </a:solidFill>
                <a:latin typeface="+mn-lt"/>
              </a:defRPr>
            </a:lvl8pPr>
            <a:lvl9pPr>
              <a:defRPr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3392665172"/>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2154052811"/>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6457961"/>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245D-C80B-4D78-9276-A94B8813B5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4F9220-F3FA-48BD-B2AF-7C87132DBB5A}"/>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27387E-C8D7-4A6F-8B2A-1137F7040A6E}"/>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CD990A-9042-4D3B-A604-9F7B63A9EE5F}"/>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B15A59-9A84-43C1-83BF-CF30ED21E327}"/>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1E50BE-71C3-4B40-9A27-18E91BC5F56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A02D8E1-DD77-4649-B2DC-DDEC38017F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E892DC-CBCF-43ED-ACC2-146BDE5CC988}"/>
              </a:ext>
            </a:extLst>
          </p:cNvPr>
          <p:cNvSpPr>
            <a:spLocks noGrp="1"/>
          </p:cNvSpPr>
          <p:nvPr>
            <p:ph type="sldNum" sz="quarter" idx="12"/>
          </p:nvPr>
        </p:nvSpPr>
        <p:spPr/>
        <p:txBody>
          <a:bodyPr/>
          <a:lstStyle/>
          <a:p>
            <a:fld id="{BACC504F-F0E1-403A-A0B4-A1B8B8EFA5D6}" type="slidenum">
              <a:rPr lang="en-US" smtClean="0"/>
              <a:t>‹#›</a:t>
            </a:fld>
            <a:endParaRPr lang="en-US"/>
          </a:p>
        </p:txBody>
      </p:sp>
    </p:spTree>
    <p:extLst>
      <p:ext uri="{BB962C8B-B14F-4D97-AF65-F5344CB8AC3E}">
        <p14:creationId xmlns:p14="http://schemas.microsoft.com/office/powerpoint/2010/main" val="35828007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3352800" cy="1981200"/>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400" y="2130426"/>
            <a:ext cx="10363200" cy="1470025"/>
          </a:xfrm>
        </p:spPr>
        <p:txBody>
          <a:bodyPr/>
          <a:lstStyle>
            <a:lvl1pPr>
              <a:defRPr b="1"/>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rgbClr val="FF0000"/>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userDrawn="1"/>
        </p:nvSpPr>
        <p:spPr>
          <a:xfrm>
            <a:off x="3352800" y="0"/>
            <a:ext cx="8839200" cy="198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3520" y="31899"/>
            <a:ext cx="2926080" cy="1897140"/>
          </a:xfrm>
          <a:prstGeom prst="rect">
            <a:avLst/>
          </a:prstGeom>
        </p:spPr>
      </p:pic>
    </p:spTree>
    <p:extLst>
      <p:ext uri="{BB962C8B-B14F-4D97-AF65-F5344CB8AC3E}">
        <p14:creationId xmlns:p14="http://schemas.microsoft.com/office/powerpoint/2010/main" val="38226881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ED1C24"/>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91FA247-A7F9-4E9A-9124-D00EE9984746}" type="slidenum">
              <a:rPr lang="en-US" smtClean="0"/>
              <a:t>‹#›</a:t>
            </a:fld>
            <a:endParaRPr lang="en-US"/>
          </a:p>
        </p:txBody>
      </p:sp>
    </p:spTree>
    <p:extLst>
      <p:ext uri="{BB962C8B-B14F-4D97-AF65-F5344CB8AC3E}">
        <p14:creationId xmlns:p14="http://schemas.microsoft.com/office/powerpoint/2010/main" val="38234447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FF0000"/>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91FA247-A7F9-4E9A-9124-D00EE9984746}" type="slidenum">
              <a:rPr lang="en-US" smtClean="0"/>
              <a:t>‹#›</a:t>
            </a:fld>
            <a:endParaRPr lang="en-US"/>
          </a:p>
        </p:txBody>
      </p:sp>
      <p:sp>
        <p:nvSpPr>
          <p:cNvPr id="7" name="Rectangle 6"/>
          <p:cNvSpPr/>
          <p:nvPr userDrawn="1"/>
        </p:nvSpPr>
        <p:spPr>
          <a:xfrm>
            <a:off x="3352800" y="0"/>
            <a:ext cx="8839200" cy="198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3352800" cy="1981200"/>
          </a:xfrm>
          <a:prstGeom prst="rect">
            <a:avLst/>
          </a:prstGeom>
          <a:solidFill>
            <a:srgbClr val="E50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56" y="187064"/>
            <a:ext cx="2895744" cy="1641736"/>
          </a:xfrm>
          <a:prstGeom prst="rect">
            <a:avLst/>
          </a:prstGeom>
        </p:spPr>
      </p:pic>
    </p:spTree>
    <p:extLst>
      <p:ext uri="{BB962C8B-B14F-4D97-AF65-F5344CB8AC3E}">
        <p14:creationId xmlns:p14="http://schemas.microsoft.com/office/powerpoint/2010/main" val="18203926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291FA247-A7F9-4E9A-9124-D00EE9984746}" type="slidenum">
              <a:rPr lang="en-US" smtClean="0"/>
              <a:t>‹#›</a:t>
            </a:fld>
            <a:endParaRPr lang="en-US"/>
          </a:p>
        </p:txBody>
      </p:sp>
    </p:spTree>
    <p:extLst>
      <p:ext uri="{BB962C8B-B14F-4D97-AF65-F5344CB8AC3E}">
        <p14:creationId xmlns:p14="http://schemas.microsoft.com/office/powerpoint/2010/main" val="38271977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291FA247-A7F9-4E9A-9124-D00EE9984746}" type="slidenum">
              <a:rPr lang="en-US" smtClean="0"/>
              <a:t>‹#›</a:t>
            </a:fld>
            <a:endParaRPr lang="en-US"/>
          </a:p>
        </p:txBody>
      </p:sp>
    </p:spTree>
    <p:extLst>
      <p:ext uri="{BB962C8B-B14F-4D97-AF65-F5344CB8AC3E}">
        <p14:creationId xmlns:p14="http://schemas.microsoft.com/office/powerpoint/2010/main" val="17387528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291FA247-A7F9-4E9A-9124-D00EE9984746}" type="slidenum">
              <a:rPr lang="en-US" smtClean="0"/>
              <a:t>‹#›</a:t>
            </a:fld>
            <a:endParaRPr lang="en-US"/>
          </a:p>
        </p:txBody>
      </p:sp>
    </p:spTree>
    <p:extLst>
      <p:ext uri="{BB962C8B-B14F-4D97-AF65-F5344CB8AC3E}">
        <p14:creationId xmlns:p14="http://schemas.microsoft.com/office/powerpoint/2010/main" val="735395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291FA247-A7F9-4E9A-9124-D00EE9984746}" type="slidenum">
              <a:rPr lang="en-US" smtClean="0"/>
              <a:t>‹#›</a:t>
            </a:fld>
            <a:endParaRPr lang="en-US"/>
          </a:p>
        </p:txBody>
      </p:sp>
    </p:spTree>
    <p:extLst>
      <p:ext uri="{BB962C8B-B14F-4D97-AF65-F5344CB8AC3E}">
        <p14:creationId xmlns:p14="http://schemas.microsoft.com/office/powerpoint/2010/main" val="1983508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TA SLIDE_OD w/ photo">
    <p:spTree>
      <p:nvGrpSpPr>
        <p:cNvPr id="1" name=""/>
        <p:cNvGrpSpPr/>
        <p:nvPr/>
      </p:nvGrpSpPr>
      <p:grpSpPr>
        <a:xfrm>
          <a:off x="0" y="0"/>
          <a:ext cx="0" cy="0"/>
          <a:chOff x="0" y="0"/>
          <a:chExt cx="0" cy="0"/>
        </a:xfrm>
      </p:grpSpPr>
      <p:sp>
        <p:nvSpPr>
          <p:cNvPr id="8" name="Content Placeholder 2"/>
          <p:cNvSpPr>
            <a:spLocks noGrp="1"/>
          </p:cNvSpPr>
          <p:nvPr>
            <p:ph idx="10"/>
          </p:nvPr>
        </p:nvSpPr>
        <p:spPr>
          <a:xfrm>
            <a:off x="7833360" y="1554480"/>
            <a:ext cx="374904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3" name="Content Placeholder 2"/>
          <p:cNvSpPr>
            <a:spLocks noGrp="1"/>
          </p:cNvSpPr>
          <p:nvPr>
            <p:ph idx="1"/>
          </p:nvPr>
        </p:nvSpPr>
        <p:spPr>
          <a:xfrm>
            <a:off x="609597" y="1554479"/>
            <a:ext cx="676656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Courier New" panose="02070309020205020404" pitchFamily="49" charset="0"/>
              <a:buChar char="-"/>
              <a:defRPr sz="1800" b="0">
                <a:solidFill>
                  <a:schemeClr val="tx2"/>
                </a:solidFill>
              </a:defRPr>
            </a:lvl2pPr>
            <a:lvl3pPr marL="731502" indent="-243834">
              <a:buClr>
                <a:schemeClr val="accent1"/>
              </a:buClr>
              <a:buSzPct val="100000"/>
              <a:buFont typeface="Arial" pitchFamily="34" charset="0"/>
              <a:buChar char="•"/>
              <a:defRPr sz="1800" b="0">
                <a:solidFill>
                  <a:schemeClr val="tx2"/>
                </a:solidFill>
              </a:defRPr>
            </a:lvl3pPr>
            <a:lvl4pPr marL="1005840" indent="-243834">
              <a:buClr>
                <a:schemeClr val="accent1"/>
              </a:buClr>
              <a:buSzPct val="100000"/>
              <a:buFont typeface="Courier New" pitchFamily="49" charset="0"/>
              <a:buChar char="-"/>
              <a:defRPr sz="1800" baseline="0">
                <a:solidFill>
                  <a:schemeClr val="tx2"/>
                </a:solidFill>
              </a:defRPr>
            </a:lvl4pPr>
            <a:lvl5pPr marL="1219170" indent="-243834">
              <a:buClr>
                <a:schemeClr val="accent1"/>
              </a:buClr>
              <a:buSzPct val="100000"/>
              <a:buFont typeface="Calibri" panose="020F0502020204030204" pitchFamily="34" charset="0"/>
              <a:buChar char="»"/>
              <a:defRPr sz="1800">
                <a:solidFill>
                  <a:schemeClr val="tx2"/>
                </a:solidFill>
              </a:defRPr>
            </a:lvl5pPr>
            <a:lvl6pPr>
              <a:buClr>
                <a:schemeClr val="accent1"/>
              </a:buClr>
              <a:defRPr sz="1800">
                <a:solidFill>
                  <a:schemeClr val="tx2"/>
                </a:solidFill>
              </a:defRPr>
            </a:lvl6pPr>
            <a:lvl7pPr>
              <a:buClr>
                <a:schemeClr val="accent1"/>
              </a:buClr>
              <a:defRPr sz="1800">
                <a:solidFill>
                  <a:schemeClr val="tx2"/>
                </a:solidFill>
              </a:defRPr>
            </a:lvl7pPr>
            <a:lvl8pPr>
              <a:buClr>
                <a:schemeClr val="accent1"/>
              </a:buClr>
              <a:defRPr sz="1800" baseline="0">
                <a:solidFill>
                  <a:schemeClr val="tx2"/>
                </a:solidFill>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Eighth level</a:t>
            </a:r>
          </a:p>
          <a:p>
            <a:pPr lvl="7"/>
            <a:r>
              <a:rPr lang="en-US"/>
              <a:t>Ninth level</a:t>
            </a:r>
          </a:p>
          <a:p>
            <a:pPr lvl="7"/>
            <a:r>
              <a:rPr lang="en-US"/>
              <a:t>Tenth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569451459"/>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291FA247-A7F9-4E9A-9124-D00EE9984746}" type="slidenum">
              <a:rPr lang="en-US" smtClean="0"/>
              <a:t>‹#›</a:t>
            </a:fld>
            <a:endParaRPr lang="en-US"/>
          </a:p>
        </p:txBody>
      </p:sp>
    </p:spTree>
    <p:extLst>
      <p:ext uri="{BB962C8B-B14F-4D97-AF65-F5344CB8AC3E}">
        <p14:creationId xmlns:p14="http://schemas.microsoft.com/office/powerpoint/2010/main" val="9582428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291FA247-A7F9-4E9A-9124-D00EE9984746}" type="slidenum">
              <a:rPr lang="en-US" smtClean="0"/>
              <a:t>‹#›</a:t>
            </a:fld>
            <a:endParaRPr lang="en-US"/>
          </a:p>
        </p:txBody>
      </p:sp>
    </p:spTree>
    <p:extLst>
      <p:ext uri="{BB962C8B-B14F-4D97-AF65-F5344CB8AC3E}">
        <p14:creationId xmlns:p14="http://schemas.microsoft.com/office/powerpoint/2010/main" val="20115086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91FA247-A7F9-4E9A-9124-D00EE9984746}" type="slidenum">
              <a:rPr lang="en-US" smtClean="0"/>
              <a:t>‹#›</a:t>
            </a:fld>
            <a:endParaRPr lang="en-US"/>
          </a:p>
        </p:txBody>
      </p:sp>
    </p:spTree>
    <p:extLst>
      <p:ext uri="{BB962C8B-B14F-4D97-AF65-F5344CB8AC3E}">
        <p14:creationId xmlns:p14="http://schemas.microsoft.com/office/powerpoint/2010/main" val="30889832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91FA247-A7F9-4E9A-9124-D00EE9984746}" type="slidenum">
              <a:rPr lang="en-US" smtClean="0"/>
              <a:t>‹#›</a:t>
            </a:fld>
            <a:endParaRPr lang="en-US"/>
          </a:p>
        </p:txBody>
      </p:sp>
    </p:spTree>
    <p:extLst>
      <p:ext uri="{BB962C8B-B14F-4D97-AF65-F5344CB8AC3E}">
        <p14:creationId xmlns:p14="http://schemas.microsoft.com/office/powerpoint/2010/main" val="37387267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A085EE-CF13-4F48-9537-75848290B80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870493" y="1365041"/>
            <a:ext cx="5321508" cy="4390244"/>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1808813" y="0"/>
            <a:ext cx="10383188" cy="1194093"/>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2318479" y="12129"/>
            <a:ext cx="9873521"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2318479" y="1368341"/>
            <a:ext cx="8534400" cy="457200"/>
          </a:xfrm>
          <a:prstGeom prst="rect">
            <a:avLst/>
          </a:prstGeom>
        </p:spPr>
        <p:txBody>
          <a:bodyPr/>
          <a:lstStyle>
            <a:lvl1pPr marL="0" indent="0" algn="l">
              <a:buNone/>
              <a:defRPr sz="2667" b="1" baseline="0">
                <a:solidFill>
                  <a:srgbClr val="2D2D2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2318479" y="2520846"/>
            <a:ext cx="8454453" cy="1039317"/>
          </a:xfrm>
          <a:prstGeom prst="rect">
            <a:avLst/>
          </a:prstGeom>
        </p:spPr>
        <p:txBody>
          <a:bodyPr/>
          <a:lstStyle>
            <a:lvl1pPr marL="0" indent="0" algn="l">
              <a:lnSpc>
                <a:spcPts val="2667"/>
              </a:lnSpc>
              <a:buNone/>
              <a:defRPr sz="24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6616119" y="6014057"/>
            <a:ext cx="5575883" cy="420564"/>
          </a:xfrm>
          <a:prstGeom prst="rect">
            <a:avLst/>
          </a:prstGeom>
          <a:solidFill>
            <a:srgbClr val="FBAB18"/>
          </a:solid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lang="en-US" sz="2133">
                <a:solidFill>
                  <a:srgbClr val="2D2D2D"/>
                </a:solidFill>
                <a:latin typeface="Calibri" panose="020F0502020204030204" pitchFamily="34" charset="0"/>
                <a:cs typeface="Calibri" panose="020F0502020204030204" pitchFamily="34" charset="0"/>
              </a:rPr>
              <a:t>For more information: </a:t>
            </a:r>
            <a:r>
              <a:rPr lang="en-US" sz="2133" b="1">
                <a:solidFill>
                  <a:srgbClr val="2D2D2D"/>
                </a:solidFill>
                <a:latin typeface="Calibri" panose="020F0502020204030204" pitchFamily="34" charset="0"/>
                <a:cs typeface="Calibri" panose="020F0502020204030204" pitchFamily="34" charset="0"/>
              </a:rPr>
              <a:t>www.cdc.gov/COVID19</a:t>
            </a:r>
          </a:p>
        </p:txBody>
      </p:sp>
      <p:pic>
        <p:nvPicPr>
          <p:cNvPr id="10" name="Picture 9">
            <a:extLst>
              <a:ext uri="{FF2B5EF4-FFF2-40B4-BE49-F238E27FC236}">
                <a16:creationId xmlns:a16="http://schemas.microsoft.com/office/drawing/2014/main" id="{6E47315E-FAA7-45C6-91F8-589E519E43C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1808812" cy="1194093"/>
          </a:xfrm>
          <a:prstGeom prst="rect">
            <a:avLst/>
          </a:prstGeom>
        </p:spPr>
      </p:pic>
    </p:spTree>
    <p:extLst>
      <p:ext uri="{BB962C8B-B14F-4D97-AF65-F5344CB8AC3E}">
        <p14:creationId xmlns:p14="http://schemas.microsoft.com/office/powerpoint/2010/main" val="1818445076"/>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12192000" cy="68580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2318479" y="12129"/>
            <a:ext cx="9873521"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2318479" y="1368341"/>
            <a:ext cx="8534400" cy="457200"/>
          </a:xfrm>
          <a:prstGeom prst="rect">
            <a:avLst/>
          </a:prstGeom>
        </p:spPr>
        <p:txBody>
          <a:bodyPr/>
          <a:lstStyle>
            <a:lvl1pPr marL="0" indent="0" algn="l">
              <a:buNone/>
              <a:defRPr sz="2667" b="1" baseline="0">
                <a:solidFill>
                  <a:schemeClr val="tx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2318479" y="2520846"/>
            <a:ext cx="8454453" cy="1039317"/>
          </a:xfrm>
          <a:prstGeom prst="rect">
            <a:avLst/>
          </a:prstGeom>
        </p:spPr>
        <p:txBody>
          <a:bodyPr/>
          <a:lstStyle>
            <a:lvl1pPr marL="0" indent="0" algn="l">
              <a:lnSpc>
                <a:spcPts val="2667"/>
              </a:lnSpc>
              <a:buNone/>
              <a:defRPr sz="24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pic>
        <p:nvPicPr>
          <p:cNvPr id="10" name="Picture 9">
            <a:extLst>
              <a:ext uri="{FF2B5EF4-FFF2-40B4-BE49-F238E27FC236}">
                <a16:creationId xmlns:a16="http://schemas.microsoft.com/office/drawing/2014/main" id="{CFA0F564-F207-41E1-9362-106259E215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808812" cy="1194093"/>
          </a:xfrm>
          <a:prstGeom prst="rect">
            <a:avLst/>
          </a:prstGeom>
        </p:spPr>
      </p:pic>
    </p:spTree>
    <p:extLst>
      <p:ext uri="{BB962C8B-B14F-4D97-AF65-F5344CB8AC3E}">
        <p14:creationId xmlns:p14="http://schemas.microsoft.com/office/powerpoint/2010/main" val="3535924216"/>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33605230"/>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spTree>
    <p:extLst>
      <p:ext uri="{BB962C8B-B14F-4D97-AF65-F5344CB8AC3E}">
        <p14:creationId xmlns:p14="http://schemas.microsoft.com/office/powerpoint/2010/main" val="2630536957"/>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3303094784"/>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9425" y="674915"/>
            <a:ext cx="5979136" cy="5795163"/>
          </a:xfrm>
          <a:prstGeom prst="rect">
            <a:avLst/>
          </a:prstGeom>
        </p:spPr>
      </p:pic>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260078329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692057234"/>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7" name="Picture 16">
            <a:extLst>
              <a:ext uri="{FF2B5EF4-FFF2-40B4-BE49-F238E27FC236}">
                <a16:creationId xmlns:a16="http://schemas.microsoft.com/office/drawing/2014/main" id="{53B5A247-08D2-4173-9D7D-19CB4FBA84C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6870493" y="347439"/>
            <a:ext cx="5321508" cy="4390244"/>
          </a:xfrm>
          <a:prstGeom prst="rect">
            <a:avLst/>
          </a:prstGeom>
        </p:spPr>
      </p:pic>
    </p:spTree>
    <p:extLst>
      <p:ext uri="{BB962C8B-B14F-4D97-AF65-F5344CB8AC3E}">
        <p14:creationId xmlns:p14="http://schemas.microsoft.com/office/powerpoint/2010/main" val="3859869048"/>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8" name="Picture 17">
            <a:extLst>
              <a:ext uri="{FF2B5EF4-FFF2-40B4-BE49-F238E27FC236}">
                <a16:creationId xmlns:a16="http://schemas.microsoft.com/office/drawing/2014/main" id="{382C1A37-4888-4B69-99C9-98D605CCFB6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1703"/>
            <a:ext cx="12192000" cy="3391760"/>
          </a:xfrm>
          <a:prstGeom prst="rect">
            <a:avLst/>
          </a:prstGeom>
        </p:spPr>
      </p:pic>
    </p:spTree>
    <p:extLst>
      <p:ext uri="{BB962C8B-B14F-4D97-AF65-F5344CB8AC3E}">
        <p14:creationId xmlns:p14="http://schemas.microsoft.com/office/powerpoint/2010/main" val="2783958168"/>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295632803"/>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lvl1pPr>
              <a:defRPr>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8139018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C5C33-036F-4C3F-95AD-9D0AD8EEC1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BEA31D-F0EE-4F20-9243-119C7D9B84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FD7F5B-5BA8-4D40-A37E-143529759EF7}"/>
              </a:ext>
            </a:extLst>
          </p:cNvPr>
          <p:cNvSpPr>
            <a:spLocks noGrp="1"/>
          </p:cNvSpPr>
          <p:nvPr>
            <p:ph type="dt" sz="half" idx="10"/>
          </p:nvPr>
        </p:nvSpPr>
        <p:spPr/>
        <p:txBody>
          <a:bodyPr/>
          <a:lstStyle/>
          <a:p>
            <a:fld id="{8B214551-D5A1-460B-8B7D-74345DD110DB}" type="datetimeFigureOut">
              <a:rPr lang="en-US" smtClean="0"/>
              <a:t>2/1/2021</a:t>
            </a:fld>
            <a:endParaRPr lang="en-US"/>
          </a:p>
        </p:txBody>
      </p:sp>
      <p:sp>
        <p:nvSpPr>
          <p:cNvPr id="5" name="Footer Placeholder 4">
            <a:extLst>
              <a:ext uri="{FF2B5EF4-FFF2-40B4-BE49-F238E27FC236}">
                <a16:creationId xmlns:a16="http://schemas.microsoft.com/office/drawing/2014/main" id="{5C8EB54D-4564-422D-A642-66F1140666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F2099-D1C0-449D-87F2-016FB74CD3DD}"/>
              </a:ext>
            </a:extLst>
          </p:cNvPr>
          <p:cNvSpPr>
            <a:spLocks noGrp="1"/>
          </p:cNvSpPr>
          <p:nvPr>
            <p:ph type="sldNum" sz="quarter" idx="12"/>
          </p:nvPr>
        </p:nvSpPr>
        <p:spPr/>
        <p:txBody>
          <a:bodyPr/>
          <a:lstStyle/>
          <a:p>
            <a:fld id="{E250CB2C-9974-4287-88D8-447354DB5F05}" type="slidenum">
              <a:rPr lang="en-US" smtClean="0"/>
              <a:t>‹#›</a:t>
            </a:fld>
            <a:endParaRPr lang="en-US"/>
          </a:p>
        </p:txBody>
      </p:sp>
    </p:spTree>
    <p:extLst>
      <p:ext uri="{BB962C8B-B14F-4D97-AF65-F5344CB8AC3E}">
        <p14:creationId xmlns:p14="http://schemas.microsoft.com/office/powerpoint/2010/main" val="345434565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0B05-EDE6-46A3-B904-DCD7903DA8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75C521-FCCC-4B04-B0A1-477185FFA3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81E5B1-D7FF-45C7-9245-3AF39F0A53E7}"/>
              </a:ext>
            </a:extLst>
          </p:cNvPr>
          <p:cNvSpPr>
            <a:spLocks noGrp="1"/>
          </p:cNvSpPr>
          <p:nvPr>
            <p:ph type="dt" sz="half" idx="10"/>
          </p:nvPr>
        </p:nvSpPr>
        <p:spPr/>
        <p:txBody>
          <a:bodyPr/>
          <a:lstStyle/>
          <a:p>
            <a:fld id="{8B214551-D5A1-460B-8B7D-74345DD110DB}" type="datetimeFigureOut">
              <a:rPr lang="en-US" smtClean="0"/>
              <a:t>2/1/2021</a:t>
            </a:fld>
            <a:endParaRPr lang="en-US"/>
          </a:p>
        </p:txBody>
      </p:sp>
      <p:sp>
        <p:nvSpPr>
          <p:cNvPr id="5" name="Footer Placeholder 4">
            <a:extLst>
              <a:ext uri="{FF2B5EF4-FFF2-40B4-BE49-F238E27FC236}">
                <a16:creationId xmlns:a16="http://schemas.microsoft.com/office/drawing/2014/main" id="{A09DB1D6-8493-45F4-9DA1-2B00A847D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42EF3F-5886-4902-9C37-DC4B9A9B088E}"/>
              </a:ext>
            </a:extLst>
          </p:cNvPr>
          <p:cNvSpPr>
            <a:spLocks noGrp="1"/>
          </p:cNvSpPr>
          <p:nvPr>
            <p:ph type="sldNum" sz="quarter" idx="12"/>
          </p:nvPr>
        </p:nvSpPr>
        <p:spPr/>
        <p:txBody>
          <a:bodyPr/>
          <a:lstStyle/>
          <a:p>
            <a:fld id="{E250CB2C-9974-4287-88D8-447354DB5F05}" type="slidenum">
              <a:rPr lang="en-US" smtClean="0"/>
              <a:t>‹#›</a:t>
            </a:fld>
            <a:endParaRPr lang="en-US"/>
          </a:p>
        </p:txBody>
      </p:sp>
    </p:spTree>
    <p:extLst>
      <p:ext uri="{BB962C8B-B14F-4D97-AF65-F5344CB8AC3E}">
        <p14:creationId xmlns:p14="http://schemas.microsoft.com/office/powerpoint/2010/main" val="34002615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0CCD-47A2-44D4-A7D9-E42D0B0888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35DAB6-FAF4-4565-B397-C03BEA9756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BE3E7-EBCB-403C-BFA8-841748229513}"/>
              </a:ext>
            </a:extLst>
          </p:cNvPr>
          <p:cNvSpPr>
            <a:spLocks noGrp="1"/>
          </p:cNvSpPr>
          <p:nvPr>
            <p:ph type="dt" sz="half" idx="10"/>
          </p:nvPr>
        </p:nvSpPr>
        <p:spPr/>
        <p:txBody>
          <a:bodyPr/>
          <a:lstStyle/>
          <a:p>
            <a:fld id="{8B214551-D5A1-460B-8B7D-74345DD110DB}" type="datetimeFigureOut">
              <a:rPr lang="en-US" smtClean="0"/>
              <a:t>2/1/2021</a:t>
            </a:fld>
            <a:endParaRPr lang="en-US"/>
          </a:p>
        </p:txBody>
      </p:sp>
      <p:sp>
        <p:nvSpPr>
          <p:cNvPr id="5" name="Footer Placeholder 4">
            <a:extLst>
              <a:ext uri="{FF2B5EF4-FFF2-40B4-BE49-F238E27FC236}">
                <a16:creationId xmlns:a16="http://schemas.microsoft.com/office/drawing/2014/main" id="{906B4EF1-FCF1-4CD2-9EBB-9DB59E48E9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F999D3-F786-4425-988E-FF64DB1EEEAE}"/>
              </a:ext>
            </a:extLst>
          </p:cNvPr>
          <p:cNvSpPr>
            <a:spLocks noGrp="1"/>
          </p:cNvSpPr>
          <p:nvPr>
            <p:ph type="sldNum" sz="quarter" idx="12"/>
          </p:nvPr>
        </p:nvSpPr>
        <p:spPr/>
        <p:txBody>
          <a:bodyPr/>
          <a:lstStyle/>
          <a:p>
            <a:fld id="{E250CB2C-9974-4287-88D8-447354DB5F05}" type="slidenum">
              <a:rPr lang="en-US" smtClean="0"/>
              <a:t>‹#›</a:t>
            </a:fld>
            <a:endParaRPr lang="en-US"/>
          </a:p>
        </p:txBody>
      </p:sp>
    </p:spTree>
    <p:extLst>
      <p:ext uri="{BB962C8B-B14F-4D97-AF65-F5344CB8AC3E}">
        <p14:creationId xmlns:p14="http://schemas.microsoft.com/office/powerpoint/2010/main" val="422458548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CECC-8972-4B3B-8D5E-85B3DC5D4C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30553E-1EE1-4682-AD3C-02FFD23EAD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08B549-8A76-43FB-A62A-E244581049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EAB200-3412-477B-B1D5-AB7377EDABC8}"/>
              </a:ext>
            </a:extLst>
          </p:cNvPr>
          <p:cNvSpPr>
            <a:spLocks noGrp="1"/>
          </p:cNvSpPr>
          <p:nvPr>
            <p:ph type="dt" sz="half" idx="10"/>
          </p:nvPr>
        </p:nvSpPr>
        <p:spPr/>
        <p:txBody>
          <a:bodyPr/>
          <a:lstStyle/>
          <a:p>
            <a:fld id="{8B214551-D5A1-460B-8B7D-74345DD110DB}" type="datetimeFigureOut">
              <a:rPr lang="en-US" smtClean="0"/>
              <a:t>2/1/2021</a:t>
            </a:fld>
            <a:endParaRPr lang="en-US"/>
          </a:p>
        </p:txBody>
      </p:sp>
      <p:sp>
        <p:nvSpPr>
          <p:cNvPr id="6" name="Footer Placeholder 5">
            <a:extLst>
              <a:ext uri="{FF2B5EF4-FFF2-40B4-BE49-F238E27FC236}">
                <a16:creationId xmlns:a16="http://schemas.microsoft.com/office/drawing/2014/main" id="{C072041D-45C8-4F0C-961B-FDEB65A38E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6DF25-32CA-4AA1-8AF9-A1BAC55E3069}"/>
              </a:ext>
            </a:extLst>
          </p:cNvPr>
          <p:cNvSpPr>
            <a:spLocks noGrp="1"/>
          </p:cNvSpPr>
          <p:nvPr>
            <p:ph type="sldNum" sz="quarter" idx="12"/>
          </p:nvPr>
        </p:nvSpPr>
        <p:spPr/>
        <p:txBody>
          <a:bodyPr/>
          <a:lstStyle/>
          <a:p>
            <a:fld id="{E250CB2C-9974-4287-88D8-447354DB5F05}" type="slidenum">
              <a:rPr lang="en-US" smtClean="0"/>
              <a:t>‹#›</a:t>
            </a:fld>
            <a:endParaRPr lang="en-US"/>
          </a:p>
        </p:txBody>
      </p:sp>
    </p:spTree>
    <p:extLst>
      <p:ext uri="{BB962C8B-B14F-4D97-AF65-F5344CB8AC3E}">
        <p14:creationId xmlns:p14="http://schemas.microsoft.com/office/powerpoint/2010/main" val="27438197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CE96C-0FA1-4FB9-91B5-E8ED917228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BAE2F9-9B27-49EB-9077-A3D9DD4F0A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11B7A5-4281-4B01-8402-88AB6E3CD3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02A651-9E48-42CF-9682-FAC3CC31B8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CC77F1-A732-4D34-826B-885968D792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AE0534-CDB6-402A-8243-D0BF172BD6E6}"/>
              </a:ext>
            </a:extLst>
          </p:cNvPr>
          <p:cNvSpPr>
            <a:spLocks noGrp="1"/>
          </p:cNvSpPr>
          <p:nvPr>
            <p:ph type="dt" sz="half" idx="10"/>
          </p:nvPr>
        </p:nvSpPr>
        <p:spPr/>
        <p:txBody>
          <a:bodyPr/>
          <a:lstStyle/>
          <a:p>
            <a:fld id="{8B214551-D5A1-460B-8B7D-74345DD110DB}" type="datetimeFigureOut">
              <a:rPr lang="en-US" smtClean="0"/>
              <a:t>2/1/2021</a:t>
            </a:fld>
            <a:endParaRPr lang="en-US"/>
          </a:p>
        </p:txBody>
      </p:sp>
      <p:sp>
        <p:nvSpPr>
          <p:cNvPr id="8" name="Footer Placeholder 7">
            <a:extLst>
              <a:ext uri="{FF2B5EF4-FFF2-40B4-BE49-F238E27FC236}">
                <a16:creationId xmlns:a16="http://schemas.microsoft.com/office/drawing/2014/main" id="{CB071A67-FEFC-4791-AAF1-EE41C76AA9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C026DC-F0F0-4B3E-876E-E14209ACBC0B}"/>
              </a:ext>
            </a:extLst>
          </p:cNvPr>
          <p:cNvSpPr>
            <a:spLocks noGrp="1"/>
          </p:cNvSpPr>
          <p:nvPr>
            <p:ph type="sldNum" sz="quarter" idx="12"/>
          </p:nvPr>
        </p:nvSpPr>
        <p:spPr/>
        <p:txBody>
          <a:bodyPr/>
          <a:lstStyle/>
          <a:p>
            <a:fld id="{E250CB2C-9974-4287-88D8-447354DB5F05}" type="slidenum">
              <a:rPr lang="en-US" smtClean="0"/>
              <a:t>‹#›</a:t>
            </a:fld>
            <a:endParaRPr lang="en-US"/>
          </a:p>
        </p:txBody>
      </p:sp>
    </p:spTree>
    <p:extLst>
      <p:ext uri="{BB962C8B-B14F-4D97-AF65-F5344CB8AC3E}">
        <p14:creationId xmlns:p14="http://schemas.microsoft.com/office/powerpoint/2010/main" val="23541569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9EC9D-0373-48BF-ABD2-4EDA03341F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31CBA7-63A8-4CEC-B99B-80C8C377677F}"/>
              </a:ext>
            </a:extLst>
          </p:cNvPr>
          <p:cNvSpPr>
            <a:spLocks noGrp="1"/>
          </p:cNvSpPr>
          <p:nvPr>
            <p:ph type="dt" sz="half" idx="10"/>
          </p:nvPr>
        </p:nvSpPr>
        <p:spPr/>
        <p:txBody>
          <a:bodyPr/>
          <a:lstStyle/>
          <a:p>
            <a:fld id="{8B214551-D5A1-460B-8B7D-74345DD110DB}" type="datetimeFigureOut">
              <a:rPr lang="en-US" smtClean="0"/>
              <a:t>2/1/2021</a:t>
            </a:fld>
            <a:endParaRPr lang="en-US"/>
          </a:p>
        </p:txBody>
      </p:sp>
      <p:sp>
        <p:nvSpPr>
          <p:cNvPr id="4" name="Footer Placeholder 3">
            <a:extLst>
              <a:ext uri="{FF2B5EF4-FFF2-40B4-BE49-F238E27FC236}">
                <a16:creationId xmlns:a16="http://schemas.microsoft.com/office/drawing/2014/main" id="{996ED713-F343-4B45-801A-3EF4C38AB2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DEE29E-850C-4536-B40C-B8DBBF84A565}"/>
              </a:ext>
            </a:extLst>
          </p:cNvPr>
          <p:cNvSpPr>
            <a:spLocks noGrp="1"/>
          </p:cNvSpPr>
          <p:nvPr>
            <p:ph type="sldNum" sz="quarter" idx="12"/>
          </p:nvPr>
        </p:nvSpPr>
        <p:spPr/>
        <p:txBody>
          <a:bodyPr/>
          <a:lstStyle/>
          <a:p>
            <a:fld id="{E250CB2C-9974-4287-88D8-447354DB5F05}" type="slidenum">
              <a:rPr lang="en-US" smtClean="0"/>
              <a:t>‹#›</a:t>
            </a:fld>
            <a:endParaRPr lang="en-US"/>
          </a:p>
        </p:txBody>
      </p:sp>
    </p:spTree>
    <p:extLst>
      <p:ext uri="{BB962C8B-B14F-4D97-AF65-F5344CB8AC3E}">
        <p14:creationId xmlns:p14="http://schemas.microsoft.com/office/powerpoint/2010/main" val="3685568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_O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551964"/>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6872F1-0927-414A-AE07-9A451EAE71C9}"/>
              </a:ext>
            </a:extLst>
          </p:cNvPr>
          <p:cNvSpPr>
            <a:spLocks noGrp="1"/>
          </p:cNvSpPr>
          <p:nvPr>
            <p:ph type="dt" sz="half" idx="10"/>
          </p:nvPr>
        </p:nvSpPr>
        <p:spPr/>
        <p:txBody>
          <a:bodyPr/>
          <a:lstStyle/>
          <a:p>
            <a:fld id="{8B214551-D5A1-460B-8B7D-74345DD110DB}" type="datetimeFigureOut">
              <a:rPr lang="en-US" smtClean="0"/>
              <a:t>2/1/2021</a:t>
            </a:fld>
            <a:endParaRPr lang="en-US"/>
          </a:p>
        </p:txBody>
      </p:sp>
      <p:sp>
        <p:nvSpPr>
          <p:cNvPr id="3" name="Footer Placeholder 2">
            <a:extLst>
              <a:ext uri="{FF2B5EF4-FFF2-40B4-BE49-F238E27FC236}">
                <a16:creationId xmlns:a16="http://schemas.microsoft.com/office/drawing/2014/main" id="{C7696D39-7970-4E98-ABB1-AEAFCF10F1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E1B78C-4957-49AC-ABF7-542385CEA72E}"/>
              </a:ext>
            </a:extLst>
          </p:cNvPr>
          <p:cNvSpPr>
            <a:spLocks noGrp="1"/>
          </p:cNvSpPr>
          <p:nvPr>
            <p:ph type="sldNum" sz="quarter" idx="12"/>
          </p:nvPr>
        </p:nvSpPr>
        <p:spPr/>
        <p:txBody>
          <a:bodyPr/>
          <a:lstStyle/>
          <a:p>
            <a:fld id="{E250CB2C-9974-4287-88D8-447354DB5F05}" type="slidenum">
              <a:rPr lang="en-US" smtClean="0"/>
              <a:t>‹#›</a:t>
            </a:fld>
            <a:endParaRPr lang="en-US"/>
          </a:p>
        </p:txBody>
      </p:sp>
    </p:spTree>
    <p:extLst>
      <p:ext uri="{BB962C8B-B14F-4D97-AF65-F5344CB8AC3E}">
        <p14:creationId xmlns:p14="http://schemas.microsoft.com/office/powerpoint/2010/main" val="16965171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131C-B4D0-46AD-9FBA-B458374113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9254EB-62F3-4F38-9732-A2989D6C4B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82845B-5AD7-4F8B-8B04-95C4F720D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FE81CC-F560-4E76-9798-D9A40A4A1C26}"/>
              </a:ext>
            </a:extLst>
          </p:cNvPr>
          <p:cNvSpPr>
            <a:spLocks noGrp="1"/>
          </p:cNvSpPr>
          <p:nvPr>
            <p:ph type="dt" sz="half" idx="10"/>
          </p:nvPr>
        </p:nvSpPr>
        <p:spPr/>
        <p:txBody>
          <a:bodyPr/>
          <a:lstStyle/>
          <a:p>
            <a:fld id="{8B214551-D5A1-460B-8B7D-74345DD110DB}" type="datetimeFigureOut">
              <a:rPr lang="en-US" smtClean="0"/>
              <a:t>2/1/2021</a:t>
            </a:fld>
            <a:endParaRPr lang="en-US"/>
          </a:p>
        </p:txBody>
      </p:sp>
      <p:sp>
        <p:nvSpPr>
          <p:cNvPr id="6" name="Footer Placeholder 5">
            <a:extLst>
              <a:ext uri="{FF2B5EF4-FFF2-40B4-BE49-F238E27FC236}">
                <a16:creationId xmlns:a16="http://schemas.microsoft.com/office/drawing/2014/main" id="{94129F38-7889-4582-AF5F-D0680AC997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A8285B-A99F-45BE-AC31-B5CA550934F6}"/>
              </a:ext>
            </a:extLst>
          </p:cNvPr>
          <p:cNvSpPr>
            <a:spLocks noGrp="1"/>
          </p:cNvSpPr>
          <p:nvPr>
            <p:ph type="sldNum" sz="quarter" idx="12"/>
          </p:nvPr>
        </p:nvSpPr>
        <p:spPr/>
        <p:txBody>
          <a:bodyPr/>
          <a:lstStyle/>
          <a:p>
            <a:fld id="{E250CB2C-9974-4287-88D8-447354DB5F05}" type="slidenum">
              <a:rPr lang="en-US" smtClean="0"/>
              <a:t>‹#›</a:t>
            </a:fld>
            <a:endParaRPr lang="en-US"/>
          </a:p>
        </p:txBody>
      </p:sp>
    </p:spTree>
    <p:extLst>
      <p:ext uri="{BB962C8B-B14F-4D97-AF65-F5344CB8AC3E}">
        <p14:creationId xmlns:p14="http://schemas.microsoft.com/office/powerpoint/2010/main" val="144809780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C4A46-E5E5-481D-8043-4FD335586A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6877E6-E3B4-42CC-A9C6-A694236AD3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F64AF7-1721-4F62-B2AA-2B2EC47503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25D7B-2D9D-48A1-9DAF-62DB13A45EDB}"/>
              </a:ext>
            </a:extLst>
          </p:cNvPr>
          <p:cNvSpPr>
            <a:spLocks noGrp="1"/>
          </p:cNvSpPr>
          <p:nvPr>
            <p:ph type="dt" sz="half" idx="10"/>
          </p:nvPr>
        </p:nvSpPr>
        <p:spPr/>
        <p:txBody>
          <a:bodyPr/>
          <a:lstStyle/>
          <a:p>
            <a:fld id="{8B214551-D5A1-460B-8B7D-74345DD110DB}" type="datetimeFigureOut">
              <a:rPr lang="en-US" smtClean="0"/>
              <a:t>2/1/2021</a:t>
            </a:fld>
            <a:endParaRPr lang="en-US"/>
          </a:p>
        </p:txBody>
      </p:sp>
      <p:sp>
        <p:nvSpPr>
          <p:cNvPr id="6" name="Footer Placeholder 5">
            <a:extLst>
              <a:ext uri="{FF2B5EF4-FFF2-40B4-BE49-F238E27FC236}">
                <a16:creationId xmlns:a16="http://schemas.microsoft.com/office/drawing/2014/main" id="{905B91AF-89FF-4794-A178-6374D3081A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401648-0FA7-494B-8EFE-652206A532BB}"/>
              </a:ext>
            </a:extLst>
          </p:cNvPr>
          <p:cNvSpPr>
            <a:spLocks noGrp="1"/>
          </p:cNvSpPr>
          <p:nvPr>
            <p:ph type="sldNum" sz="quarter" idx="12"/>
          </p:nvPr>
        </p:nvSpPr>
        <p:spPr/>
        <p:txBody>
          <a:bodyPr/>
          <a:lstStyle/>
          <a:p>
            <a:fld id="{E250CB2C-9974-4287-88D8-447354DB5F05}" type="slidenum">
              <a:rPr lang="en-US" smtClean="0"/>
              <a:t>‹#›</a:t>
            </a:fld>
            <a:endParaRPr lang="en-US"/>
          </a:p>
        </p:txBody>
      </p:sp>
    </p:spTree>
    <p:extLst>
      <p:ext uri="{BB962C8B-B14F-4D97-AF65-F5344CB8AC3E}">
        <p14:creationId xmlns:p14="http://schemas.microsoft.com/office/powerpoint/2010/main" val="12293989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70FF1-4DAE-4376-A9FA-447953FCA1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2C18E6-0B38-4893-8880-A1F9F2FAB8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9AEE3F-EA72-4B34-8643-60471B58B2C8}"/>
              </a:ext>
            </a:extLst>
          </p:cNvPr>
          <p:cNvSpPr>
            <a:spLocks noGrp="1"/>
          </p:cNvSpPr>
          <p:nvPr>
            <p:ph type="dt" sz="half" idx="10"/>
          </p:nvPr>
        </p:nvSpPr>
        <p:spPr/>
        <p:txBody>
          <a:bodyPr/>
          <a:lstStyle/>
          <a:p>
            <a:fld id="{8B214551-D5A1-460B-8B7D-74345DD110DB}" type="datetimeFigureOut">
              <a:rPr lang="en-US" smtClean="0"/>
              <a:t>2/1/2021</a:t>
            </a:fld>
            <a:endParaRPr lang="en-US"/>
          </a:p>
        </p:txBody>
      </p:sp>
      <p:sp>
        <p:nvSpPr>
          <p:cNvPr id="5" name="Footer Placeholder 4">
            <a:extLst>
              <a:ext uri="{FF2B5EF4-FFF2-40B4-BE49-F238E27FC236}">
                <a16:creationId xmlns:a16="http://schemas.microsoft.com/office/drawing/2014/main" id="{664BDAD3-6C2F-45C1-8CDA-24EA90AE04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460AD4-DF3B-493B-84FD-B32CEA37686B}"/>
              </a:ext>
            </a:extLst>
          </p:cNvPr>
          <p:cNvSpPr>
            <a:spLocks noGrp="1"/>
          </p:cNvSpPr>
          <p:nvPr>
            <p:ph type="sldNum" sz="quarter" idx="12"/>
          </p:nvPr>
        </p:nvSpPr>
        <p:spPr/>
        <p:txBody>
          <a:bodyPr/>
          <a:lstStyle/>
          <a:p>
            <a:fld id="{E250CB2C-9974-4287-88D8-447354DB5F05}" type="slidenum">
              <a:rPr lang="en-US" smtClean="0"/>
              <a:t>‹#›</a:t>
            </a:fld>
            <a:endParaRPr lang="en-US"/>
          </a:p>
        </p:txBody>
      </p:sp>
    </p:spTree>
    <p:extLst>
      <p:ext uri="{BB962C8B-B14F-4D97-AF65-F5344CB8AC3E}">
        <p14:creationId xmlns:p14="http://schemas.microsoft.com/office/powerpoint/2010/main" val="69170474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7169D5-3E42-4364-97AF-6E98D4754F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E2AA2A-4438-463B-8889-D09B303A15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913E2-2496-42C1-A1F5-57488888E8B4}"/>
              </a:ext>
            </a:extLst>
          </p:cNvPr>
          <p:cNvSpPr>
            <a:spLocks noGrp="1"/>
          </p:cNvSpPr>
          <p:nvPr>
            <p:ph type="dt" sz="half" idx="10"/>
          </p:nvPr>
        </p:nvSpPr>
        <p:spPr/>
        <p:txBody>
          <a:bodyPr/>
          <a:lstStyle/>
          <a:p>
            <a:fld id="{8B214551-D5A1-460B-8B7D-74345DD110DB}" type="datetimeFigureOut">
              <a:rPr lang="en-US" smtClean="0"/>
              <a:t>2/1/2021</a:t>
            </a:fld>
            <a:endParaRPr lang="en-US"/>
          </a:p>
        </p:txBody>
      </p:sp>
      <p:sp>
        <p:nvSpPr>
          <p:cNvPr id="5" name="Footer Placeholder 4">
            <a:extLst>
              <a:ext uri="{FF2B5EF4-FFF2-40B4-BE49-F238E27FC236}">
                <a16:creationId xmlns:a16="http://schemas.microsoft.com/office/drawing/2014/main" id="{06082E96-842E-4514-903C-C7B719528F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510BD-E7FC-4688-8C30-F95BB86FCC10}"/>
              </a:ext>
            </a:extLst>
          </p:cNvPr>
          <p:cNvSpPr>
            <a:spLocks noGrp="1"/>
          </p:cNvSpPr>
          <p:nvPr>
            <p:ph type="sldNum" sz="quarter" idx="12"/>
          </p:nvPr>
        </p:nvSpPr>
        <p:spPr/>
        <p:txBody>
          <a:bodyPr/>
          <a:lstStyle/>
          <a:p>
            <a:fld id="{E250CB2C-9974-4287-88D8-447354DB5F05}" type="slidenum">
              <a:rPr lang="en-US" smtClean="0"/>
              <a:t>‹#›</a:t>
            </a:fld>
            <a:endParaRPr lang="en-US"/>
          </a:p>
        </p:txBody>
      </p:sp>
    </p:spTree>
    <p:extLst>
      <p:ext uri="{BB962C8B-B14F-4D97-AF65-F5344CB8AC3E}">
        <p14:creationId xmlns:p14="http://schemas.microsoft.com/office/powerpoint/2010/main" val="324957651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9425" y="674915"/>
            <a:ext cx="5979136" cy="5795163"/>
          </a:xfrm>
          <a:prstGeom prst="rect">
            <a:avLst/>
          </a:prstGeom>
        </p:spPr>
      </p:pic>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1816890173"/>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77716315"/>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r>
              <a:rPr lang="en-US"/>
              <a:t>Bottom band: NCIRD</a:t>
            </a:r>
          </a:p>
        </p:txBody>
      </p:sp>
      <p:sp>
        <p:nvSpPr>
          <p:cNvPr id="8" name="Text Placeholder 7"/>
          <p:cNvSpPr>
            <a:spLocks noGrp="1"/>
          </p:cNvSpPr>
          <p:nvPr>
            <p:ph type="body" sz="quarter" idx="10"/>
          </p:nvPr>
        </p:nvSpPr>
        <p:spPr>
          <a:xfrm>
            <a:off x="609600" y="1545167"/>
            <a:ext cx="10972800" cy="4455584"/>
          </a:xfrm>
        </p:spPr>
        <p:txBody>
          <a:bodyPr/>
          <a:lstStyle>
            <a:lvl1pPr marL="457189" indent="-457189">
              <a:buClr>
                <a:srgbClr val="8B9B92"/>
              </a:buClr>
              <a:buFont typeface="Wingdings" panose="05000000000000000000" pitchFamily="2" charset="2"/>
              <a:buChar char="§"/>
              <a:defRPr sz="2667">
                <a:solidFill>
                  <a:schemeClr val="accent4">
                    <a:lumMod val="75000"/>
                  </a:schemeClr>
                </a:solidFill>
              </a:defRPr>
            </a:lvl1pPr>
            <a:lvl2pPr>
              <a:buClr>
                <a:srgbClr val="B2A97E"/>
              </a:buClr>
              <a:defRPr sz="2667">
                <a:solidFill>
                  <a:schemeClr val="accent4">
                    <a:lumMod val="75000"/>
                  </a:schemeClr>
                </a:solidFill>
              </a:defRPr>
            </a:lvl2pPr>
            <a:lvl3pPr>
              <a:buClr>
                <a:srgbClr val="594F4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613282887"/>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6541EC-167F-46EB-9665-50BA5DF3864A}"/>
              </a:ext>
            </a:extLst>
          </p:cNvPr>
          <p:cNvSpPr>
            <a:spLocks noGrp="1"/>
          </p:cNvSpPr>
          <p:nvPr>
            <p:ph type="subTitle" idx="1"/>
          </p:nvPr>
        </p:nvSpPr>
        <p:spPr>
          <a:xfrm>
            <a:off x="1524000" y="3602037"/>
            <a:ext cx="9144000" cy="1655763"/>
          </a:xfrm>
        </p:spPr>
        <p:txBody>
          <a:bodyPr/>
          <a:lstStyle>
            <a:lvl1pPr marL="0" indent="0" algn="ctr">
              <a:buNone/>
              <a:defRPr sz="1800">
                <a:latin typeface="Arial" panose="020B0604020202020204" pitchFamily="34" charset="0"/>
                <a:cs typeface="Arial" panose="020B0604020202020204"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cxnSp>
        <p:nvCxnSpPr>
          <p:cNvPr id="10" name="Straight Connector 9">
            <a:extLst>
              <a:ext uri="{FF2B5EF4-FFF2-40B4-BE49-F238E27FC236}">
                <a16:creationId xmlns:a16="http://schemas.microsoft.com/office/drawing/2014/main" id="{6E754344-2D33-4DC4-902E-63B3D4BD0C92}"/>
              </a:ext>
            </a:extLst>
          </p:cNvPr>
          <p:cNvCxnSpPr/>
          <p:nvPr userDrawn="1"/>
        </p:nvCxnSpPr>
        <p:spPr>
          <a:xfrm>
            <a:off x="1524000" y="350520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6FE6F6B7-7C05-433D-B4B6-895ADBE4A74D}"/>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33BAE4-CA96-4957-ADB3-1A85F9E1CEA5}"/>
              </a:ext>
            </a:extLst>
          </p:cNvPr>
          <p:cNvSpPr>
            <a:spLocks noGrp="1"/>
          </p:cNvSpPr>
          <p:nvPr>
            <p:ph type="dt" sz="half" idx="10"/>
          </p:nvPr>
        </p:nvSpPr>
        <p:spPr/>
        <p:txBody>
          <a:bodyPr/>
          <a:lstStyle/>
          <a:p>
            <a:pPr>
              <a:defRPr/>
            </a:pPr>
            <a:fld id="{01ACBC77-5AAD-4F36-9358-77DF40A715F2}" type="datetime1">
              <a:rPr lang="en-US" smtClean="0">
                <a:latin typeface="Arial"/>
              </a:rPr>
              <a:t>2/1/2021</a:t>
            </a:fld>
            <a:endParaRPr lang="en-US">
              <a:latin typeface="Arial"/>
            </a:endParaRPr>
          </a:p>
        </p:txBody>
      </p:sp>
      <p:sp>
        <p:nvSpPr>
          <p:cNvPr id="9" name="Footer Placeholder 8">
            <a:extLst>
              <a:ext uri="{FF2B5EF4-FFF2-40B4-BE49-F238E27FC236}">
                <a16:creationId xmlns:a16="http://schemas.microsoft.com/office/drawing/2014/main" id="{F047DB13-C01A-4BE5-B888-8E8BADD07704}"/>
              </a:ext>
            </a:extLst>
          </p:cNvPr>
          <p:cNvSpPr>
            <a:spLocks noGrp="1"/>
          </p:cNvSpPr>
          <p:nvPr>
            <p:ph type="ftr" sz="quarter" idx="11"/>
          </p:nvPr>
        </p:nvSpPr>
        <p:spPr/>
        <p:txBody>
          <a:bodyPr/>
          <a:lstStyle/>
          <a:p>
            <a:pPr>
              <a:defRPr/>
            </a:pPr>
            <a:endParaRPr lang="en-US">
              <a:latin typeface="Arial"/>
            </a:endParaRPr>
          </a:p>
        </p:txBody>
      </p:sp>
      <p:sp>
        <p:nvSpPr>
          <p:cNvPr id="11" name="Slide Number Placeholder 10">
            <a:extLst>
              <a:ext uri="{FF2B5EF4-FFF2-40B4-BE49-F238E27FC236}">
                <a16:creationId xmlns:a16="http://schemas.microsoft.com/office/drawing/2014/main" id="{2380AD03-440D-42E6-9788-49D7A1906CEC}"/>
              </a:ext>
            </a:extLst>
          </p:cNvPr>
          <p:cNvSpPr>
            <a:spLocks noGrp="1"/>
          </p:cNvSpPr>
          <p:nvPr>
            <p:ph type="sldNum" sz="quarter" idx="12"/>
          </p:nvPr>
        </p:nvSpPr>
        <p:spPr/>
        <p:txBody>
          <a:bodyPr/>
          <a:lstStyle/>
          <a:p>
            <a:pPr>
              <a:defRPr/>
            </a:pPr>
            <a:fld id="{4B6190C0-8F03-453E-BB35-741B96EC8FC5}" type="slidenum">
              <a:rPr lang="en-US" smtClean="0">
                <a:latin typeface="Arial"/>
              </a:rPr>
              <a:pPr>
                <a:defRPr/>
              </a:pPr>
              <a:t>‹#›</a:t>
            </a:fld>
            <a:endParaRPr lang="en-US">
              <a:latin typeface="Arial"/>
            </a:endParaRPr>
          </a:p>
        </p:txBody>
      </p:sp>
    </p:spTree>
    <p:extLst>
      <p:ext uri="{BB962C8B-B14F-4D97-AF65-F5344CB8AC3E}">
        <p14:creationId xmlns:p14="http://schemas.microsoft.com/office/powerpoint/2010/main" val="144549579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11557-9D10-4E47-8B98-1549D4D24738}"/>
              </a:ext>
            </a:extLst>
          </p:cNvPr>
          <p:cNvSpPr>
            <a:spLocks noGrp="1"/>
          </p:cNvSpPr>
          <p:nvPr>
            <p:ph type="title"/>
          </p:nvPr>
        </p:nvSpPr>
        <p:spPr>
          <a:xfrm>
            <a:off x="812800" y="152401"/>
            <a:ext cx="10515600" cy="762001"/>
          </a:xfrm>
        </p:spPr>
        <p:txBody>
          <a:bodyPr>
            <a:normAutofit/>
          </a:bodyPr>
          <a:lstStyle>
            <a:lvl1pPr algn="ctr">
              <a:defRPr sz="32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846F561-3202-40CC-9F70-0529CB3C7C55}"/>
              </a:ext>
            </a:extLst>
          </p:cNvPr>
          <p:cNvSpPr>
            <a:spLocks noGrp="1"/>
          </p:cNvSpPr>
          <p:nvPr>
            <p:ph idx="1"/>
          </p:nvPr>
        </p:nvSpPr>
        <p:spPr>
          <a:xfrm>
            <a:off x="838200" y="1219201"/>
            <a:ext cx="10515600" cy="4652963"/>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5F04B8-A814-40D1-88AF-C74A8F67E3A9}"/>
              </a:ext>
            </a:extLst>
          </p:cNvPr>
          <p:cNvSpPr>
            <a:spLocks noGrp="1"/>
          </p:cNvSpPr>
          <p:nvPr>
            <p:ph type="dt" sz="half" idx="10"/>
          </p:nvPr>
        </p:nvSpPr>
        <p:spPr/>
        <p:txBody>
          <a:bodyPr/>
          <a:lstStyle/>
          <a:p>
            <a:pPr>
              <a:defRPr/>
            </a:pPr>
            <a:fld id="{AC163062-EC07-44A2-A680-2BBA189D85C4}" type="datetime1">
              <a:rPr lang="en-US" smtClean="0"/>
              <a:t>2/1/2021</a:t>
            </a:fld>
            <a:endParaRPr lang="en-US"/>
          </a:p>
        </p:txBody>
      </p:sp>
      <p:sp>
        <p:nvSpPr>
          <p:cNvPr id="5" name="Footer Placeholder 4">
            <a:extLst>
              <a:ext uri="{FF2B5EF4-FFF2-40B4-BE49-F238E27FC236}">
                <a16:creationId xmlns:a16="http://schemas.microsoft.com/office/drawing/2014/main" id="{5BFC9CFC-2E04-4440-834E-026659695343}"/>
              </a:ext>
            </a:extLst>
          </p:cNvPr>
          <p:cNvSpPr>
            <a:spLocks noGrp="1"/>
          </p:cNvSpPr>
          <p:nvPr>
            <p:ph type="ftr" sz="quarter" idx="11"/>
          </p:nvPr>
        </p:nvSpPr>
        <p:spPr>
          <a:xfrm>
            <a:off x="3048000" y="6400802"/>
            <a:ext cx="5791200" cy="365125"/>
          </a:xfrm>
        </p:spPr>
        <p:txBody>
          <a:bodyPr/>
          <a:lstStyle>
            <a:lvl1pPr>
              <a:defRPr sz="1800">
                <a:solidFill>
                  <a:srgbClr val="000000"/>
                </a:solidFill>
              </a:defRPr>
            </a:lvl1pPr>
          </a:lstStyle>
          <a:p>
            <a:pPr>
              <a:defRPr/>
            </a:pPr>
            <a:endParaRPr lang="en-US"/>
          </a:p>
        </p:txBody>
      </p:sp>
      <p:sp>
        <p:nvSpPr>
          <p:cNvPr id="6" name="Slide Number Placeholder 5">
            <a:extLst>
              <a:ext uri="{FF2B5EF4-FFF2-40B4-BE49-F238E27FC236}">
                <a16:creationId xmlns:a16="http://schemas.microsoft.com/office/drawing/2014/main" id="{678FF0D7-FB40-4876-8552-DA2A51243A8F}"/>
              </a:ext>
            </a:extLst>
          </p:cNvPr>
          <p:cNvSpPr>
            <a:spLocks noGrp="1"/>
          </p:cNvSpPr>
          <p:nvPr>
            <p:ph type="sldNum" sz="quarter" idx="12"/>
          </p:nvPr>
        </p:nvSpPr>
        <p:spPr>
          <a:xfrm>
            <a:off x="10261600" y="6400802"/>
            <a:ext cx="1092200" cy="365125"/>
          </a:xfrm>
        </p:spPr>
        <p:txBody>
          <a:bodyPr/>
          <a:lstStyle>
            <a:lvl1pPr>
              <a:defRPr sz="1800"/>
            </a:lvl1pPr>
          </a:lstStyle>
          <a:p>
            <a:pPr>
              <a:defRPr/>
            </a:pPr>
            <a:fld id="{E7C3C4DF-75CB-4356-8CEE-68DA3732E898}" type="slidenum">
              <a:rPr lang="en-US" smtClean="0"/>
              <a:pPr>
                <a:defRPr/>
              </a:pPr>
              <a:t>‹#›</a:t>
            </a:fld>
            <a:endParaRPr lang="en-US"/>
          </a:p>
        </p:txBody>
      </p:sp>
      <p:cxnSp>
        <p:nvCxnSpPr>
          <p:cNvPr id="8" name="Straight Connector 7">
            <a:extLst>
              <a:ext uri="{FF2B5EF4-FFF2-40B4-BE49-F238E27FC236}">
                <a16:creationId xmlns:a16="http://schemas.microsoft.com/office/drawing/2014/main" id="{97F334B9-E3C4-481A-9775-49D9098C8923}"/>
              </a:ext>
            </a:extLst>
          </p:cNvPr>
          <p:cNvCxnSpPr>
            <a:cxnSpLocks/>
          </p:cNvCxnSpPr>
          <p:nvPr userDrawn="1"/>
        </p:nvCxnSpPr>
        <p:spPr>
          <a:xfrm>
            <a:off x="812800" y="925287"/>
            <a:ext cx="10566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805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_OD">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FFFFFF"/>
                </a:solidFill>
                <a:latin typeface="+mn-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51317674"/>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A071-C823-4E03-A2BF-86B62B37720C}"/>
              </a:ext>
            </a:extLst>
          </p:cNvPr>
          <p:cNvSpPr>
            <a:spLocks noGrp="1"/>
          </p:cNvSpPr>
          <p:nvPr>
            <p:ph type="title"/>
          </p:nvPr>
        </p:nvSpPr>
        <p:spPr>
          <a:xfrm>
            <a:off x="831851" y="1709741"/>
            <a:ext cx="10515600" cy="2852737"/>
          </a:xfrm>
        </p:spPr>
        <p:txBody>
          <a:bodyPr anchor="b"/>
          <a:lstStyle>
            <a:lvl1pPr>
              <a:defRPr sz="4500" b="1">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D274937B-5F93-45EF-9C04-517D7906ED89}"/>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337F4D3-D416-41EE-96D8-1DDE5EB12FBD}"/>
              </a:ext>
            </a:extLst>
          </p:cNvPr>
          <p:cNvSpPr>
            <a:spLocks noGrp="1"/>
          </p:cNvSpPr>
          <p:nvPr>
            <p:ph type="dt" sz="half" idx="10"/>
          </p:nvPr>
        </p:nvSpPr>
        <p:spPr/>
        <p:txBody>
          <a:bodyPr/>
          <a:lstStyle/>
          <a:p>
            <a:pPr>
              <a:defRPr/>
            </a:pPr>
            <a:fld id="{DE24E461-1D9D-4359-A046-50230DE33A95}" type="datetime1">
              <a:rPr lang="en-US" smtClean="0"/>
              <a:t>2/1/2021</a:t>
            </a:fld>
            <a:endParaRPr lang="en-US"/>
          </a:p>
        </p:txBody>
      </p:sp>
      <p:sp>
        <p:nvSpPr>
          <p:cNvPr id="5" name="Footer Placeholder 4">
            <a:extLst>
              <a:ext uri="{FF2B5EF4-FFF2-40B4-BE49-F238E27FC236}">
                <a16:creationId xmlns:a16="http://schemas.microsoft.com/office/drawing/2014/main" id="{ED6F2751-A1DD-4FD4-923E-6FC8669969F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47F988-AAA0-46B6-82CC-8700E08E071E}"/>
              </a:ext>
            </a:extLst>
          </p:cNvPr>
          <p:cNvSpPr>
            <a:spLocks noGrp="1"/>
          </p:cNvSpPr>
          <p:nvPr>
            <p:ph type="sldNum" sz="quarter" idx="12"/>
          </p:nvPr>
        </p:nvSpPr>
        <p:spPr/>
        <p:txBody>
          <a:bodyPr/>
          <a:lstStyle>
            <a:lvl1pPr>
              <a:defRPr sz="1800"/>
            </a:lvl1pPr>
          </a:lstStyle>
          <a:p>
            <a:pPr>
              <a:defRPr/>
            </a:pPr>
            <a:fld id="{72F8FE1F-A55B-4674-A7E0-CF7E0F09F6F4}" type="slidenum">
              <a:rPr lang="en-US" smtClean="0"/>
              <a:pPr>
                <a:defRPr/>
              </a:pPr>
              <a:t>‹#›</a:t>
            </a:fld>
            <a:endParaRPr lang="en-US"/>
          </a:p>
        </p:txBody>
      </p:sp>
    </p:spTree>
    <p:extLst>
      <p:ext uri="{BB962C8B-B14F-4D97-AF65-F5344CB8AC3E}">
        <p14:creationId xmlns:p14="http://schemas.microsoft.com/office/powerpoint/2010/main" val="13383609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DCCC0-243F-4987-9787-60BD9246A530}"/>
              </a:ext>
            </a:extLst>
          </p:cNvPr>
          <p:cNvSpPr>
            <a:spLocks noGrp="1"/>
          </p:cNvSpPr>
          <p:nvPr>
            <p:ph type="title"/>
          </p:nvPr>
        </p:nvSpPr>
        <p:spPr>
          <a:xfrm>
            <a:off x="838200" y="174171"/>
            <a:ext cx="10515600" cy="685800"/>
          </a:xfrm>
        </p:spPr>
        <p:txBody>
          <a:bodyPr>
            <a:normAutofit/>
          </a:bodyPr>
          <a:lstStyle>
            <a:lvl1pPr algn="ctr">
              <a:defRPr sz="32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0F5553A-DF69-4FD4-BBFC-65A216CD593E}"/>
              </a:ext>
            </a:extLst>
          </p:cNvPr>
          <p:cNvSpPr>
            <a:spLocks noGrp="1"/>
          </p:cNvSpPr>
          <p:nvPr>
            <p:ph sz="half" idx="1"/>
          </p:nvPr>
        </p:nvSpPr>
        <p:spPr>
          <a:xfrm>
            <a:off x="838200" y="1219201"/>
            <a:ext cx="5181600" cy="4652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F26CF0-4242-4DC7-B873-4D1464E7A895}"/>
              </a:ext>
            </a:extLst>
          </p:cNvPr>
          <p:cNvSpPr>
            <a:spLocks noGrp="1"/>
          </p:cNvSpPr>
          <p:nvPr>
            <p:ph sz="half" idx="2"/>
          </p:nvPr>
        </p:nvSpPr>
        <p:spPr>
          <a:xfrm>
            <a:off x="6172200" y="1219201"/>
            <a:ext cx="5181600" cy="4652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725315-5961-4BDC-8AE7-8635BFC10913}"/>
              </a:ext>
            </a:extLst>
          </p:cNvPr>
          <p:cNvSpPr>
            <a:spLocks noGrp="1"/>
          </p:cNvSpPr>
          <p:nvPr>
            <p:ph type="dt" sz="half" idx="10"/>
          </p:nvPr>
        </p:nvSpPr>
        <p:spPr/>
        <p:txBody>
          <a:bodyPr/>
          <a:lstStyle/>
          <a:p>
            <a:pPr>
              <a:defRPr/>
            </a:pPr>
            <a:fld id="{365934FC-DBF6-4CC3-A402-8E19386DA245}" type="datetime1">
              <a:rPr lang="en-US" smtClean="0"/>
              <a:t>2/1/2021</a:t>
            </a:fld>
            <a:endParaRPr lang="en-US"/>
          </a:p>
        </p:txBody>
      </p:sp>
      <p:sp>
        <p:nvSpPr>
          <p:cNvPr id="6" name="Footer Placeholder 5">
            <a:extLst>
              <a:ext uri="{FF2B5EF4-FFF2-40B4-BE49-F238E27FC236}">
                <a16:creationId xmlns:a16="http://schemas.microsoft.com/office/drawing/2014/main" id="{BE38D0E6-4659-424E-999D-B37A71786043}"/>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824174A-1496-44D7-946C-450345C9B159}"/>
              </a:ext>
            </a:extLst>
          </p:cNvPr>
          <p:cNvSpPr>
            <a:spLocks noGrp="1"/>
          </p:cNvSpPr>
          <p:nvPr>
            <p:ph type="sldNum" sz="quarter" idx="12"/>
          </p:nvPr>
        </p:nvSpPr>
        <p:spPr/>
        <p:txBody>
          <a:bodyPr/>
          <a:lstStyle>
            <a:lvl1pPr>
              <a:defRPr sz="1800"/>
            </a:lvl1pPr>
          </a:lstStyle>
          <a:p>
            <a:pPr>
              <a:defRPr/>
            </a:pPr>
            <a:fld id="{03ECF807-B55B-4C0F-9531-5840DCF753E4}" type="slidenum">
              <a:rPr lang="en-US" smtClean="0"/>
              <a:pPr>
                <a:defRPr/>
              </a:pPr>
              <a:t>‹#›</a:t>
            </a:fld>
            <a:endParaRPr lang="en-US"/>
          </a:p>
        </p:txBody>
      </p:sp>
      <p:cxnSp>
        <p:nvCxnSpPr>
          <p:cNvPr id="8" name="Straight Connector 7">
            <a:extLst>
              <a:ext uri="{FF2B5EF4-FFF2-40B4-BE49-F238E27FC236}">
                <a16:creationId xmlns:a16="http://schemas.microsoft.com/office/drawing/2014/main" id="{AAE947D9-FDF1-42BD-AAC4-5F4759A9EAD6}"/>
              </a:ext>
            </a:extLst>
          </p:cNvPr>
          <p:cNvCxnSpPr>
            <a:cxnSpLocks/>
          </p:cNvCxnSpPr>
          <p:nvPr userDrawn="1"/>
        </p:nvCxnSpPr>
        <p:spPr>
          <a:xfrm>
            <a:off x="838200" y="914400"/>
            <a:ext cx="10566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0042FA8-4C2D-4FE5-8B60-1CFE7AE27893}"/>
              </a:ext>
            </a:extLst>
          </p:cNvPr>
          <p:cNvSpPr/>
          <p:nvPr userDrawn="1"/>
        </p:nvSpPr>
        <p:spPr>
          <a:xfrm>
            <a:off x="0" y="6248400"/>
            <a:ext cx="12192000" cy="76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6042891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5FA8A-CE14-4D74-8901-2ADF48441527}"/>
              </a:ext>
            </a:extLst>
          </p:cNvPr>
          <p:cNvSpPr>
            <a:spLocks noGrp="1"/>
          </p:cNvSpPr>
          <p:nvPr>
            <p:ph type="title"/>
          </p:nvPr>
        </p:nvSpPr>
        <p:spPr>
          <a:xfrm>
            <a:off x="838201" y="152400"/>
            <a:ext cx="10566400" cy="685800"/>
          </a:xfrm>
        </p:spPr>
        <p:txBody>
          <a:bodyPr>
            <a:normAutofit/>
          </a:bodyPr>
          <a:lstStyle>
            <a:lvl1pPr algn="ct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8039828D-08A2-4F42-BC56-2457A3B768FF}"/>
              </a:ext>
            </a:extLst>
          </p:cNvPr>
          <p:cNvSpPr>
            <a:spLocks noGrp="1"/>
          </p:cNvSpPr>
          <p:nvPr>
            <p:ph type="body" idx="1"/>
          </p:nvPr>
        </p:nvSpPr>
        <p:spPr>
          <a:xfrm>
            <a:off x="839789" y="1181101"/>
            <a:ext cx="5157787" cy="981075"/>
          </a:xfrm>
        </p:spPr>
        <p:txBody>
          <a:bodyPr anchor="b"/>
          <a:lstStyle>
            <a:lvl1pPr marL="0" indent="0">
              <a:buNone/>
              <a:defRPr sz="1800" b="1">
                <a:latin typeface="Arial" panose="020B0604020202020204" pitchFamily="34" charset="0"/>
                <a:cs typeface="Arial" panose="020B0604020202020204"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93CDC8E-3D2B-4492-9092-A4FD52B53857}"/>
              </a:ext>
            </a:extLst>
          </p:cNvPr>
          <p:cNvSpPr>
            <a:spLocks noGrp="1"/>
          </p:cNvSpPr>
          <p:nvPr>
            <p:ph sz="half" idx="2"/>
          </p:nvPr>
        </p:nvSpPr>
        <p:spPr>
          <a:xfrm>
            <a:off x="839789" y="2286001"/>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AA2661-2DCC-4F08-8AF5-17A5DD2ADCD3}"/>
              </a:ext>
            </a:extLst>
          </p:cNvPr>
          <p:cNvSpPr>
            <a:spLocks noGrp="1"/>
          </p:cNvSpPr>
          <p:nvPr>
            <p:ph type="body" sz="quarter" idx="3"/>
          </p:nvPr>
        </p:nvSpPr>
        <p:spPr>
          <a:xfrm>
            <a:off x="6139545" y="1191987"/>
            <a:ext cx="5183188" cy="981075"/>
          </a:xfrm>
        </p:spPr>
        <p:txBody>
          <a:bodyPr anchor="b"/>
          <a:lstStyle>
            <a:lvl1pPr marL="0" indent="0">
              <a:buNone/>
              <a:defRPr sz="1800" b="1">
                <a:latin typeface="Arial" panose="020B0604020202020204" pitchFamily="34" charset="0"/>
                <a:cs typeface="Arial" panose="020B0604020202020204"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1E588D0-BB3A-4561-A7E6-DA0F27ECC7E3}"/>
              </a:ext>
            </a:extLst>
          </p:cNvPr>
          <p:cNvSpPr>
            <a:spLocks noGrp="1"/>
          </p:cNvSpPr>
          <p:nvPr>
            <p:ph sz="quarter" idx="4"/>
          </p:nvPr>
        </p:nvSpPr>
        <p:spPr>
          <a:xfrm>
            <a:off x="6172202" y="2286001"/>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C4D886-E725-4817-9CFC-44EA68310D2C}"/>
              </a:ext>
            </a:extLst>
          </p:cNvPr>
          <p:cNvSpPr>
            <a:spLocks noGrp="1"/>
          </p:cNvSpPr>
          <p:nvPr>
            <p:ph type="dt" sz="half" idx="10"/>
          </p:nvPr>
        </p:nvSpPr>
        <p:spPr/>
        <p:txBody>
          <a:bodyPr/>
          <a:lstStyle/>
          <a:p>
            <a:pPr>
              <a:defRPr/>
            </a:pPr>
            <a:fld id="{D1762B11-242B-42D6-8032-8544B3F6D6EB}" type="datetime1">
              <a:rPr lang="en-US" smtClean="0"/>
              <a:t>2/1/2021</a:t>
            </a:fld>
            <a:endParaRPr lang="en-US"/>
          </a:p>
        </p:txBody>
      </p:sp>
      <p:sp>
        <p:nvSpPr>
          <p:cNvPr id="8" name="Footer Placeholder 7">
            <a:extLst>
              <a:ext uri="{FF2B5EF4-FFF2-40B4-BE49-F238E27FC236}">
                <a16:creationId xmlns:a16="http://schemas.microsoft.com/office/drawing/2014/main" id="{F21539A3-C0CD-49AF-A762-FB0B393BDA38}"/>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C3B60F47-604E-4C34-A787-9734DA77D388}"/>
              </a:ext>
            </a:extLst>
          </p:cNvPr>
          <p:cNvSpPr>
            <a:spLocks noGrp="1"/>
          </p:cNvSpPr>
          <p:nvPr>
            <p:ph type="sldNum" sz="quarter" idx="12"/>
          </p:nvPr>
        </p:nvSpPr>
        <p:spPr/>
        <p:txBody>
          <a:bodyPr/>
          <a:lstStyle>
            <a:lvl1pPr>
              <a:defRPr sz="1800"/>
            </a:lvl1pPr>
          </a:lstStyle>
          <a:p>
            <a:pPr>
              <a:defRPr/>
            </a:pPr>
            <a:fld id="{DFBEC125-CC2E-476B-9EB5-B3975D2E4899}" type="slidenum">
              <a:rPr lang="en-US" smtClean="0"/>
              <a:pPr>
                <a:defRPr/>
              </a:pPr>
              <a:t>‹#›</a:t>
            </a:fld>
            <a:endParaRPr lang="en-US"/>
          </a:p>
        </p:txBody>
      </p:sp>
      <p:cxnSp>
        <p:nvCxnSpPr>
          <p:cNvPr id="10" name="Straight Connector 9">
            <a:extLst>
              <a:ext uri="{FF2B5EF4-FFF2-40B4-BE49-F238E27FC236}">
                <a16:creationId xmlns:a16="http://schemas.microsoft.com/office/drawing/2014/main" id="{8A3E4ABB-2BC3-4131-8A29-5CEEC76C6B1F}"/>
              </a:ext>
            </a:extLst>
          </p:cNvPr>
          <p:cNvCxnSpPr>
            <a:cxnSpLocks/>
          </p:cNvCxnSpPr>
          <p:nvPr userDrawn="1"/>
        </p:nvCxnSpPr>
        <p:spPr>
          <a:xfrm>
            <a:off x="838201" y="838200"/>
            <a:ext cx="10566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EA1207C-D6C3-4D8D-B98D-048EAF086B92}"/>
              </a:ext>
            </a:extLst>
          </p:cNvPr>
          <p:cNvSpPr/>
          <p:nvPr userDrawn="1"/>
        </p:nvSpPr>
        <p:spPr>
          <a:xfrm>
            <a:off x="0" y="6248400"/>
            <a:ext cx="12192000" cy="76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74293914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356C-7ABD-4142-A11B-B9164AD63F9C}"/>
              </a:ext>
            </a:extLst>
          </p:cNvPr>
          <p:cNvSpPr>
            <a:spLocks noGrp="1"/>
          </p:cNvSpPr>
          <p:nvPr>
            <p:ph type="title"/>
          </p:nvPr>
        </p:nvSpPr>
        <p:spPr>
          <a:xfrm>
            <a:off x="859971" y="228601"/>
            <a:ext cx="10515600" cy="762001"/>
          </a:xfrm>
        </p:spPr>
        <p:txBody>
          <a:bodyPr>
            <a:normAutofit/>
          </a:bodyPr>
          <a:lstStyle>
            <a:lvl1pPr algn="ctr">
              <a:defRPr sz="3200" b="1">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151BBEB2-D717-4DF3-A76E-C41B46811290}"/>
              </a:ext>
            </a:extLst>
          </p:cNvPr>
          <p:cNvSpPr>
            <a:spLocks noGrp="1"/>
          </p:cNvSpPr>
          <p:nvPr>
            <p:ph type="dt" sz="half" idx="10"/>
          </p:nvPr>
        </p:nvSpPr>
        <p:spPr/>
        <p:txBody>
          <a:bodyPr/>
          <a:lstStyle/>
          <a:p>
            <a:pPr>
              <a:defRPr/>
            </a:pPr>
            <a:fld id="{4FFFBD54-9DB4-4EB6-A64F-4F073F564478}" type="datetime1">
              <a:rPr lang="en-US" smtClean="0"/>
              <a:t>2/1/2021</a:t>
            </a:fld>
            <a:endParaRPr lang="en-US"/>
          </a:p>
        </p:txBody>
      </p:sp>
      <p:sp>
        <p:nvSpPr>
          <p:cNvPr id="4" name="Footer Placeholder 3">
            <a:extLst>
              <a:ext uri="{FF2B5EF4-FFF2-40B4-BE49-F238E27FC236}">
                <a16:creationId xmlns:a16="http://schemas.microsoft.com/office/drawing/2014/main" id="{11FEEA4A-62A5-4D43-B94A-31982351AB85}"/>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5388BB2D-6C78-46B2-B32B-2F786E4FFBEB}"/>
              </a:ext>
            </a:extLst>
          </p:cNvPr>
          <p:cNvSpPr>
            <a:spLocks noGrp="1"/>
          </p:cNvSpPr>
          <p:nvPr>
            <p:ph type="sldNum" sz="quarter" idx="12"/>
          </p:nvPr>
        </p:nvSpPr>
        <p:spPr/>
        <p:txBody>
          <a:bodyPr/>
          <a:lstStyle>
            <a:lvl1pPr>
              <a:defRPr sz="1800"/>
            </a:lvl1pPr>
          </a:lstStyle>
          <a:p>
            <a:pPr>
              <a:defRPr/>
            </a:pPr>
            <a:fld id="{2B63CE86-3296-4ABE-B57D-E2AB86A60D61}" type="slidenum">
              <a:rPr lang="en-US" smtClean="0"/>
              <a:pPr>
                <a:defRPr/>
              </a:pPr>
              <a:t>‹#›</a:t>
            </a:fld>
            <a:endParaRPr lang="en-US"/>
          </a:p>
        </p:txBody>
      </p:sp>
      <p:cxnSp>
        <p:nvCxnSpPr>
          <p:cNvPr id="6" name="Straight Connector 5">
            <a:extLst>
              <a:ext uri="{FF2B5EF4-FFF2-40B4-BE49-F238E27FC236}">
                <a16:creationId xmlns:a16="http://schemas.microsoft.com/office/drawing/2014/main" id="{26A3AB68-5C6A-46F1-85DD-9ABF77E5FECD}"/>
              </a:ext>
            </a:extLst>
          </p:cNvPr>
          <p:cNvCxnSpPr>
            <a:cxnSpLocks/>
          </p:cNvCxnSpPr>
          <p:nvPr userDrawn="1"/>
        </p:nvCxnSpPr>
        <p:spPr>
          <a:xfrm>
            <a:off x="859971" y="990601"/>
            <a:ext cx="10566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EFBC0E1-984A-4359-A411-1B2A9CF87A4D}"/>
              </a:ext>
            </a:extLst>
          </p:cNvPr>
          <p:cNvSpPr/>
          <p:nvPr userDrawn="1"/>
        </p:nvSpPr>
        <p:spPr>
          <a:xfrm>
            <a:off x="0" y="6248400"/>
            <a:ext cx="12192000" cy="76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6341900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C210E0-2779-4DC7-8E7A-0E634A7F5B21}"/>
              </a:ext>
            </a:extLst>
          </p:cNvPr>
          <p:cNvSpPr>
            <a:spLocks noGrp="1"/>
          </p:cNvSpPr>
          <p:nvPr>
            <p:ph type="dt" sz="half" idx="10"/>
          </p:nvPr>
        </p:nvSpPr>
        <p:spPr/>
        <p:txBody>
          <a:bodyPr/>
          <a:lstStyle/>
          <a:p>
            <a:pPr>
              <a:defRPr/>
            </a:pPr>
            <a:fld id="{7977071A-476F-4D5E-A3B0-153BA95AF6D0}" type="datetime1">
              <a:rPr lang="en-US" smtClean="0"/>
              <a:t>2/1/2021</a:t>
            </a:fld>
            <a:endParaRPr lang="en-US"/>
          </a:p>
        </p:txBody>
      </p:sp>
      <p:sp>
        <p:nvSpPr>
          <p:cNvPr id="3" name="Footer Placeholder 2">
            <a:extLst>
              <a:ext uri="{FF2B5EF4-FFF2-40B4-BE49-F238E27FC236}">
                <a16:creationId xmlns:a16="http://schemas.microsoft.com/office/drawing/2014/main" id="{9192058E-0107-4FD3-93F8-22F4FF7194D5}"/>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4B7FD69A-FE78-4988-AAFA-3DE8BAEC6E81}"/>
              </a:ext>
            </a:extLst>
          </p:cNvPr>
          <p:cNvSpPr>
            <a:spLocks noGrp="1"/>
          </p:cNvSpPr>
          <p:nvPr>
            <p:ph type="sldNum" sz="quarter" idx="12"/>
          </p:nvPr>
        </p:nvSpPr>
        <p:spPr/>
        <p:txBody>
          <a:bodyPr/>
          <a:lstStyle>
            <a:lvl1pPr>
              <a:defRPr sz="1800"/>
            </a:lvl1pPr>
          </a:lstStyle>
          <a:p>
            <a:pPr>
              <a:defRPr/>
            </a:pPr>
            <a:fld id="{38C13810-1B21-47BC-9CFC-CDC7159D92C7}" type="slidenum">
              <a:rPr lang="en-US" smtClean="0"/>
              <a:pPr>
                <a:defRPr/>
              </a:pPr>
              <a:t>‹#›</a:t>
            </a:fld>
            <a:endParaRPr lang="en-US"/>
          </a:p>
        </p:txBody>
      </p:sp>
    </p:spTree>
    <p:extLst>
      <p:ext uri="{BB962C8B-B14F-4D97-AF65-F5344CB8AC3E}">
        <p14:creationId xmlns:p14="http://schemas.microsoft.com/office/powerpoint/2010/main" val="34524835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7A3AF-0851-40A5-B1BE-8BF094ED3A48}"/>
              </a:ext>
            </a:extLst>
          </p:cNvPr>
          <p:cNvSpPr>
            <a:spLocks noGrp="1"/>
          </p:cNvSpPr>
          <p:nvPr>
            <p:ph type="title"/>
          </p:nvPr>
        </p:nvSpPr>
        <p:spPr>
          <a:xfrm>
            <a:off x="839788" y="457200"/>
            <a:ext cx="3932237" cy="1600200"/>
          </a:xfrm>
        </p:spPr>
        <p:txBody>
          <a:bodyPr anchor="b"/>
          <a:lstStyle>
            <a:lvl1pPr>
              <a:defRPr sz="24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CE24AC2-09E7-4CA9-ACC5-5076900FBE8B}"/>
              </a:ext>
            </a:extLst>
          </p:cNvPr>
          <p:cNvSpPr>
            <a:spLocks noGrp="1"/>
          </p:cNvSpPr>
          <p:nvPr>
            <p:ph idx="1"/>
          </p:nvPr>
        </p:nvSpPr>
        <p:spPr>
          <a:xfrm>
            <a:off x="5183188" y="987429"/>
            <a:ext cx="6172200" cy="4873625"/>
          </a:xfrm>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DE1A29-5534-4594-893F-44A14B407163}"/>
              </a:ext>
            </a:extLst>
          </p:cNvPr>
          <p:cNvSpPr>
            <a:spLocks noGrp="1"/>
          </p:cNvSpPr>
          <p:nvPr>
            <p:ph type="body" sz="half" idx="2"/>
          </p:nvPr>
        </p:nvSpPr>
        <p:spPr>
          <a:xfrm>
            <a:off x="839788" y="2057401"/>
            <a:ext cx="3932237" cy="3811588"/>
          </a:xfrm>
        </p:spPr>
        <p:txBody>
          <a:bodyPr/>
          <a:lstStyle>
            <a:lvl1pPr marL="0" indent="0">
              <a:buNone/>
              <a:defRPr sz="1200">
                <a:latin typeface="Arial" panose="020B0604020202020204" pitchFamily="34" charset="0"/>
                <a:cs typeface="Arial" panose="020B060402020202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a:extLst>
              <a:ext uri="{FF2B5EF4-FFF2-40B4-BE49-F238E27FC236}">
                <a16:creationId xmlns:a16="http://schemas.microsoft.com/office/drawing/2014/main" id="{140374B0-DF31-4CFC-8855-0E03C2B517F0}"/>
              </a:ext>
            </a:extLst>
          </p:cNvPr>
          <p:cNvSpPr>
            <a:spLocks noGrp="1"/>
          </p:cNvSpPr>
          <p:nvPr>
            <p:ph type="dt" sz="half" idx="10"/>
          </p:nvPr>
        </p:nvSpPr>
        <p:spPr/>
        <p:txBody>
          <a:bodyPr/>
          <a:lstStyle/>
          <a:p>
            <a:pPr>
              <a:defRPr/>
            </a:pPr>
            <a:fld id="{2CDC4FC5-6CC4-4209-861E-D289B95ECE6B}" type="datetime1">
              <a:rPr lang="en-US" smtClean="0"/>
              <a:t>2/1/2021</a:t>
            </a:fld>
            <a:endParaRPr lang="en-US"/>
          </a:p>
        </p:txBody>
      </p:sp>
      <p:sp>
        <p:nvSpPr>
          <p:cNvPr id="6" name="Footer Placeholder 5">
            <a:extLst>
              <a:ext uri="{FF2B5EF4-FFF2-40B4-BE49-F238E27FC236}">
                <a16:creationId xmlns:a16="http://schemas.microsoft.com/office/drawing/2014/main" id="{7CF8F8BC-1796-4CAF-9CB3-B7DA8B0F61E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E4D7AC62-C4EB-4130-A2F6-8AC3BB0B9A04}"/>
              </a:ext>
            </a:extLst>
          </p:cNvPr>
          <p:cNvSpPr>
            <a:spLocks noGrp="1"/>
          </p:cNvSpPr>
          <p:nvPr>
            <p:ph type="sldNum" sz="quarter" idx="12"/>
          </p:nvPr>
        </p:nvSpPr>
        <p:spPr/>
        <p:txBody>
          <a:bodyPr/>
          <a:lstStyle/>
          <a:p>
            <a:pPr>
              <a:defRPr/>
            </a:pPr>
            <a:fld id="{ECE016C7-36A8-4F0B-A333-C8DE7B338F71}" type="slidenum">
              <a:rPr lang="en-US" smtClean="0"/>
              <a:pPr>
                <a:defRPr/>
              </a:pPr>
              <a:t>‹#›</a:t>
            </a:fld>
            <a:endParaRPr lang="en-US"/>
          </a:p>
        </p:txBody>
      </p:sp>
    </p:spTree>
    <p:extLst>
      <p:ext uri="{BB962C8B-B14F-4D97-AF65-F5344CB8AC3E}">
        <p14:creationId xmlns:p14="http://schemas.microsoft.com/office/powerpoint/2010/main" val="374644556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BF31F-4375-49EA-9D25-903F404CB87A}"/>
              </a:ext>
            </a:extLst>
          </p:cNvPr>
          <p:cNvSpPr>
            <a:spLocks noGrp="1"/>
          </p:cNvSpPr>
          <p:nvPr>
            <p:ph type="title"/>
          </p:nvPr>
        </p:nvSpPr>
        <p:spPr>
          <a:xfrm>
            <a:off x="839788" y="457200"/>
            <a:ext cx="3932237" cy="1600200"/>
          </a:xfrm>
        </p:spPr>
        <p:txBody>
          <a:bodyPr anchor="b"/>
          <a:lstStyle>
            <a:lvl1pPr>
              <a:defRPr sz="240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47812E36-2E09-4AD1-8698-6F99DAA63D3C}"/>
              </a:ext>
            </a:extLst>
          </p:cNvPr>
          <p:cNvSpPr>
            <a:spLocks noGrp="1"/>
          </p:cNvSpPr>
          <p:nvPr>
            <p:ph type="pic" idx="1"/>
          </p:nvPr>
        </p:nvSpPr>
        <p:spPr>
          <a:xfrm>
            <a:off x="5183188" y="987429"/>
            <a:ext cx="6172200" cy="4873625"/>
          </a:xfrm>
        </p:spPr>
        <p:txBody>
          <a:bodyPr/>
          <a:lstStyle>
            <a:lvl1pPr marL="0" indent="0">
              <a:buNone/>
              <a:defRPr sz="2400">
                <a:latin typeface="Arial" panose="020B0604020202020204" pitchFamily="34" charset="0"/>
                <a:cs typeface="Arial" panose="020B0604020202020204" pitchFamily="34" charset="0"/>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a:extLst>
              <a:ext uri="{FF2B5EF4-FFF2-40B4-BE49-F238E27FC236}">
                <a16:creationId xmlns:a16="http://schemas.microsoft.com/office/drawing/2014/main" id="{6B320D93-DDD5-436F-A3E0-FC8E4C5656A7}"/>
              </a:ext>
            </a:extLst>
          </p:cNvPr>
          <p:cNvSpPr>
            <a:spLocks noGrp="1"/>
          </p:cNvSpPr>
          <p:nvPr>
            <p:ph type="body" sz="half" idx="2"/>
          </p:nvPr>
        </p:nvSpPr>
        <p:spPr>
          <a:xfrm>
            <a:off x="839788" y="2057401"/>
            <a:ext cx="3932237" cy="3811588"/>
          </a:xfrm>
        </p:spPr>
        <p:txBody>
          <a:bodyPr/>
          <a:lstStyle>
            <a:lvl1pPr marL="0" indent="0">
              <a:buNone/>
              <a:defRPr sz="1200">
                <a:latin typeface="Arial" panose="020B0604020202020204" pitchFamily="34" charset="0"/>
                <a:cs typeface="Arial" panose="020B060402020202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a:extLst>
              <a:ext uri="{FF2B5EF4-FFF2-40B4-BE49-F238E27FC236}">
                <a16:creationId xmlns:a16="http://schemas.microsoft.com/office/drawing/2014/main" id="{6E138F95-331C-41DF-8F27-E7E4F5B1059E}"/>
              </a:ext>
            </a:extLst>
          </p:cNvPr>
          <p:cNvSpPr>
            <a:spLocks noGrp="1"/>
          </p:cNvSpPr>
          <p:nvPr>
            <p:ph type="dt" sz="half" idx="10"/>
          </p:nvPr>
        </p:nvSpPr>
        <p:spPr/>
        <p:txBody>
          <a:bodyPr/>
          <a:lstStyle/>
          <a:p>
            <a:pPr>
              <a:defRPr/>
            </a:pPr>
            <a:fld id="{395688A6-DD55-4846-BD6C-BC580A318B9C}" type="datetime1">
              <a:rPr lang="en-US" smtClean="0"/>
              <a:t>2/1/2021</a:t>
            </a:fld>
            <a:endParaRPr lang="en-US"/>
          </a:p>
        </p:txBody>
      </p:sp>
      <p:sp>
        <p:nvSpPr>
          <p:cNvPr id="6" name="Footer Placeholder 5">
            <a:extLst>
              <a:ext uri="{FF2B5EF4-FFF2-40B4-BE49-F238E27FC236}">
                <a16:creationId xmlns:a16="http://schemas.microsoft.com/office/drawing/2014/main" id="{636D4BFF-C07A-4643-A4FE-C402F1C143A4}"/>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11A1C92E-68A1-44D6-9280-7A0746A20ACD}"/>
              </a:ext>
            </a:extLst>
          </p:cNvPr>
          <p:cNvSpPr>
            <a:spLocks noGrp="1"/>
          </p:cNvSpPr>
          <p:nvPr>
            <p:ph type="sldNum" sz="quarter" idx="12"/>
          </p:nvPr>
        </p:nvSpPr>
        <p:spPr/>
        <p:txBody>
          <a:bodyPr/>
          <a:lstStyle/>
          <a:p>
            <a:pPr>
              <a:defRPr/>
            </a:pPr>
            <a:fld id="{966BEF3B-90C0-443A-84AD-1285F5E0E099}" type="slidenum">
              <a:rPr lang="en-US" smtClean="0"/>
              <a:pPr>
                <a:defRPr/>
              </a:pPr>
              <a:t>‹#›</a:t>
            </a:fld>
            <a:endParaRPr lang="en-US"/>
          </a:p>
        </p:txBody>
      </p:sp>
    </p:spTree>
    <p:extLst>
      <p:ext uri="{BB962C8B-B14F-4D97-AF65-F5344CB8AC3E}">
        <p14:creationId xmlns:p14="http://schemas.microsoft.com/office/powerpoint/2010/main" val="146460736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6608-70EE-4F8A-B815-A4BFE1C48B9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8A700450-B177-48D8-AC70-3D24B15259EA}"/>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FE6E1-2121-446E-8127-D47ADF1943C4}"/>
              </a:ext>
            </a:extLst>
          </p:cNvPr>
          <p:cNvSpPr>
            <a:spLocks noGrp="1"/>
          </p:cNvSpPr>
          <p:nvPr>
            <p:ph type="dt" sz="half" idx="10"/>
          </p:nvPr>
        </p:nvSpPr>
        <p:spPr/>
        <p:txBody>
          <a:bodyPr/>
          <a:lstStyle/>
          <a:p>
            <a:pPr>
              <a:defRPr/>
            </a:pPr>
            <a:fld id="{66E01CA5-BA5A-4DA0-B140-F134BCF7C1FB}" type="datetime1">
              <a:rPr lang="en-US" smtClean="0"/>
              <a:t>2/1/2021</a:t>
            </a:fld>
            <a:endParaRPr lang="en-US"/>
          </a:p>
        </p:txBody>
      </p:sp>
      <p:sp>
        <p:nvSpPr>
          <p:cNvPr id="5" name="Footer Placeholder 4">
            <a:extLst>
              <a:ext uri="{FF2B5EF4-FFF2-40B4-BE49-F238E27FC236}">
                <a16:creationId xmlns:a16="http://schemas.microsoft.com/office/drawing/2014/main" id="{7305D54C-6373-4D4C-BE2B-865B9E7A794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AD572C4-190D-4685-B4F5-F34061C94808}"/>
              </a:ext>
            </a:extLst>
          </p:cNvPr>
          <p:cNvSpPr>
            <a:spLocks noGrp="1"/>
          </p:cNvSpPr>
          <p:nvPr>
            <p:ph type="sldNum" sz="quarter" idx="12"/>
          </p:nvPr>
        </p:nvSpPr>
        <p:spPr/>
        <p:txBody>
          <a:bodyPr/>
          <a:lstStyle/>
          <a:p>
            <a:pPr>
              <a:defRPr/>
            </a:pPr>
            <a:fld id="{CF5E7A8B-4B9D-433D-9427-EA00DE7D0B97}" type="slidenum">
              <a:rPr lang="en-US" smtClean="0"/>
              <a:pPr>
                <a:defRPr/>
              </a:pPr>
              <a:t>‹#›</a:t>
            </a:fld>
            <a:endParaRPr lang="en-US"/>
          </a:p>
        </p:txBody>
      </p:sp>
    </p:spTree>
    <p:extLst>
      <p:ext uri="{BB962C8B-B14F-4D97-AF65-F5344CB8AC3E}">
        <p14:creationId xmlns:p14="http://schemas.microsoft.com/office/powerpoint/2010/main" val="151523993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665228-BCD1-4853-9699-D18B639895AD}"/>
              </a:ext>
            </a:extLst>
          </p:cNvPr>
          <p:cNvSpPr>
            <a:spLocks noGrp="1"/>
          </p:cNvSpPr>
          <p:nvPr>
            <p:ph type="title" orient="vert"/>
          </p:nvPr>
        </p:nvSpPr>
        <p:spPr>
          <a:xfrm>
            <a:off x="8724902" y="365126"/>
            <a:ext cx="2628900" cy="5811839"/>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1D879B3D-9B35-4A90-B942-E0F203B2B97B}"/>
              </a:ext>
            </a:extLst>
          </p:cNvPr>
          <p:cNvSpPr>
            <a:spLocks noGrp="1"/>
          </p:cNvSpPr>
          <p:nvPr>
            <p:ph type="body" orient="vert" idx="1"/>
          </p:nvPr>
        </p:nvSpPr>
        <p:spPr>
          <a:xfrm>
            <a:off x="838202" y="365126"/>
            <a:ext cx="7734300" cy="5811839"/>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1CEA84-2EC2-4018-B3C9-B395E6E2499E}"/>
              </a:ext>
            </a:extLst>
          </p:cNvPr>
          <p:cNvSpPr>
            <a:spLocks noGrp="1"/>
          </p:cNvSpPr>
          <p:nvPr>
            <p:ph type="dt" sz="half" idx="10"/>
          </p:nvPr>
        </p:nvSpPr>
        <p:spPr/>
        <p:txBody>
          <a:bodyPr/>
          <a:lstStyle/>
          <a:p>
            <a:pPr>
              <a:defRPr/>
            </a:pPr>
            <a:fld id="{C20DFFF7-1107-443E-B449-3B5E23BBA42C}" type="datetime1">
              <a:rPr lang="en-US" smtClean="0"/>
              <a:t>2/1/2021</a:t>
            </a:fld>
            <a:endParaRPr lang="en-US"/>
          </a:p>
        </p:txBody>
      </p:sp>
      <p:sp>
        <p:nvSpPr>
          <p:cNvPr id="5" name="Footer Placeholder 4">
            <a:extLst>
              <a:ext uri="{FF2B5EF4-FFF2-40B4-BE49-F238E27FC236}">
                <a16:creationId xmlns:a16="http://schemas.microsoft.com/office/drawing/2014/main" id="{9F630035-B427-41A5-B10C-0F7E3FD53DA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2CFEC30-A624-43F5-A464-4FC520B2C227}"/>
              </a:ext>
            </a:extLst>
          </p:cNvPr>
          <p:cNvSpPr>
            <a:spLocks noGrp="1"/>
          </p:cNvSpPr>
          <p:nvPr>
            <p:ph type="sldNum" sz="quarter" idx="12"/>
          </p:nvPr>
        </p:nvSpPr>
        <p:spPr/>
        <p:txBody>
          <a:bodyPr/>
          <a:lstStyle/>
          <a:p>
            <a:pPr>
              <a:defRPr/>
            </a:pPr>
            <a:fld id="{E3766EAB-B3E4-42F1-A2C4-35C6074991C4}" type="slidenum">
              <a:rPr lang="en-US" smtClean="0"/>
              <a:pPr>
                <a:defRPr/>
              </a:pPr>
              <a:t>‹#›</a:t>
            </a:fld>
            <a:endParaRPr lang="en-US"/>
          </a:p>
        </p:txBody>
      </p:sp>
    </p:spTree>
    <p:extLst>
      <p:ext uri="{BB962C8B-B14F-4D97-AF65-F5344CB8AC3E}">
        <p14:creationId xmlns:p14="http://schemas.microsoft.com/office/powerpoint/2010/main" val="277024422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84982F-355C-483C-9340-34B76A96F2A9}" type="datetimeFigureOut">
              <a:rPr lang="en-US" smtClean="0">
                <a:solidFill>
                  <a:prstClr val="black">
                    <a:tint val="75000"/>
                  </a:prstClr>
                </a:solidFill>
              </a:rPr>
              <a:pPr/>
              <a:t>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709EDE-7287-40D5-8E33-A64A66EA7C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981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140"/>
          <a:stretch/>
        </p:blipFill>
        <p:spPr>
          <a:xfrm>
            <a:off x="0" y="5680441"/>
            <a:ext cx="12192000" cy="1177559"/>
          </a:xfrm>
          <a:prstGeom prst="rect">
            <a:avLst/>
          </a:prstGeom>
        </p:spPr>
      </p:pic>
      <p:sp>
        <p:nvSpPr>
          <p:cNvPr id="2" name="Title 1"/>
          <p:cNvSpPr>
            <a:spLocks noGrp="1"/>
          </p:cNvSpPr>
          <p:nvPr>
            <p:ph type="title"/>
          </p:nvPr>
        </p:nvSpPr>
        <p:spPr/>
        <p:txBody>
          <a:bodyPr/>
          <a:lstStyle>
            <a:lvl1pPr>
              <a:defRPr b="0">
                <a:solidFill>
                  <a:schemeClr val="tx1"/>
                </a:solidFill>
              </a:defRPr>
            </a:lvl1pPr>
          </a:lstStyle>
          <a:p>
            <a:r>
              <a:rPr lang="en-US"/>
              <a:t>Click to edit Master title style</a:t>
            </a:r>
          </a:p>
        </p:txBody>
      </p:sp>
      <p:sp>
        <p:nvSpPr>
          <p:cNvPr id="7" name="Footer Placeholder 1"/>
          <p:cNvSpPr txBox="1">
            <a:spLocks/>
          </p:cNvSpPr>
          <p:nvPr userDrawn="1"/>
        </p:nvSpPr>
        <p:spPr>
          <a:xfrm>
            <a:off x="609600" y="3472543"/>
            <a:ext cx="10972800" cy="2207898"/>
          </a:xfrm>
          <a:prstGeom prst="rect">
            <a:avLst/>
          </a:prstGeom>
        </p:spPr>
        <p:txBody>
          <a:bodyPr anchor="b" anchorCtr="0"/>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r>
              <a:rPr lang="en-US" sz="1600">
                <a:solidFill>
                  <a:schemeClr val="tx2"/>
                </a:solidFill>
                <a:latin typeface="+mj-lt"/>
              </a:rPr>
              <a:t>For more information, contact CDC</a:t>
            </a:r>
            <a:br>
              <a:rPr lang="en-US" sz="1600">
                <a:solidFill>
                  <a:schemeClr val="tx2"/>
                </a:solidFill>
                <a:latin typeface="+mj-lt"/>
              </a:rPr>
            </a:br>
            <a:r>
              <a:rPr lang="en-US" sz="1600">
                <a:solidFill>
                  <a:schemeClr val="tx2"/>
                </a:solidFill>
                <a:latin typeface="+mj-lt"/>
              </a:rPr>
              <a:t>1-800-CDC-INFO (232-4636)</a:t>
            </a:r>
            <a:br>
              <a:rPr lang="en-US" sz="1600">
                <a:solidFill>
                  <a:schemeClr val="tx2"/>
                </a:solidFill>
                <a:latin typeface="+mj-lt"/>
              </a:rPr>
            </a:br>
            <a:r>
              <a:rPr lang="en-US" sz="1600">
                <a:solidFill>
                  <a:schemeClr val="tx2"/>
                </a:solidFill>
                <a:latin typeface="+mj-lt"/>
              </a:rPr>
              <a:t>TTY:  1-888-232-6348    </a:t>
            </a:r>
            <a:r>
              <a:rPr lang="en-US" sz="1600">
                <a:solidFill>
                  <a:schemeClr val="tx2"/>
                </a:solidFill>
                <a:latin typeface="+mj-lt"/>
                <a:hlinkClick r:id="rId3"/>
              </a:rPr>
              <a:t>www.cdc.gov</a:t>
            </a:r>
            <a:endParaRPr lang="en-US" sz="1600">
              <a:solidFill>
                <a:schemeClr val="tx2"/>
              </a:solidFill>
              <a:latin typeface="+mj-lt"/>
            </a:endParaRPr>
          </a:p>
          <a:p>
            <a:br>
              <a:rPr lang="en-US" sz="1600">
                <a:solidFill>
                  <a:schemeClr val="tx2"/>
                </a:solidFill>
                <a:latin typeface="+mj-lt"/>
              </a:rPr>
            </a:br>
            <a:r>
              <a:rPr lang="en-US" sz="1200">
                <a:solidFill>
                  <a:schemeClr val="tx2"/>
                </a:solidFill>
                <a:latin typeface="+mj-lt"/>
              </a:rPr>
              <a:t>The findings and conclusions in this report are those of the authors and do not necessarily represent the official position of the Centers for Disease Control and Prevention.</a:t>
            </a:r>
          </a:p>
          <a:p>
            <a:endParaRPr lang="en-US" sz="1200">
              <a:solidFill>
                <a:schemeClr val="tx2"/>
              </a:solidFill>
              <a:latin typeface="+mj-lt"/>
            </a:endParaRPr>
          </a:p>
          <a:p>
            <a:r>
              <a:rPr lang="en-US" sz="1200" kern="120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1200" kern="1200" baseline="0">
                <a:solidFill>
                  <a:schemeClr val="tx2"/>
                </a:solidFill>
                <a:latin typeface="+mj-lt"/>
                <a:ea typeface="Calibri" panose="020F0502020204030204" pitchFamily="34" charset="0"/>
                <a:cs typeface="Times New Roman" panose="02020603050405020304" pitchFamily="18" charset="0"/>
              </a:rPr>
              <a:t> </a:t>
            </a:r>
            <a:r>
              <a:rPr lang="en-US" sz="1200" kern="120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
        <p:nvSpPr>
          <p:cNvPr id="4" name="Content Placeholder 3"/>
          <p:cNvSpPr>
            <a:spLocks noGrp="1"/>
          </p:cNvSpPr>
          <p:nvPr>
            <p:ph sz="quarter" idx="10"/>
          </p:nvPr>
        </p:nvSpPr>
        <p:spPr>
          <a:xfrm>
            <a:off x="609600" y="1593850"/>
            <a:ext cx="10972800" cy="2163763"/>
          </a:xfrm>
        </p:spPr>
        <p:txBody>
          <a:bodyPr/>
          <a:lstStyle>
            <a:lvl1pPr marL="0" indent="0">
              <a:buNone/>
              <a:defRPr/>
            </a:lvl1pPr>
            <a:lvl2pPr marL="243834" indent="0">
              <a:buNone/>
              <a:defRPr/>
            </a:lvl2pPr>
            <a:lvl3pPr marL="487668" indent="0">
              <a:buNone/>
              <a:defRPr/>
            </a:lvl3pPr>
            <a:lvl4pPr marL="762006" indent="0">
              <a:buNone/>
              <a:defRPr/>
            </a:lvl4pPr>
            <a:lvl5pPr marL="975336" indent="0">
              <a:buNone/>
              <a:defRPr/>
            </a:lvl5pPr>
          </a:lstStyle>
          <a:p>
            <a:pPr lvl="0"/>
            <a:r>
              <a:rPr lang="en-US"/>
              <a:t>Click to edit Master text styles</a:t>
            </a:r>
          </a:p>
        </p:txBody>
      </p:sp>
    </p:spTree>
    <p:extLst>
      <p:ext uri="{BB962C8B-B14F-4D97-AF65-F5344CB8AC3E}">
        <p14:creationId xmlns:p14="http://schemas.microsoft.com/office/powerpoint/2010/main" val="3178276061"/>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84982F-355C-483C-9340-34B76A96F2A9}" type="datetimeFigureOut">
              <a:rPr lang="en-US" smtClean="0">
                <a:solidFill>
                  <a:prstClr val="black">
                    <a:tint val="75000"/>
                  </a:prstClr>
                </a:solidFill>
              </a:rPr>
              <a:pPr/>
              <a:t>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709EDE-7287-40D5-8E33-A64A66EA7C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44327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84982F-355C-483C-9340-34B76A96F2A9}" type="datetimeFigureOut">
              <a:rPr lang="en-US" smtClean="0">
                <a:solidFill>
                  <a:prstClr val="black">
                    <a:tint val="75000"/>
                  </a:prstClr>
                </a:solidFill>
              </a:rPr>
              <a:pPr/>
              <a:t>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709EDE-7287-40D5-8E33-A64A66EA7C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52500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84982F-355C-483C-9340-34B76A96F2A9}" type="datetimeFigureOut">
              <a:rPr lang="en-US" smtClean="0">
                <a:solidFill>
                  <a:prstClr val="black">
                    <a:tint val="75000"/>
                  </a:prstClr>
                </a:solidFill>
              </a:rPr>
              <a:pPr/>
              <a:t>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709EDE-7287-40D5-8E33-A64A66EA7C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42492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84982F-355C-483C-9340-34B76A96F2A9}" type="datetimeFigureOut">
              <a:rPr lang="en-US" smtClean="0">
                <a:solidFill>
                  <a:prstClr val="black">
                    <a:tint val="75000"/>
                  </a:prstClr>
                </a:solidFill>
              </a:rPr>
              <a:pPr/>
              <a:t>2/1/2021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709EDE-7287-40D5-8E33-A64A66EA7C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02523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84982F-355C-483C-9340-34B76A96F2A9}" type="datetimeFigureOut">
              <a:rPr lang="en-US" smtClean="0">
                <a:solidFill>
                  <a:prstClr val="black">
                    <a:tint val="75000"/>
                  </a:prstClr>
                </a:solidFill>
              </a:rPr>
              <a:pPr/>
              <a:t>2/1/2021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709EDE-7287-40D5-8E33-A64A66EA7C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54590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4982F-355C-483C-9340-34B76A96F2A9}" type="datetimeFigureOut">
              <a:rPr lang="en-US" smtClean="0">
                <a:solidFill>
                  <a:prstClr val="black">
                    <a:tint val="75000"/>
                  </a:prstClr>
                </a:solidFill>
              </a:rPr>
              <a:pPr/>
              <a:t>2/1/2021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709EDE-7287-40D5-8E33-A64A66EA7C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83910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84982F-355C-483C-9340-34B76A96F2A9}" type="datetimeFigureOut">
              <a:rPr lang="en-US" smtClean="0">
                <a:solidFill>
                  <a:prstClr val="black">
                    <a:tint val="75000"/>
                  </a:prstClr>
                </a:solidFill>
              </a:rPr>
              <a:pPr/>
              <a:t>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709EDE-7287-40D5-8E33-A64A66EA7C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97136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8"/>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84982F-355C-483C-9340-34B76A96F2A9}" type="datetimeFigureOut">
              <a:rPr lang="en-US" smtClean="0">
                <a:solidFill>
                  <a:prstClr val="black">
                    <a:tint val="75000"/>
                  </a:prstClr>
                </a:solidFill>
              </a:rPr>
              <a:pPr/>
              <a:t>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709EDE-7287-40D5-8E33-A64A66EA7C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40445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84982F-355C-483C-9340-34B76A96F2A9}" type="datetimeFigureOut">
              <a:rPr lang="en-US" smtClean="0">
                <a:solidFill>
                  <a:prstClr val="black">
                    <a:tint val="75000"/>
                  </a:prstClr>
                </a:solidFill>
              </a:rPr>
              <a:pPr/>
              <a:t>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709EDE-7287-40D5-8E33-A64A66EA7C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2574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7"/>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7"/>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84982F-355C-483C-9340-34B76A96F2A9}" type="datetimeFigureOut">
              <a:rPr lang="en-US" smtClean="0">
                <a:solidFill>
                  <a:prstClr val="black">
                    <a:tint val="75000"/>
                  </a:prstClr>
                </a:solidFill>
              </a:rPr>
              <a:pPr/>
              <a:t>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709EDE-7287-40D5-8E33-A64A66EA7C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978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57801610"/>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F61CB-BBFB-4E94-A558-D387FAFE07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C27F7B-3786-44AD-94A5-96FD932B4566}"/>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3CBA81-AB85-4C9A-8C10-2A7C6AB10DEE}"/>
              </a:ext>
            </a:extLst>
          </p:cNvPr>
          <p:cNvSpPr>
            <a:spLocks noGrp="1"/>
          </p:cNvSpPr>
          <p:nvPr>
            <p:ph type="dt" sz="half" idx="10"/>
          </p:nvPr>
        </p:nvSpPr>
        <p:spPr/>
        <p:txBody>
          <a:bodyPr/>
          <a:lstStyle/>
          <a:p>
            <a:fld id="{7DA8AA4F-A32B-4D4D-A799-1EE387370838}" type="datetimeFigureOut">
              <a:rPr lang="en-US" smtClean="0"/>
              <a:t>2/1/2021</a:t>
            </a:fld>
            <a:endParaRPr lang="en-US"/>
          </a:p>
        </p:txBody>
      </p:sp>
      <p:sp>
        <p:nvSpPr>
          <p:cNvPr id="5" name="Footer Placeholder 4">
            <a:extLst>
              <a:ext uri="{FF2B5EF4-FFF2-40B4-BE49-F238E27FC236}">
                <a16:creationId xmlns:a16="http://schemas.microsoft.com/office/drawing/2014/main" id="{1C5C54F6-C513-44C0-AF24-B992FD32F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092C9-B886-4910-9A18-52342045F661}"/>
              </a:ext>
            </a:extLst>
          </p:cNvPr>
          <p:cNvSpPr>
            <a:spLocks noGrp="1"/>
          </p:cNvSpPr>
          <p:nvPr>
            <p:ph type="sldNum" sz="quarter" idx="12"/>
          </p:nvPr>
        </p:nvSpPr>
        <p:spPr/>
        <p:txBody>
          <a:bodyPr/>
          <a:lstStyle/>
          <a:p>
            <a:fld id="{B974FD88-FBC3-40F8-AB91-3F74B0BA1898}" type="slidenum">
              <a:rPr lang="en-US" smtClean="0"/>
              <a:t>‹#›</a:t>
            </a:fld>
            <a:endParaRPr lang="en-US"/>
          </a:p>
        </p:txBody>
      </p:sp>
    </p:spTree>
    <p:extLst>
      <p:ext uri="{BB962C8B-B14F-4D97-AF65-F5344CB8AC3E}">
        <p14:creationId xmlns:p14="http://schemas.microsoft.com/office/powerpoint/2010/main" val="299010622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808D-D636-48AE-958E-27A1CAEA39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AD4C4C-D7AE-4B40-AAFB-3345CD7CD8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3F912-6DB6-4C18-B5DB-741E53F779F4}"/>
              </a:ext>
            </a:extLst>
          </p:cNvPr>
          <p:cNvSpPr>
            <a:spLocks noGrp="1"/>
          </p:cNvSpPr>
          <p:nvPr>
            <p:ph type="dt" sz="half" idx="10"/>
          </p:nvPr>
        </p:nvSpPr>
        <p:spPr/>
        <p:txBody>
          <a:bodyPr/>
          <a:lstStyle/>
          <a:p>
            <a:fld id="{7DA8AA4F-A32B-4D4D-A799-1EE387370838}" type="datetimeFigureOut">
              <a:rPr lang="en-US" smtClean="0"/>
              <a:t>2/1/2021</a:t>
            </a:fld>
            <a:endParaRPr lang="en-US"/>
          </a:p>
        </p:txBody>
      </p:sp>
      <p:sp>
        <p:nvSpPr>
          <p:cNvPr id="5" name="Footer Placeholder 4">
            <a:extLst>
              <a:ext uri="{FF2B5EF4-FFF2-40B4-BE49-F238E27FC236}">
                <a16:creationId xmlns:a16="http://schemas.microsoft.com/office/drawing/2014/main" id="{8C52C674-A860-437D-BF0C-2CC0A0F7F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E0286-FF11-4583-9C48-FCF3096148F6}"/>
              </a:ext>
            </a:extLst>
          </p:cNvPr>
          <p:cNvSpPr>
            <a:spLocks noGrp="1"/>
          </p:cNvSpPr>
          <p:nvPr>
            <p:ph type="sldNum" sz="quarter" idx="12"/>
          </p:nvPr>
        </p:nvSpPr>
        <p:spPr/>
        <p:txBody>
          <a:bodyPr/>
          <a:lstStyle/>
          <a:p>
            <a:fld id="{B974FD88-FBC3-40F8-AB91-3F74B0BA1898}" type="slidenum">
              <a:rPr lang="en-US" smtClean="0"/>
              <a:t>‹#›</a:t>
            </a:fld>
            <a:endParaRPr lang="en-US"/>
          </a:p>
        </p:txBody>
      </p:sp>
    </p:spTree>
    <p:extLst>
      <p:ext uri="{BB962C8B-B14F-4D97-AF65-F5344CB8AC3E}">
        <p14:creationId xmlns:p14="http://schemas.microsoft.com/office/powerpoint/2010/main" val="55585398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DDE7C-C366-4494-9C24-C9D0964A5333}"/>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518481-AC4C-47D0-B7A8-8AA2242AAF4F}"/>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AF8D9F-7FF1-4189-A688-BDEEEBFFE376}"/>
              </a:ext>
            </a:extLst>
          </p:cNvPr>
          <p:cNvSpPr>
            <a:spLocks noGrp="1"/>
          </p:cNvSpPr>
          <p:nvPr>
            <p:ph type="dt" sz="half" idx="10"/>
          </p:nvPr>
        </p:nvSpPr>
        <p:spPr/>
        <p:txBody>
          <a:bodyPr/>
          <a:lstStyle/>
          <a:p>
            <a:fld id="{7DA8AA4F-A32B-4D4D-A799-1EE387370838}" type="datetimeFigureOut">
              <a:rPr lang="en-US" smtClean="0"/>
              <a:t>2/1/2021</a:t>
            </a:fld>
            <a:endParaRPr lang="en-US"/>
          </a:p>
        </p:txBody>
      </p:sp>
      <p:sp>
        <p:nvSpPr>
          <p:cNvPr id="5" name="Footer Placeholder 4">
            <a:extLst>
              <a:ext uri="{FF2B5EF4-FFF2-40B4-BE49-F238E27FC236}">
                <a16:creationId xmlns:a16="http://schemas.microsoft.com/office/drawing/2014/main" id="{D8E9E61C-0963-49BA-BF12-C11562A0D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10300-DB0A-4EAA-9389-8BE434B5B49D}"/>
              </a:ext>
            </a:extLst>
          </p:cNvPr>
          <p:cNvSpPr>
            <a:spLocks noGrp="1"/>
          </p:cNvSpPr>
          <p:nvPr>
            <p:ph type="sldNum" sz="quarter" idx="12"/>
          </p:nvPr>
        </p:nvSpPr>
        <p:spPr/>
        <p:txBody>
          <a:bodyPr/>
          <a:lstStyle/>
          <a:p>
            <a:fld id="{B974FD88-FBC3-40F8-AB91-3F74B0BA1898}" type="slidenum">
              <a:rPr lang="en-US" smtClean="0"/>
              <a:t>‹#›</a:t>
            </a:fld>
            <a:endParaRPr lang="en-US"/>
          </a:p>
        </p:txBody>
      </p:sp>
    </p:spTree>
    <p:extLst>
      <p:ext uri="{BB962C8B-B14F-4D97-AF65-F5344CB8AC3E}">
        <p14:creationId xmlns:p14="http://schemas.microsoft.com/office/powerpoint/2010/main" val="107004546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D4CDE-1588-410E-9281-0CE330371C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3A4572-F0D7-4680-B079-8C4F7BAF6EFF}"/>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40AB02-6D34-4984-B4CD-24703B4BC916}"/>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D2CF97-B765-48E0-B1FD-D1096AA130A6}"/>
              </a:ext>
            </a:extLst>
          </p:cNvPr>
          <p:cNvSpPr>
            <a:spLocks noGrp="1"/>
          </p:cNvSpPr>
          <p:nvPr>
            <p:ph type="dt" sz="half" idx="10"/>
          </p:nvPr>
        </p:nvSpPr>
        <p:spPr/>
        <p:txBody>
          <a:bodyPr/>
          <a:lstStyle/>
          <a:p>
            <a:fld id="{7DA8AA4F-A32B-4D4D-A799-1EE387370838}" type="datetimeFigureOut">
              <a:rPr lang="en-US" smtClean="0"/>
              <a:t>2/1/2021</a:t>
            </a:fld>
            <a:endParaRPr lang="en-US"/>
          </a:p>
        </p:txBody>
      </p:sp>
      <p:sp>
        <p:nvSpPr>
          <p:cNvPr id="6" name="Footer Placeholder 5">
            <a:extLst>
              <a:ext uri="{FF2B5EF4-FFF2-40B4-BE49-F238E27FC236}">
                <a16:creationId xmlns:a16="http://schemas.microsoft.com/office/drawing/2014/main" id="{AA76879E-64E3-45C6-9575-C2D48C8C18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590EA6-5733-4325-9878-71144BE552B8}"/>
              </a:ext>
            </a:extLst>
          </p:cNvPr>
          <p:cNvSpPr>
            <a:spLocks noGrp="1"/>
          </p:cNvSpPr>
          <p:nvPr>
            <p:ph type="sldNum" sz="quarter" idx="12"/>
          </p:nvPr>
        </p:nvSpPr>
        <p:spPr/>
        <p:txBody>
          <a:bodyPr/>
          <a:lstStyle/>
          <a:p>
            <a:fld id="{B974FD88-FBC3-40F8-AB91-3F74B0BA1898}" type="slidenum">
              <a:rPr lang="en-US" smtClean="0"/>
              <a:t>‹#›</a:t>
            </a:fld>
            <a:endParaRPr lang="en-US"/>
          </a:p>
        </p:txBody>
      </p:sp>
    </p:spTree>
    <p:extLst>
      <p:ext uri="{BB962C8B-B14F-4D97-AF65-F5344CB8AC3E}">
        <p14:creationId xmlns:p14="http://schemas.microsoft.com/office/powerpoint/2010/main" val="13692564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495C2-3397-4D99-8968-15D1315398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D67993-8E1B-4402-B991-94FBD06745FD}"/>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015C44-3C3D-495B-9B55-8FBF69556B36}"/>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EBF67-4C04-4BED-9E04-C3F2F4F26A62}"/>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B97E0A-253F-4DA5-93CB-AF884C13A7DB}"/>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E0D23E-6192-4E01-827E-86B79DC9C0AF}"/>
              </a:ext>
            </a:extLst>
          </p:cNvPr>
          <p:cNvSpPr>
            <a:spLocks noGrp="1"/>
          </p:cNvSpPr>
          <p:nvPr>
            <p:ph type="dt" sz="half" idx="10"/>
          </p:nvPr>
        </p:nvSpPr>
        <p:spPr/>
        <p:txBody>
          <a:bodyPr/>
          <a:lstStyle/>
          <a:p>
            <a:fld id="{7DA8AA4F-A32B-4D4D-A799-1EE387370838}" type="datetimeFigureOut">
              <a:rPr lang="en-US" smtClean="0"/>
              <a:t>2/1/2021</a:t>
            </a:fld>
            <a:endParaRPr lang="en-US"/>
          </a:p>
        </p:txBody>
      </p:sp>
      <p:sp>
        <p:nvSpPr>
          <p:cNvPr id="8" name="Footer Placeholder 7">
            <a:extLst>
              <a:ext uri="{FF2B5EF4-FFF2-40B4-BE49-F238E27FC236}">
                <a16:creationId xmlns:a16="http://schemas.microsoft.com/office/drawing/2014/main" id="{976A64C1-155F-429A-B7AF-12AC234BCF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7BB482-E67C-4247-BB26-A27FA265DED2}"/>
              </a:ext>
            </a:extLst>
          </p:cNvPr>
          <p:cNvSpPr>
            <a:spLocks noGrp="1"/>
          </p:cNvSpPr>
          <p:nvPr>
            <p:ph type="sldNum" sz="quarter" idx="12"/>
          </p:nvPr>
        </p:nvSpPr>
        <p:spPr/>
        <p:txBody>
          <a:bodyPr/>
          <a:lstStyle/>
          <a:p>
            <a:fld id="{B974FD88-FBC3-40F8-AB91-3F74B0BA1898}" type="slidenum">
              <a:rPr lang="en-US" smtClean="0"/>
              <a:t>‹#›</a:t>
            </a:fld>
            <a:endParaRPr lang="en-US"/>
          </a:p>
        </p:txBody>
      </p:sp>
    </p:spTree>
    <p:extLst>
      <p:ext uri="{BB962C8B-B14F-4D97-AF65-F5344CB8AC3E}">
        <p14:creationId xmlns:p14="http://schemas.microsoft.com/office/powerpoint/2010/main" val="61963441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D0D41-D7CF-4829-A560-75C442D16E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D660B3-142E-4FF3-9C39-25B0169C42C9}"/>
              </a:ext>
            </a:extLst>
          </p:cNvPr>
          <p:cNvSpPr>
            <a:spLocks noGrp="1"/>
          </p:cNvSpPr>
          <p:nvPr>
            <p:ph type="dt" sz="half" idx="10"/>
          </p:nvPr>
        </p:nvSpPr>
        <p:spPr/>
        <p:txBody>
          <a:bodyPr/>
          <a:lstStyle/>
          <a:p>
            <a:fld id="{7DA8AA4F-A32B-4D4D-A799-1EE387370838}" type="datetimeFigureOut">
              <a:rPr lang="en-US" smtClean="0"/>
              <a:t>2/1/2021</a:t>
            </a:fld>
            <a:endParaRPr lang="en-US"/>
          </a:p>
        </p:txBody>
      </p:sp>
      <p:sp>
        <p:nvSpPr>
          <p:cNvPr id="4" name="Footer Placeholder 3">
            <a:extLst>
              <a:ext uri="{FF2B5EF4-FFF2-40B4-BE49-F238E27FC236}">
                <a16:creationId xmlns:a16="http://schemas.microsoft.com/office/drawing/2014/main" id="{29640F69-CD5D-4558-B767-363D090136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A5CA30-A559-418F-9A7E-9B7477710168}"/>
              </a:ext>
            </a:extLst>
          </p:cNvPr>
          <p:cNvSpPr>
            <a:spLocks noGrp="1"/>
          </p:cNvSpPr>
          <p:nvPr>
            <p:ph type="sldNum" sz="quarter" idx="12"/>
          </p:nvPr>
        </p:nvSpPr>
        <p:spPr/>
        <p:txBody>
          <a:bodyPr/>
          <a:lstStyle/>
          <a:p>
            <a:fld id="{B974FD88-FBC3-40F8-AB91-3F74B0BA1898}" type="slidenum">
              <a:rPr lang="en-US" smtClean="0"/>
              <a:t>‹#›</a:t>
            </a:fld>
            <a:endParaRPr lang="en-US"/>
          </a:p>
        </p:txBody>
      </p:sp>
    </p:spTree>
    <p:extLst>
      <p:ext uri="{BB962C8B-B14F-4D97-AF65-F5344CB8AC3E}">
        <p14:creationId xmlns:p14="http://schemas.microsoft.com/office/powerpoint/2010/main" val="220878072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25606F-76D9-474B-9622-4F7E274F5960}"/>
              </a:ext>
            </a:extLst>
          </p:cNvPr>
          <p:cNvSpPr>
            <a:spLocks noGrp="1"/>
          </p:cNvSpPr>
          <p:nvPr>
            <p:ph type="dt" sz="half" idx="10"/>
          </p:nvPr>
        </p:nvSpPr>
        <p:spPr/>
        <p:txBody>
          <a:bodyPr/>
          <a:lstStyle/>
          <a:p>
            <a:fld id="{7DA8AA4F-A32B-4D4D-A799-1EE387370838}" type="datetimeFigureOut">
              <a:rPr lang="en-US" smtClean="0"/>
              <a:t>2/1/2021</a:t>
            </a:fld>
            <a:endParaRPr lang="en-US"/>
          </a:p>
        </p:txBody>
      </p:sp>
      <p:sp>
        <p:nvSpPr>
          <p:cNvPr id="3" name="Footer Placeholder 2">
            <a:extLst>
              <a:ext uri="{FF2B5EF4-FFF2-40B4-BE49-F238E27FC236}">
                <a16:creationId xmlns:a16="http://schemas.microsoft.com/office/drawing/2014/main" id="{781EFB7E-FCEA-4D01-8630-9C2DAD53FB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52D935-B3C4-4B63-B891-699467EBE72D}"/>
              </a:ext>
            </a:extLst>
          </p:cNvPr>
          <p:cNvSpPr>
            <a:spLocks noGrp="1"/>
          </p:cNvSpPr>
          <p:nvPr>
            <p:ph type="sldNum" sz="quarter" idx="12"/>
          </p:nvPr>
        </p:nvSpPr>
        <p:spPr/>
        <p:txBody>
          <a:bodyPr/>
          <a:lstStyle/>
          <a:p>
            <a:fld id="{B974FD88-FBC3-40F8-AB91-3F74B0BA1898}" type="slidenum">
              <a:rPr lang="en-US" smtClean="0"/>
              <a:t>‹#›</a:t>
            </a:fld>
            <a:endParaRPr lang="en-US"/>
          </a:p>
        </p:txBody>
      </p:sp>
    </p:spTree>
    <p:extLst>
      <p:ext uri="{BB962C8B-B14F-4D97-AF65-F5344CB8AC3E}">
        <p14:creationId xmlns:p14="http://schemas.microsoft.com/office/powerpoint/2010/main" val="12290754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B165F-44CF-4DB5-B258-80B123AA5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348C2C-22EA-44B8-9F91-53FCCAA58430}"/>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32932B-B440-4C8B-872C-2BB918EC4D9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3C98F0-70B4-4DD6-A89C-160A0CDE9187}"/>
              </a:ext>
            </a:extLst>
          </p:cNvPr>
          <p:cNvSpPr>
            <a:spLocks noGrp="1"/>
          </p:cNvSpPr>
          <p:nvPr>
            <p:ph type="dt" sz="half" idx="10"/>
          </p:nvPr>
        </p:nvSpPr>
        <p:spPr/>
        <p:txBody>
          <a:bodyPr/>
          <a:lstStyle/>
          <a:p>
            <a:fld id="{7DA8AA4F-A32B-4D4D-A799-1EE387370838}" type="datetimeFigureOut">
              <a:rPr lang="en-US" smtClean="0"/>
              <a:t>2/1/2021</a:t>
            </a:fld>
            <a:endParaRPr lang="en-US"/>
          </a:p>
        </p:txBody>
      </p:sp>
      <p:sp>
        <p:nvSpPr>
          <p:cNvPr id="6" name="Footer Placeholder 5">
            <a:extLst>
              <a:ext uri="{FF2B5EF4-FFF2-40B4-BE49-F238E27FC236}">
                <a16:creationId xmlns:a16="http://schemas.microsoft.com/office/drawing/2014/main" id="{54D1BE97-37DA-430F-AF00-C192503476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E3F0D6-9B79-4C89-A77F-FAF1AC56A4D7}"/>
              </a:ext>
            </a:extLst>
          </p:cNvPr>
          <p:cNvSpPr>
            <a:spLocks noGrp="1"/>
          </p:cNvSpPr>
          <p:nvPr>
            <p:ph type="sldNum" sz="quarter" idx="12"/>
          </p:nvPr>
        </p:nvSpPr>
        <p:spPr/>
        <p:txBody>
          <a:bodyPr/>
          <a:lstStyle/>
          <a:p>
            <a:fld id="{B974FD88-FBC3-40F8-AB91-3F74B0BA1898}" type="slidenum">
              <a:rPr lang="en-US" smtClean="0"/>
              <a:t>‹#›</a:t>
            </a:fld>
            <a:endParaRPr lang="en-US"/>
          </a:p>
        </p:txBody>
      </p:sp>
    </p:spTree>
    <p:extLst>
      <p:ext uri="{BB962C8B-B14F-4D97-AF65-F5344CB8AC3E}">
        <p14:creationId xmlns:p14="http://schemas.microsoft.com/office/powerpoint/2010/main" val="56521729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E103-BF88-43CC-BF18-700F63C49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F49C98-AA99-4610-8415-5BC4D8281B66}"/>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D52E0408-F156-449C-A54A-2980EBEBEFC7}"/>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D8562A-24C7-4FEE-99EF-C19D4084A1FC}"/>
              </a:ext>
            </a:extLst>
          </p:cNvPr>
          <p:cNvSpPr>
            <a:spLocks noGrp="1"/>
          </p:cNvSpPr>
          <p:nvPr>
            <p:ph type="dt" sz="half" idx="10"/>
          </p:nvPr>
        </p:nvSpPr>
        <p:spPr/>
        <p:txBody>
          <a:bodyPr/>
          <a:lstStyle/>
          <a:p>
            <a:fld id="{7DA8AA4F-A32B-4D4D-A799-1EE387370838}" type="datetimeFigureOut">
              <a:rPr lang="en-US" smtClean="0"/>
              <a:t>2/1/2021</a:t>
            </a:fld>
            <a:endParaRPr lang="en-US"/>
          </a:p>
        </p:txBody>
      </p:sp>
      <p:sp>
        <p:nvSpPr>
          <p:cNvPr id="6" name="Footer Placeholder 5">
            <a:extLst>
              <a:ext uri="{FF2B5EF4-FFF2-40B4-BE49-F238E27FC236}">
                <a16:creationId xmlns:a16="http://schemas.microsoft.com/office/drawing/2014/main" id="{9CE9643C-061A-4BA4-ACB8-B4E10F716E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A075ED-26BF-4348-8D9E-5558163F2A17}"/>
              </a:ext>
            </a:extLst>
          </p:cNvPr>
          <p:cNvSpPr>
            <a:spLocks noGrp="1"/>
          </p:cNvSpPr>
          <p:nvPr>
            <p:ph type="sldNum" sz="quarter" idx="12"/>
          </p:nvPr>
        </p:nvSpPr>
        <p:spPr/>
        <p:txBody>
          <a:bodyPr/>
          <a:lstStyle/>
          <a:p>
            <a:fld id="{B974FD88-FBC3-40F8-AB91-3F74B0BA1898}" type="slidenum">
              <a:rPr lang="en-US" smtClean="0"/>
              <a:t>‹#›</a:t>
            </a:fld>
            <a:endParaRPr lang="en-US"/>
          </a:p>
        </p:txBody>
      </p:sp>
    </p:spTree>
    <p:extLst>
      <p:ext uri="{BB962C8B-B14F-4D97-AF65-F5344CB8AC3E}">
        <p14:creationId xmlns:p14="http://schemas.microsoft.com/office/powerpoint/2010/main" val="244601404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0AA5C-E5B3-436E-B58B-327496197B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643C45-9A79-4232-8D60-2FEE2A002A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078F22-30C5-431A-9EFB-C12D0E49A954}"/>
              </a:ext>
            </a:extLst>
          </p:cNvPr>
          <p:cNvSpPr>
            <a:spLocks noGrp="1"/>
          </p:cNvSpPr>
          <p:nvPr>
            <p:ph type="dt" sz="half" idx="10"/>
          </p:nvPr>
        </p:nvSpPr>
        <p:spPr/>
        <p:txBody>
          <a:bodyPr/>
          <a:lstStyle/>
          <a:p>
            <a:fld id="{7DA8AA4F-A32B-4D4D-A799-1EE387370838}" type="datetimeFigureOut">
              <a:rPr lang="en-US" smtClean="0"/>
              <a:t>2/1/2021</a:t>
            </a:fld>
            <a:endParaRPr lang="en-US"/>
          </a:p>
        </p:txBody>
      </p:sp>
      <p:sp>
        <p:nvSpPr>
          <p:cNvPr id="5" name="Footer Placeholder 4">
            <a:extLst>
              <a:ext uri="{FF2B5EF4-FFF2-40B4-BE49-F238E27FC236}">
                <a16:creationId xmlns:a16="http://schemas.microsoft.com/office/drawing/2014/main" id="{E6449F15-9487-4A40-837C-DC3218883D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BEFA3-BED9-4B47-87D8-4AF586349D61}"/>
              </a:ext>
            </a:extLst>
          </p:cNvPr>
          <p:cNvSpPr>
            <a:spLocks noGrp="1"/>
          </p:cNvSpPr>
          <p:nvPr>
            <p:ph type="sldNum" sz="quarter" idx="12"/>
          </p:nvPr>
        </p:nvSpPr>
        <p:spPr/>
        <p:txBody>
          <a:bodyPr/>
          <a:lstStyle/>
          <a:p>
            <a:fld id="{B974FD88-FBC3-40F8-AB91-3F74B0BA1898}" type="slidenum">
              <a:rPr lang="en-US" smtClean="0"/>
              <a:t>‹#›</a:t>
            </a:fld>
            <a:endParaRPr lang="en-US"/>
          </a:p>
        </p:txBody>
      </p:sp>
    </p:spTree>
    <p:extLst>
      <p:ext uri="{BB962C8B-B14F-4D97-AF65-F5344CB8AC3E}">
        <p14:creationId xmlns:p14="http://schemas.microsoft.com/office/powerpoint/2010/main" val="1645468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r>
              <a:rPr lang="en-US"/>
              <a:t>Bottom band: NCIRD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24"/>
          <a:stretch/>
        </p:blipFill>
        <p:spPr>
          <a:xfrm>
            <a:off x="0" y="6683028"/>
            <a:ext cx="12192000" cy="174973"/>
          </a:xfrm>
          <a:prstGeom prst="rect">
            <a:avLst/>
          </a:prstGeom>
        </p:spPr>
      </p:pic>
      <p:sp>
        <p:nvSpPr>
          <p:cNvPr id="8" name="Text Placeholder 7"/>
          <p:cNvSpPr>
            <a:spLocks noGrp="1"/>
          </p:cNvSpPr>
          <p:nvPr>
            <p:ph type="body" sz="quarter" idx="10"/>
          </p:nvPr>
        </p:nvSpPr>
        <p:spPr>
          <a:xfrm>
            <a:off x="609600" y="1545167"/>
            <a:ext cx="10972800" cy="4455584"/>
          </a:xfrm>
        </p:spPr>
        <p:txBody>
          <a:bodyPr/>
          <a:lstStyle>
            <a:lvl1pPr marL="457178" indent="-457178">
              <a:buClr>
                <a:srgbClr val="8B9B92"/>
              </a:buClr>
              <a:buFont typeface="Wingdings" panose="05000000000000000000" pitchFamily="2" charset="2"/>
              <a:buChar char="§"/>
              <a:defRPr sz="2667">
                <a:solidFill>
                  <a:schemeClr val="accent4">
                    <a:lumMod val="75000"/>
                  </a:schemeClr>
                </a:solidFill>
              </a:defRPr>
            </a:lvl1pPr>
            <a:lvl2pPr>
              <a:buClr>
                <a:srgbClr val="B2A97E"/>
              </a:buClr>
              <a:defRPr sz="2667">
                <a:solidFill>
                  <a:schemeClr val="accent4">
                    <a:lumMod val="75000"/>
                  </a:schemeClr>
                </a:solidFill>
              </a:defRPr>
            </a:lvl2pPr>
            <a:lvl3pPr>
              <a:buClr>
                <a:srgbClr val="594F4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7991592"/>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4F3E07-BBD2-495C-80F2-5F04661DC0F5}"/>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B7C6D2-11C5-43F5-BD08-2018D6BB5A16}"/>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498F2-6F9F-45BB-8FC8-BAB67DC8724B}"/>
              </a:ext>
            </a:extLst>
          </p:cNvPr>
          <p:cNvSpPr>
            <a:spLocks noGrp="1"/>
          </p:cNvSpPr>
          <p:nvPr>
            <p:ph type="dt" sz="half" idx="10"/>
          </p:nvPr>
        </p:nvSpPr>
        <p:spPr/>
        <p:txBody>
          <a:bodyPr/>
          <a:lstStyle/>
          <a:p>
            <a:fld id="{7DA8AA4F-A32B-4D4D-A799-1EE387370838}" type="datetimeFigureOut">
              <a:rPr lang="en-US" smtClean="0"/>
              <a:t>2/1/2021</a:t>
            </a:fld>
            <a:endParaRPr lang="en-US"/>
          </a:p>
        </p:txBody>
      </p:sp>
      <p:sp>
        <p:nvSpPr>
          <p:cNvPr id="5" name="Footer Placeholder 4">
            <a:extLst>
              <a:ext uri="{FF2B5EF4-FFF2-40B4-BE49-F238E27FC236}">
                <a16:creationId xmlns:a16="http://schemas.microsoft.com/office/drawing/2014/main" id="{606B448D-9E52-4C87-B4A2-8C415E0806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8A9512-9388-409E-BBAA-C0C3A528BC59}"/>
              </a:ext>
            </a:extLst>
          </p:cNvPr>
          <p:cNvSpPr>
            <a:spLocks noGrp="1"/>
          </p:cNvSpPr>
          <p:nvPr>
            <p:ph type="sldNum" sz="quarter" idx="12"/>
          </p:nvPr>
        </p:nvSpPr>
        <p:spPr/>
        <p:txBody>
          <a:bodyPr/>
          <a:lstStyle/>
          <a:p>
            <a:fld id="{B974FD88-FBC3-40F8-AB91-3F74B0BA1898}" type="slidenum">
              <a:rPr lang="en-US" smtClean="0"/>
              <a:t>‹#›</a:t>
            </a:fld>
            <a:endParaRPr lang="en-US"/>
          </a:p>
        </p:txBody>
      </p:sp>
    </p:spTree>
    <p:extLst>
      <p:ext uri="{BB962C8B-B14F-4D97-AF65-F5344CB8AC3E}">
        <p14:creationId xmlns:p14="http://schemas.microsoft.com/office/powerpoint/2010/main" val="2416889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9269818" y="5816009"/>
            <a:ext cx="2585484" cy="905466"/>
          </a:xfrm>
          <a:blipFill>
            <a:blip r:embed="rId2"/>
            <a:stretch>
              <a:fillRect/>
            </a:stretch>
          </a:blipFill>
        </p:spPr>
        <p:txBody>
          <a:bodyPr/>
          <a:lstStyle/>
          <a:p>
            <a:endParaRPr lang="en-US"/>
          </a:p>
        </p:txBody>
      </p:sp>
    </p:spTree>
    <p:extLst>
      <p:ext uri="{BB962C8B-B14F-4D97-AF65-F5344CB8AC3E}">
        <p14:creationId xmlns:p14="http://schemas.microsoft.com/office/powerpoint/2010/main" val="852656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967DE-AA84-4DFD-815B-4215F81F8E8F}" type="slidenum">
              <a:rPr lang="en-US" smtClean="0"/>
              <a:t>‹#›</a:t>
            </a:fld>
            <a:endParaRPr lang="en-US"/>
          </a:p>
        </p:txBody>
      </p:sp>
    </p:spTree>
    <p:extLst>
      <p:ext uri="{BB962C8B-B14F-4D97-AF65-F5344CB8AC3E}">
        <p14:creationId xmlns:p14="http://schemas.microsoft.com/office/powerpoint/2010/main" val="1373700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r>
              <a:rPr lang="en-US"/>
              <a:t>Bottom band: NCIRD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24"/>
          <a:stretch/>
        </p:blipFill>
        <p:spPr>
          <a:xfrm>
            <a:off x="0" y="6683028"/>
            <a:ext cx="12192000" cy="174973"/>
          </a:xfrm>
          <a:prstGeom prst="rect">
            <a:avLst/>
          </a:prstGeom>
        </p:spPr>
      </p:pic>
      <p:sp>
        <p:nvSpPr>
          <p:cNvPr id="8" name="Text Placeholder 7"/>
          <p:cNvSpPr>
            <a:spLocks noGrp="1"/>
          </p:cNvSpPr>
          <p:nvPr>
            <p:ph type="body" sz="quarter" idx="10"/>
          </p:nvPr>
        </p:nvSpPr>
        <p:spPr>
          <a:xfrm>
            <a:off x="609600" y="1545167"/>
            <a:ext cx="10972800" cy="4455584"/>
          </a:xfrm>
        </p:spPr>
        <p:txBody>
          <a:bodyPr/>
          <a:lstStyle>
            <a:lvl1pPr marL="457178" indent="-457178">
              <a:buClr>
                <a:srgbClr val="8B9B92"/>
              </a:buClr>
              <a:buFont typeface="Wingdings" panose="05000000000000000000" pitchFamily="2" charset="2"/>
              <a:buChar char="§"/>
              <a:defRPr sz="2667">
                <a:solidFill>
                  <a:schemeClr val="accent4">
                    <a:lumMod val="75000"/>
                  </a:schemeClr>
                </a:solidFill>
              </a:defRPr>
            </a:lvl1pPr>
            <a:lvl2pPr>
              <a:buClr>
                <a:srgbClr val="B2A97E"/>
              </a:buClr>
              <a:defRPr sz="2667">
                <a:solidFill>
                  <a:schemeClr val="accent4">
                    <a:lumMod val="75000"/>
                  </a:schemeClr>
                </a:solidFill>
              </a:defRPr>
            </a:lvl2pPr>
            <a:lvl3pPr>
              <a:buClr>
                <a:srgbClr val="594F4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643728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45F9A4-5C8F-4E6D-B222-EB70FAB584DC}" type="datetimeFigureOut">
              <a:rPr lang="en-US" smtClean="0"/>
              <a:t>2/1/2021</a:t>
            </a:fld>
            <a:endParaRPr lang="en-US"/>
          </a:p>
        </p:txBody>
      </p:sp>
      <p:sp>
        <p:nvSpPr>
          <p:cNvPr id="5" name="Footer Placeholder 4"/>
          <p:cNvSpPr>
            <a:spLocks noGrp="1"/>
          </p:cNvSpPr>
          <p:nvPr>
            <p:ph type="ftr" sz="quarter" idx="11"/>
          </p:nvPr>
        </p:nvSpPr>
        <p:spPr>
          <a:xfrm>
            <a:off x="9269818" y="5816009"/>
            <a:ext cx="2585484" cy="905466"/>
          </a:xfrm>
          <a:blipFill>
            <a:blip r:embed="rId2"/>
            <a:stretch>
              <a:fillRect/>
            </a:stretch>
          </a:blipFill>
        </p:spPr>
        <p:txBody>
          <a:bodyPr/>
          <a:lstStyle/>
          <a:p>
            <a:endParaRPr lang="en-US"/>
          </a:p>
        </p:txBody>
      </p:sp>
    </p:spTree>
    <p:extLst>
      <p:ext uri="{BB962C8B-B14F-4D97-AF65-F5344CB8AC3E}">
        <p14:creationId xmlns:p14="http://schemas.microsoft.com/office/powerpoint/2010/main" val="1181977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45F9A4-5C8F-4E6D-B222-EB70FAB584DC}"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967DE-AA84-4DFD-815B-4215F81F8E8F}" type="slidenum">
              <a:rPr lang="en-US" smtClean="0"/>
              <a:t>‹#›</a:t>
            </a:fld>
            <a:endParaRPr lang="en-US"/>
          </a:p>
        </p:txBody>
      </p:sp>
    </p:spTree>
    <p:extLst>
      <p:ext uri="{BB962C8B-B14F-4D97-AF65-F5344CB8AC3E}">
        <p14:creationId xmlns:p14="http://schemas.microsoft.com/office/powerpoint/2010/main" val="3999777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6541EC-167F-46EB-9665-50BA5DF3864A}"/>
              </a:ext>
            </a:extLst>
          </p:cNvPr>
          <p:cNvSpPr>
            <a:spLocks noGrp="1"/>
          </p:cNvSpPr>
          <p:nvPr>
            <p:ph type="subTitle" idx="1"/>
          </p:nvPr>
        </p:nvSpPr>
        <p:spPr>
          <a:xfrm>
            <a:off x="1524000" y="3602037"/>
            <a:ext cx="9144000" cy="1655763"/>
          </a:xfrm>
        </p:spPr>
        <p:txBody>
          <a:bodyPr/>
          <a:lstStyle>
            <a:lvl1pPr marL="0" indent="0" algn="ctr">
              <a:buNone/>
              <a:defRPr sz="1800">
                <a:latin typeface="Arial" panose="020B0604020202020204" pitchFamily="34" charset="0"/>
                <a:cs typeface="Arial" panose="020B0604020202020204"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cxnSp>
        <p:nvCxnSpPr>
          <p:cNvPr id="10" name="Straight Connector 9">
            <a:extLst>
              <a:ext uri="{FF2B5EF4-FFF2-40B4-BE49-F238E27FC236}">
                <a16:creationId xmlns:a16="http://schemas.microsoft.com/office/drawing/2014/main" id="{6E754344-2D33-4DC4-902E-63B3D4BD0C92}"/>
              </a:ext>
            </a:extLst>
          </p:cNvPr>
          <p:cNvCxnSpPr/>
          <p:nvPr/>
        </p:nvCxnSpPr>
        <p:spPr>
          <a:xfrm>
            <a:off x="1524000" y="350520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6FE6F6B7-7C05-433D-B4B6-895ADBE4A74D}"/>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33BAE4-CA96-4957-ADB3-1A85F9E1CEA5}"/>
              </a:ext>
            </a:extLst>
          </p:cNvPr>
          <p:cNvSpPr>
            <a:spLocks noGrp="1"/>
          </p:cNvSpPr>
          <p:nvPr>
            <p:ph type="dt" sz="half" idx="10"/>
          </p:nvPr>
        </p:nvSpPr>
        <p:spPr/>
        <p:txBody>
          <a:bodyPr/>
          <a:lstStyle/>
          <a:p>
            <a:fld id="{DEC501A8-2B87-4F47-8E00-C4A8F07B6530}" type="datetimeFigureOut">
              <a:rPr lang="en-US" smtClean="0"/>
              <a:t>2/1/2021</a:t>
            </a:fld>
            <a:endParaRPr lang="en-US"/>
          </a:p>
        </p:txBody>
      </p:sp>
      <p:sp>
        <p:nvSpPr>
          <p:cNvPr id="9" name="Footer Placeholder 8">
            <a:extLst>
              <a:ext uri="{FF2B5EF4-FFF2-40B4-BE49-F238E27FC236}">
                <a16:creationId xmlns:a16="http://schemas.microsoft.com/office/drawing/2014/main" id="{F047DB13-C01A-4BE5-B888-8E8BADD07704}"/>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2380AD03-440D-42E6-9788-49D7A1906CEC}"/>
              </a:ext>
            </a:extLst>
          </p:cNvPr>
          <p:cNvSpPr>
            <a:spLocks noGrp="1"/>
          </p:cNvSpPr>
          <p:nvPr>
            <p:ph type="sldNum" sz="quarter" idx="12"/>
          </p:nvPr>
        </p:nvSpPr>
        <p:spPr/>
        <p:txBody>
          <a:bodyPr/>
          <a:lstStyle/>
          <a:p>
            <a:fld id="{617BEAE7-53BF-A04F-9C8E-7045C9D494E5}" type="slidenum">
              <a:rPr lang="en-US" smtClean="0"/>
              <a:t>‹#›</a:t>
            </a:fld>
            <a:endParaRPr lang="en-US"/>
          </a:p>
        </p:txBody>
      </p:sp>
    </p:spTree>
    <p:extLst>
      <p:ext uri="{BB962C8B-B14F-4D97-AF65-F5344CB8AC3E}">
        <p14:creationId xmlns:p14="http://schemas.microsoft.com/office/powerpoint/2010/main" val="388834457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11557-9D10-4E47-8B98-1549D4D24738}"/>
              </a:ext>
            </a:extLst>
          </p:cNvPr>
          <p:cNvSpPr>
            <a:spLocks noGrp="1"/>
          </p:cNvSpPr>
          <p:nvPr>
            <p:ph type="title"/>
          </p:nvPr>
        </p:nvSpPr>
        <p:spPr>
          <a:xfrm>
            <a:off x="812800" y="609599"/>
            <a:ext cx="10515600" cy="762001"/>
          </a:xfrm>
        </p:spPr>
        <p:txBody>
          <a:bodyPr>
            <a:normAutofit/>
          </a:bodyPr>
          <a:lstStyle>
            <a:lvl1pPr algn="l">
              <a:defRPr sz="4400" b="1">
                <a:latin typeface="+mn-lt"/>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846F561-3202-40CC-9F70-0529CB3C7C55}"/>
              </a:ext>
            </a:extLst>
          </p:cNvPr>
          <p:cNvSpPr>
            <a:spLocks noGrp="1"/>
          </p:cNvSpPr>
          <p:nvPr>
            <p:ph idx="1"/>
          </p:nvPr>
        </p:nvSpPr>
        <p:spPr>
          <a:xfrm>
            <a:off x="838200" y="1524001"/>
            <a:ext cx="10515600" cy="4652963"/>
          </a:xfrm>
        </p:spPr>
        <p:txBody>
          <a:bodyPr/>
          <a:lstStyle>
            <a:lvl1pPr>
              <a:defRPr sz="2400">
                <a:latin typeface="+mn-lt"/>
                <a:cs typeface="Arial" panose="020B0604020202020204" pitchFamily="34" charset="0"/>
              </a:defRPr>
            </a:lvl1pPr>
            <a:lvl2pPr>
              <a:defRPr sz="2000">
                <a:latin typeface="+mj-lt"/>
                <a:cs typeface="Arial" panose="020B0604020202020204" pitchFamily="34" charset="0"/>
              </a:defRPr>
            </a:lvl2pPr>
            <a:lvl3pP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5F04B8-A814-40D1-88AF-C74A8F67E3A9}"/>
              </a:ext>
            </a:extLst>
          </p:cNvPr>
          <p:cNvSpPr>
            <a:spLocks noGrp="1"/>
          </p:cNvSpPr>
          <p:nvPr>
            <p:ph type="dt" sz="half" idx="10"/>
          </p:nvPr>
        </p:nvSpPr>
        <p:spPr/>
        <p:txBody>
          <a:bodyPr/>
          <a:lstStyle/>
          <a:p>
            <a:fld id="{DEC501A8-2B87-4F47-8E00-C4A8F07B6530}" type="datetimeFigureOut">
              <a:rPr lang="en-US" smtClean="0"/>
              <a:t>2/1/2021</a:t>
            </a:fld>
            <a:endParaRPr lang="en-US"/>
          </a:p>
        </p:txBody>
      </p:sp>
      <p:sp>
        <p:nvSpPr>
          <p:cNvPr id="5" name="Footer Placeholder 4">
            <a:extLst>
              <a:ext uri="{FF2B5EF4-FFF2-40B4-BE49-F238E27FC236}">
                <a16:creationId xmlns:a16="http://schemas.microsoft.com/office/drawing/2014/main" id="{5BFC9CFC-2E04-4440-834E-026659695343}"/>
              </a:ext>
            </a:extLst>
          </p:cNvPr>
          <p:cNvSpPr>
            <a:spLocks noGrp="1"/>
          </p:cNvSpPr>
          <p:nvPr>
            <p:ph type="ftr" sz="quarter" idx="11"/>
          </p:nvPr>
        </p:nvSpPr>
        <p:spPr>
          <a:xfrm>
            <a:off x="3048000" y="6400802"/>
            <a:ext cx="5791200" cy="365125"/>
          </a:xfrm>
        </p:spPr>
        <p:txBody>
          <a:bodyPr/>
          <a:lstStyle>
            <a:lvl1pPr>
              <a:defRPr sz="1800">
                <a:solidFill>
                  <a:srgbClr val="000000"/>
                </a:solidFill>
              </a:defRPr>
            </a:lvl1pPr>
          </a:lstStyle>
          <a:p>
            <a:endParaRPr lang="en-US"/>
          </a:p>
        </p:txBody>
      </p:sp>
      <p:sp>
        <p:nvSpPr>
          <p:cNvPr id="6" name="Slide Number Placeholder 5">
            <a:extLst>
              <a:ext uri="{FF2B5EF4-FFF2-40B4-BE49-F238E27FC236}">
                <a16:creationId xmlns:a16="http://schemas.microsoft.com/office/drawing/2014/main" id="{678FF0D7-FB40-4876-8552-DA2A51243A8F}"/>
              </a:ext>
            </a:extLst>
          </p:cNvPr>
          <p:cNvSpPr>
            <a:spLocks noGrp="1"/>
          </p:cNvSpPr>
          <p:nvPr>
            <p:ph type="sldNum" sz="quarter" idx="12"/>
          </p:nvPr>
        </p:nvSpPr>
        <p:spPr>
          <a:xfrm>
            <a:off x="10261600" y="6400802"/>
            <a:ext cx="1092200" cy="365125"/>
          </a:xfrm>
        </p:spPr>
        <p:txBody>
          <a:bodyPr/>
          <a:lstStyle>
            <a:lvl1pPr>
              <a:defRPr sz="1800"/>
            </a:lvl1pPr>
          </a:lstStyle>
          <a:p>
            <a:fld id="{617BEAE7-53BF-A04F-9C8E-7045C9D494E5}" type="slidenum">
              <a:rPr lang="en-US" smtClean="0"/>
              <a:t>‹#›</a:t>
            </a:fld>
            <a:endParaRPr lang="en-US"/>
          </a:p>
        </p:txBody>
      </p:sp>
      <p:cxnSp>
        <p:nvCxnSpPr>
          <p:cNvPr id="8" name="Straight Connector 7">
            <a:extLst>
              <a:ext uri="{FF2B5EF4-FFF2-40B4-BE49-F238E27FC236}">
                <a16:creationId xmlns:a16="http://schemas.microsoft.com/office/drawing/2014/main" id="{97F334B9-E3C4-481A-9775-49D9098C8923}"/>
              </a:ext>
            </a:extLst>
          </p:cNvPr>
          <p:cNvCxnSpPr>
            <a:cxnSpLocks/>
          </p:cNvCxnSpPr>
          <p:nvPr/>
        </p:nvCxnSpPr>
        <p:spPr>
          <a:xfrm>
            <a:off x="812800" y="1371600"/>
            <a:ext cx="10566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377097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A071-C823-4E03-A2BF-86B62B37720C}"/>
              </a:ext>
            </a:extLst>
          </p:cNvPr>
          <p:cNvSpPr>
            <a:spLocks noGrp="1"/>
          </p:cNvSpPr>
          <p:nvPr>
            <p:ph type="title"/>
          </p:nvPr>
        </p:nvSpPr>
        <p:spPr>
          <a:xfrm>
            <a:off x="831851" y="1709741"/>
            <a:ext cx="10515600" cy="2852737"/>
          </a:xfrm>
        </p:spPr>
        <p:txBody>
          <a:bodyPr anchor="b"/>
          <a:lstStyle>
            <a:lvl1pPr>
              <a:defRPr sz="4500" b="1">
                <a:latin typeface="+mn-lt"/>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D274937B-5F93-45EF-9C04-517D7906ED89}"/>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37F4D3-D416-41EE-96D8-1DDE5EB12FBD}"/>
              </a:ext>
            </a:extLst>
          </p:cNvPr>
          <p:cNvSpPr>
            <a:spLocks noGrp="1"/>
          </p:cNvSpPr>
          <p:nvPr>
            <p:ph type="dt" sz="half" idx="10"/>
          </p:nvPr>
        </p:nvSpPr>
        <p:spPr/>
        <p:txBody>
          <a:bodyPr/>
          <a:lstStyle/>
          <a:p>
            <a:fld id="{DEC501A8-2B87-4F47-8E00-C4A8F07B6530}" type="datetimeFigureOut">
              <a:rPr lang="en-US" smtClean="0"/>
              <a:t>2/1/2021</a:t>
            </a:fld>
            <a:endParaRPr lang="en-US"/>
          </a:p>
        </p:txBody>
      </p:sp>
      <p:sp>
        <p:nvSpPr>
          <p:cNvPr id="5" name="Footer Placeholder 4">
            <a:extLst>
              <a:ext uri="{FF2B5EF4-FFF2-40B4-BE49-F238E27FC236}">
                <a16:creationId xmlns:a16="http://schemas.microsoft.com/office/drawing/2014/main" id="{ED6F2751-A1DD-4FD4-923E-6FC8669969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7F988-AAA0-46B6-82CC-8700E08E071E}"/>
              </a:ext>
            </a:extLst>
          </p:cNvPr>
          <p:cNvSpPr>
            <a:spLocks noGrp="1"/>
          </p:cNvSpPr>
          <p:nvPr>
            <p:ph type="sldNum" sz="quarter" idx="12"/>
          </p:nvPr>
        </p:nvSpPr>
        <p:spPr/>
        <p:txBody>
          <a:bodyPr/>
          <a:lstStyle>
            <a:lvl1pPr>
              <a:defRPr sz="1800"/>
            </a:lvl1pPr>
          </a:lstStyle>
          <a:p>
            <a:fld id="{617BEAE7-53BF-A04F-9C8E-7045C9D494E5}" type="slidenum">
              <a:rPr lang="en-US" smtClean="0"/>
              <a:t>‹#›</a:t>
            </a:fld>
            <a:endParaRPr lang="en-US"/>
          </a:p>
        </p:txBody>
      </p:sp>
    </p:spTree>
    <p:extLst>
      <p:ext uri="{BB962C8B-B14F-4D97-AF65-F5344CB8AC3E}">
        <p14:creationId xmlns:p14="http://schemas.microsoft.com/office/powerpoint/2010/main" val="2981274304"/>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DCCC0-243F-4987-9787-60BD9246A530}"/>
              </a:ext>
            </a:extLst>
          </p:cNvPr>
          <p:cNvSpPr>
            <a:spLocks noGrp="1"/>
          </p:cNvSpPr>
          <p:nvPr>
            <p:ph type="title"/>
          </p:nvPr>
        </p:nvSpPr>
        <p:spPr>
          <a:xfrm>
            <a:off x="838200" y="685800"/>
            <a:ext cx="10515600" cy="685800"/>
          </a:xfrm>
        </p:spPr>
        <p:txBody>
          <a:bodyPr>
            <a:noAutofit/>
          </a:bodyPr>
          <a:lstStyle>
            <a:lvl1pPr>
              <a:defRPr sz="4400" b="1">
                <a:latin typeface="+mn-lt"/>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0F5553A-DF69-4FD4-BBFC-65A216CD593E}"/>
              </a:ext>
            </a:extLst>
          </p:cNvPr>
          <p:cNvSpPr>
            <a:spLocks noGrp="1"/>
          </p:cNvSpPr>
          <p:nvPr>
            <p:ph sz="half" idx="1"/>
          </p:nvPr>
        </p:nvSpPr>
        <p:spPr>
          <a:xfrm>
            <a:off x="838200" y="1524001"/>
            <a:ext cx="5181600" cy="4652963"/>
          </a:xfrm>
        </p:spPr>
        <p:txBody>
          <a:bodyPr/>
          <a:lstStyle>
            <a:lvl1pPr>
              <a:defRPr>
                <a:latin typeface="+mj-lt"/>
                <a:cs typeface="Arial" panose="020B0604020202020204" pitchFamily="34" charset="0"/>
              </a:defRPr>
            </a:lvl1pPr>
            <a:lvl2pPr>
              <a:defRPr>
                <a:latin typeface="+mj-lt"/>
                <a:cs typeface="Arial" panose="020B0604020202020204" pitchFamily="34" charset="0"/>
              </a:defRPr>
            </a:lvl2pPr>
            <a:lvl3pPr>
              <a:defRPr>
                <a:latin typeface="+mj-lt"/>
                <a:cs typeface="Arial" panose="020B0604020202020204" pitchFamily="34" charset="0"/>
              </a:defRPr>
            </a:lvl3pPr>
            <a:lvl4pPr>
              <a:defRPr>
                <a:latin typeface="+mj-lt"/>
                <a:cs typeface="Arial" panose="020B0604020202020204" pitchFamily="34" charset="0"/>
              </a:defRPr>
            </a:lvl4pPr>
            <a:lvl5pPr>
              <a:defRPr>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F26CF0-4242-4DC7-B873-4D1464E7A895}"/>
              </a:ext>
            </a:extLst>
          </p:cNvPr>
          <p:cNvSpPr>
            <a:spLocks noGrp="1"/>
          </p:cNvSpPr>
          <p:nvPr>
            <p:ph sz="half" idx="2"/>
          </p:nvPr>
        </p:nvSpPr>
        <p:spPr>
          <a:xfrm>
            <a:off x="6172200" y="1524001"/>
            <a:ext cx="5181600" cy="4652963"/>
          </a:xfrm>
        </p:spPr>
        <p:txBody>
          <a:bodyPr/>
          <a:lstStyle>
            <a:lvl1pPr>
              <a:defRPr>
                <a:latin typeface="+mj-lt"/>
                <a:cs typeface="Arial" panose="020B0604020202020204" pitchFamily="34" charset="0"/>
              </a:defRPr>
            </a:lvl1pPr>
            <a:lvl2pPr>
              <a:defRPr>
                <a:latin typeface="+mj-lt"/>
                <a:cs typeface="Arial" panose="020B0604020202020204" pitchFamily="34" charset="0"/>
              </a:defRPr>
            </a:lvl2pPr>
            <a:lvl3pPr>
              <a:defRPr>
                <a:latin typeface="+mj-lt"/>
                <a:cs typeface="Arial" panose="020B0604020202020204" pitchFamily="34" charset="0"/>
              </a:defRPr>
            </a:lvl3pPr>
            <a:lvl4pPr>
              <a:defRPr>
                <a:latin typeface="+mj-lt"/>
                <a:cs typeface="Arial" panose="020B0604020202020204" pitchFamily="34" charset="0"/>
              </a:defRPr>
            </a:lvl4pPr>
            <a:lvl5pPr>
              <a:defRPr>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725315-5961-4BDC-8AE7-8635BFC10913}"/>
              </a:ext>
            </a:extLst>
          </p:cNvPr>
          <p:cNvSpPr>
            <a:spLocks noGrp="1"/>
          </p:cNvSpPr>
          <p:nvPr>
            <p:ph type="dt" sz="half" idx="10"/>
          </p:nvPr>
        </p:nvSpPr>
        <p:spPr/>
        <p:txBody>
          <a:bodyPr/>
          <a:lstStyle/>
          <a:p>
            <a:fld id="{DEC501A8-2B87-4F47-8E00-C4A8F07B6530}" type="datetimeFigureOut">
              <a:rPr lang="en-US" smtClean="0"/>
              <a:t>2/1/2021</a:t>
            </a:fld>
            <a:endParaRPr lang="en-US"/>
          </a:p>
        </p:txBody>
      </p:sp>
      <p:sp>
        <p:nvSpPr>
          <p:cNvPr id="6" name="Footer Placeholder 5">
            <a:extLst>
              <a:ext uri="{FF2B5EF4-FFF2-40B4-BE49-F238E27FC236}">
                <a16:creationId xmlns:a16="http://schemas.microsoft.com/office/drawing/2014/main" id="{BE38D0E6-4659-424E-999D-B37A71786043}"/>
              </a:ext>
            </a:extLst>
          </p:cNvPr>
          <p:cNvSpPr>
            <a:spLocks noGrp="1"/>
          </p:cNvSpPr>
          <p:nvPr>
            <p:ph type="ftr" sz="quarter" idx="11"/>
          </p:nvPr>
        </p:nvSpPr>
        <p:spPr/>
        <p:txBody>
          <a:bodyPr/>
          <a:lstStyle>
            <a:lvl1pPr>
              <a:defRPr>
                <a:latin typeface="+mj-lt"/>
              </a:defRPr>
            </a:lvl1pPr>
          </a:lstStyle>
          <a:p>
            <a:endParaRPr lang="en-US"/>
          </a:p>
        </p:txBody>
      </p:sp>
      <p:sp>
        <p:nvSpPr>
          <p:cNvPr id="7" name="Slide Number Placeholder 6">
            <a:extLst>
              <a:ext uri="{FF2B5EF4-FFF2-40B4-BE49-F238E27FC236}">
                <a16:creationId xmlns:a16="http://schemas.microsoft.com/office/drawing/2014/main" id="{2824174A-1496-44D7-946C-450345C9B159}"/>
              </a:ext>
            </a:extLst>
          </p:cNvPr>
          <p:cNvSpPr>
            <a:spLocks noGrp="1"/>
          </p:cNvSpPr>
          <p:nvPr>
            <p:ph type="sldNum" sz="quarter" idx="12"/>
          </p:nvPr>
        </p:nvSpPr>
        <p:spPr/>
        <p:txBody>
          <a:bodyPr/>
          <a:lstStyle>
            <a:lvl1pPr>
              <a:defRPr sz="1800"/>
            </a:lvl1pPr>
          </a:lstStyle>
          <a:p>
            <a:fld id="{617BEAE7-53BF-A04F-9C8E-7045C9D494E5}" type="slidenum">
              <a:rPr lang="en-US" smtClean="0"/>
              <a:t>‹#›</a:t>
            </a:fld>
            <a:endParaRPr lang="en-US"/>
          </a:p>
        </p:txBody>
      </p:sp>
      <p:cxnSp>
        <p:nvCxnSpPr>
          <p:cNvPr id="8" name="Straight Connector 7">
            <a:extLst>
              <a:ext uri="{FF2B5EF4-FFF2-40B4-BE49-F238E27FC236}">
                <a16:creationId xmlns:a16="http://schemas.microsoft.com/office/drawing/2014/main" id="{AAE947D9-FDF1-42BD-AAC4-5F4759A9EAD6}"/>
              </a:ext>
            </a:extLst>
          </p:cNvPr>
          <p:cNvCxnSpPr>
            <a:cxnSpLocks/>
          </p:cNvCxnSpPr>
          <p:nvPr/>
        </p:nvCxnSpPr>
        <p:spPr>
          <a:xfrm>
            <a:off x="812800" y="1371600"/>
            <a:ext cx="10566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0042FA8-4C2D-4FE5-8B60-1CFE7AE27893}"/>
              </a:ext>
            </a:extLst>
          </p:cNvPr>
          <p:cNvSpPr/>
          <p:nvPr/>
        </p:nvSpPr>
        <p:spPr>
          <a:xfrm>
            <a:off x="0" y="6248400"/>
            <a:ext cx="12192000" cy="76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48595557"/>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5FA8A-CE14-4D74-8901-2ADF48441527}"/>
              </a:ext>
            </a:extLst>
          </p:cNvPr>
          <p:cNvSpPr>
            <a:spLocks noGrp="1"/>
          </p:cNvSpPr>
          <p:nvPr>
            <p:ph type="title"/>
          </p:nvPr>
        </p:nvSpPr>
        <p:spPr>
          <a:xfrm>
            <a:off x="839788" y="365127"/>
            <a:ext cx="10515600" cy="1006475"/>
          </a:xfrm>
        </p:spPr>
        <p:txBody>
          <a:bodyPr>
            <a:normAutofit/>
          </a:bodyPr>
          <a:lstStyle>
            <a:lvl1pPr>
              <a:defRPr sz="4400" b="1">
                <a:latin typeface="+mn-lt"/>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8039828D-08A2-4F42-BC56-2457A3B768FF}"/>
              </a:ext>
            </a:extLst>
          </p:cNvPr>
          <p:cNvSpPr>
            <a:spLocks noGrp="1"/>
          </p:cNvSpPr>
          <p:nvPr>
            <p:ph type="body" idx="1"/>
          </p:nvPr>
        </p:nvSpPr>
        <p:spPr>
          <a:xfrm>
            <a:off x="839789" y="1524001"/>
            <a:ext cx="5157787" cy="981075"/>
          </a:xfrm>
        </p:spPr>
        <p:txBody>
          <a:bodyPr anchor="b"/>
          <a:lstStyle>
            <a:lvl1pPr marL="0" indent="0">
              <a:buNone/>
              <a:defRPr sz="1800" b="1">
                <a:latin typeface="+mn-lt"/>
                <a:cs typeface="Arial" panose="020B0604020202020204"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CDC8E-3D2B-4492-9092-A4FD52B53857}"/>
              </a:ext>
            </a:extLst>
          </p:cNvPr>
          <p:cNvSpPr>
            <a:spLocks noGrp="1"/>
          </p:cNvSpPr>
          <p:nvPr>
            <p:ph sz="half" idx="2"/>
          </p:nvPr>
        </p:nvSpPr>
        <p:spPr>
          <a:xfrm>
            <a:off x="839789" y="2505075"/>
            <a:ext cx="5157787" cy="3684588"/>
          </a:xfrm>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AA2661-2DCC-4F08-8AF5-17A5DD2ADCD3}"/>
              </a:ext>
            </a:extLst>
          </p:cNvPr>
          <p:cNvSpPr>
            <a:spLocks noGrp="1"/>
          </p:cNvSpPr>
          <p:nvPr>
            <p:ph type="body" sz="quarter" idx="3"/>
          </p:nvPr>
        </p:nvSpPr>
        <p:spPr>
          <a:xfrm>
            <a:off x="6172202" y="1524001"/>
            <a:ext cx="5183188" cy="981075"/>
          </a:xfrm>
        </p:spPr>
        <p:txBody>
          <a:bodyPr anchor="b"/>
          <a:lstStyle>
            <a:lvl1pPr marL="0" indent="0">
              <a:buNone/>
              <a:defRPr sz="1800" b="1">
                <a:latin typeface="+mn-lt"/>
                <a:cs typeface="Arial" panose="020B0604020202020204"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1E588D0-BB3A-4561-A7E6-DA0F27ECC7E3}"/>
              </a:ext>
            </a:extLst>
          </p:cNvPr>
          <p:cNvSpPr>
            <a:spLocks noGrp="1"/>
          </p:cNvSpPr>
          <p:nvPr>
            <p:ph sz="quarter" idx="4"/>
          </p:nvPr>
        </p:nvSpPr>
        <p:spPr>
          <a:xfrm>
            <a:off x="6172202" y="2505075"/>
            <a:ext cx="5183188" cy="3684588"/>
          </a:xfrm>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C4D886-E725-4817-9CFC-44EA68310D2C}"/>
              </a:ext>
            </a:extLst>
          </p:cNvPr>
          <p:cNvSpPr>
            <a:spLocks noGrp="1"/>
          </p:cNvSpPr>
          <p:nvPr>
            <p:ph type="dt" sz="half" idx="10"/>
          </p:nvPr>
        </p:nvSpPr>
        <p:spPr/>
        <p:txBody>
          <a:bodyPr/>
          <a:lstStyle/>
          <a:p>
            <a:fld id="{DEC501A8-2B87-4F47-8E00-C4A8F07B6530}" type="datetimeFigureOut">
              <a:rPr lang="en-US" smtClean="0"/>
              <a:t>2/1/2021</a:t>
            </a:fld>
            <a:endParaRPr lang="en-US"/>
          </a:p>
        </p:txBody>
      </p:sp>
      <p:sp>
        <p:nvSpPr>
          <p:cNvPr id="8" name="Footer Placeholder 7">
            <a:extLst>
              <a:ext uri="{FF2B5EF4-FFF2-40B4-BE49-F238E27FC236}">
                <a16:creationId xmlns:a16="http://schemas.microsoft.com/office/drawing/2014/main" id="{F21539A3-C0CD-49AF-A762-FB0B393BDA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B60F47-604E-4C34-A787-9734DA77D388}"/>
              </a:ext>
            </a:extLst>
          </p:cNvPr>
          <p:cNvSpPr>
            <a:spLocks noGrp="1"/>
          </p:cNvSpPr>
          <p:nvPr>
            <p:ph type="sldNum" sz="quarter" idx="12"/>
          </p:nvPr>
        </p:nvSpPr>
        <p:spPr/>
        <p:txBody>
          <a:bodyPr/>
          <a:lstStyle>
            <a:lvl1pPr>
              <a:defRPr sz="1800"/>
            </a:lvl1pPr>
          </a:lstStyle>
          <a:p>
            <a:fld id="{617BEAE7-53BF-A04F-9C8E-7045C9D494E5}" type="slidenum">
              <a:rPr lang="en-US" smtClean="0"/>
              <a:t>‹#›</a:t>
            </a:fld>
            <a:endParaRPr lang="en-US"/>
          </a:p>
        </p:txBody>
      </p:sp>
      <p:cxnSp>
        <p:nvCxnSpPr>
          <p:cNvPr id="10" name="Straight Connector 9">
            <a:extLst>
              <a:ext uri="{FF2B5EF4-FFF2-40B4-BE49-F238E27FC236}">
                <a16:creationId xmlns:a16="http://schemas.microsoft.com/office/drawing/2014/main" id="{8A3E4ABB-2BC3-4131-8A29-5CEEC76C6B1F}"/>
              </a:ext>
            </a:extLst>
          </p:cNvPr>
          <p:cNvCxnSpPr>
            <a:cxnSpLocks/>
          </p:cNvCxnSpPr>
          <p:nvPr/>
        </p:nvCxnSpPr>
        <p:spPr>
          <a:xfrm>
            <a:off x="812800" y="1371600"/>
            <a:ext cx="10566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EA1207C-D6C3-4D8D-B98D-048EAF086B92}"/>
              </a:ext>
            </a:extLst>
          </p:cNvPr>
          <p:cNvSpPr/>
          <p:nvPr/>
        </p:nvSpPr>
        <p:spPr>
          <a:xfrm>
            <a:off x="0" y="6248400"/>
            <a:ext cx="12192000" cy="76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90291486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356C-7ABD-4142-A11B-B9164AD63F9C}"/>
              </a:ext>
            </a:extLst>
          </p:cNvPr>
          <p:cNvSpPr>
            <a:spLocks noGrp="1"/>
          </p:cNvSpPr>
          <p:nvPr>
            <p:ph type="title"/>
          </p:nvPr>
        </p:nvSpPr>
        <p:spPr>
          <a:xfrm>
            <a:off x="838200" y="609602"/>
            <a:ext cx="10515600" cy="762001"/>
          </a:xfrm>
        </p:spPr>
        <p:txBody>
          <a:bodyPr>
            <a:normAutofit/>
          </a:bodyPr>
          <a:lstStyle>
            <a:lvl1pPr>
              <a:defRPr sz="4400" b="1">
                <a:latin typeface="+mn-lt"/>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151BBEB2-D717-4DF3-A76E-C41B46811290}"/>
              </a:ext>
            </a:extLst>
          </p:cNvPr>
          <p:cNvSpPr>
            <a:spLocks noGrp="1"/>
          </p:cNvSpPr>
          <p:nvPr>
            <p:ph type="dt" sz="half" idx="10"/>
          </p:nvPr>
        </p:nvSpPr>
        <p:spPr/>
        <p:txBody>
          <a:bodyPr/>
          <a:lstStyle/>
          <a:p>
            <a:fld id="{DEC501A8-2B87-4F47-8E00-C4A8F07B6530}" type="datetimeFigureOut">
              <a:rPr lang="en-US" smtClean="0"/>
              <a:t>2/1/2021</a:t>
            </a:fld>
            <a:endParaRPr lang="en-US"/>
          </a:p>
        </p:txBody>
      </p:sp>
      <p:sp>
        <p:nvSpPr>
          <p:cNvPr id="4" name="Footer Placeholder 3">
            <a:extLst>
              <a:ext uri="{FF2B5EF4-FFF2-40B4-BE49-F238E27FC236}">
                <a16:creationId xmlns:a16="http://schemas.microsoft.com/office/drawing/2014/main" id="{11FEEA4A-62A5-4D43-B94A-31982351AB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88BB2D-6C78-46B2-B32B-2F786E4FFBEB}"/>
              </a:ext>
            </a:extLst>
          </p:cNvPr>
          <p:cNvSpPr>
            <a:spLocks noGrp="1"/>
          </p:cNvSpPr>
          <p:nvPr>
            <p:ph type="sldNum" sz="quarter" idx="12"/>
          </p:nvPr>
        </p:nvSpPr>
        <p:spPr/>
        <p:txBody>
          <a:bodyPr/>
          <a:lstStyle>
            <a:lvl1pPr>
              <a:defRPr sz="1800"/>
            </a:lvl1pPr>
          </a:lstStyle>
          <a:p>
            <a:fld id="{617BEAE7-53BF-A04F-9C8E-7045C9D494E5}" type="slidenum">
              <a:rPr lang="en-US" smtClean="0"/>
              <a:t>‹#›</a:t>
            </a:fld>
            <a:endParaRPr lang="en-US"/>
          </a:p>
        </p:txBody>
      </p:sp>
      <p:cxnSp>
        <p:nvCxnSpPr>
          <p:cNvPr id="6" name="Straight Connector 5">
            <a:extLst>
              <a:ext uri="{FF2B5EF4-FFF2-40B4-BE49-F238E27FC236}">
                <a16:creationId xmlns:a16="http://schemas.microsoft.com/office/drawing/2014/main" id="{26A3AB68-5C6A-46F1-85DD-9ABF77E5FECD}"/>
              </a:ext>
            </a:extLst>
          </p:cNvPr>
          <p:cNvCxnSpPr>
            <a:cxnSpLocks/>
          </p:cNvCxnSpPr>
          <p:nvPr/>
        </p:nvCxnSpPr>
        <p:spPr>
          <a:xfrm>
            <a:off x="812800" y="1371600"/>
            <a:ext cx="10566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EFBC0E1-984A-4359-A411-1B2A9CF87A4D}"/>
              </a:ext>
            </a:extLst>
          </p:cNvPr>
          <p:cNvSpPr/>
          <p:nvPr/>
        </p:nvSpPr>
        <p:spPr>
          <a:xfrm>
            <a:off x="0" y="6248400"/>
            <a:ext cx="12192000" cy="76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587345409"/>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C210E0-2779-4DC7-8E7A-0E634A7F5B21}"/>
              </a:ext>
            </a:extLst>
          </p:cNvPr>
          <p:cNvSpPr>
            <a:spLocks noGrp="1"/>
          </p:cNvSpPr>
          <p:nvPr>
            <p:ph type="dt" sz="half" idx="10"/>
          </p:nvPr>
        </p:nvSpPr>
        <p:spPr/>
        <p:txBody>
          <a:bodyPr/>
          <a:lstStyle/>
          <a:p>
            <a:fld id="{DEC501A8-2B87-4F47-8E00-C4A8F07B6530}" type="datetimeFigureOut">
              <a:rPr lang="en-US" smtClean="0"/>
              <a:t>2/1/2021</a:t>
            </a:fld>
            <a:endParaRPr lang="en-US"/>
          </a:p>
        </p:txBody>
      </p:sp>
      <p:sp>
        <p:nvSpPr>
          <p:cNvPr id="3" name="Footer Placeholder 2">
            <a:extLst>
              <a:ext uri="{FF2B5EF4-FFF2-40B4-BE49-F238E27FC236}">
                <a16:creationId xmlns:a16="http://schemas.microsoft.com/office/drawing/2014/main" id="{9192058E-0107-4FD3-93F8-22F4FF7194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7FD69A-FE78-4988-AAFA-3DE8BAEC6E81}"/>
              </a:ext>
            </a:extLst>
          </p:cNvPr>
          <p:cNvSpPr>
            <a:spLocks noGrp="1"/>
          </p:cNvSpPr>
          <p:nvPr>
            <p:ph type="sldNum" sz="quarter" idx="12"/>
          </p:nvPr>
        </p:nvSpPr>
        <p:spPr/>
        <p:txBody>
          <a:bodyPr/>
          <a:lstStyle>
            <a:lvl1pPr>
              <a:defRPr sz="1800"/>
            </a:lvl1pPr>
          </a:lstStyle>
          <a:p>
            <a:fld id="{617BEAE7-53BF-A04F-9C8E-7045C9D494E5}" type="slidenum">
              <a:rPr lang="en-US" smtClean="0"/>
              <a:t>‹#›</a:t>
            </a:fld>
            <a:endParaRPr lang="en-US"/>
          </a:p>
        </p:txBody>
      </p:sp>
    </p:spTree>
    <p:extLst>
      <p:ext uri="{BB962C8B-B14F-4D97-AF65-F5344CB8AC3E}">
        <p14:creationId xmlns:p14="http://schemas.microsoft.com/office/powerpoint/2010/main" val="19620695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7A3AF-0851-40A5-B1BE-8BF094ED3A48}"/>
              </a:ext>
            </a:extLst>
          </p:cNvPr>
          <p:cNvSpPr>
            <a:spLocks noGrp="1"/>
          </p:cNvSpPr>
          <p:nvPr>
            <p:ph type="title"/>
          </p:nvPr>
        </p:nvSpPr>
        <p:spPr>
          <a:xfrm>
            <a:off x="839788" y="457200"/>
            <a:ext cx="3932237" cy="1600200"/>
          </a:xfrm>
        </p:spPr>
        <p:txBody>
          <a:bodyPr anchor="b"/>
          <a:lstStyle>
            <a:lvl1pPr>
              <a:defRPr sz="2400">
                <a:latin typeface="+mn-lt"/>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CE24AC2-09E7-4CA9-ACC5-5076900FBE8B}"/>
              </a:ext>
            </a:extLst>
          </p:cNvPr>
          <p:cNvSpPr>
            <a:spLocks noGrp="1"/>
          </p:cNvSpPr>
          <p:nvPr>
            <p:ph idx="1"/>
          </p:nvPr>
        </p:nvSpPr>
        <p:spPr>
          <a:xfrm>
            <a:off x="5183188" y="987429"/>
            <a:ext cx="6172200" cy="4873625"/>
          </a:xfrm>
        </p:spPr>
        <p:txBody>
          <a:bodyPr/>
          <a:lstStyle>
            <a:lvl1pPr>
              <a:defRPr sz="2400">
                <a:latin typeface="+mn-lt"/>
                <a:cs typeface="Arial" panose="020B0604020202020204" pitchFamily="34" charset="0"/>
              </a:defRPr>
            </a:lvl1pPr>
            <a:lvl2pPr>
              <a:defRPr sz="2100">
                <a:latin typeface="+mn-lt"/>
                <a:cs typeface="Arial" panose="020B0604020202020204" pitchFamily="34" charset="0"/>
              </a:defRPr>
            </a:lvl2pPr>
            <a:lvl3pPr>
              <a:defRPr sz="1800">
                <a:latin typeface="+mn-lt"/>
                <a:cs typeface="Arial" panose="020B0604020202020204" pitchFamily="34" charset="0"/>
              </a:defRPr>
            </a:lvl3pPr>
            <a:lvl4pPr>
              <a:defRPr sz="1500">
                <a:latin typeface="+mn-lt"/>
                <a:cs typeface="Arial" panose="020B0604020202020204" pitchFamily="34" charset="0"/>
              </a:defRPr>
            </a:lvl4pPr>
            <a:lvl5pPr>
              <a:defRPr sz="1500">
                <a:latin typeface="+mn-lt"/>
                <a:cs typeface="Arial"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DE1A29-5534-4594-893F-44A14B407163}"/>
              </a:ext>
            </a:extLst>
          </p:cNvPr>
          <p:cNvSpPr>
            <a:spLocks noGrp="1"/>
          </p:cNvSpPr>
          <p:nvPr>
            <p:ph type="body" sz="half" idx="2"/>
          </p:nvPr>
        </p:nvSpPr>
        <p:spPr>
          <a:xfrm>
            <a:off x="839788" y="2057401"/>
            <a:ext cx="3932237" cy="3811588"/>
          </a:xfrm>
        </p:spPr>
        <p:txBody>
          <a:bodyPr/>
          <a:lstStyle>
            <a:lvl1pPr marL="0" indent="0">
              <a:buNone/>
              <a:defRPr sz="1200">
                <a:latin typeface="+mn-lt"/>
                <a:cs typeface="Arial" panose="020B060402020202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a:extLst>
              <a:ext uri="{FF2B5EF4-FFF2-40B4-BE49-F238E27FC236}">
                <a16:creationId xmlns:a16="http://schemas.microsoft.com/office/drawing/2014/main" id="{140374B0-DF31-4CFC-8855-0E03C2B517F0}"/>
              </a:ext>
            </a:extLst>
          </p:cNvPr>
          <p:cNvSpPr>
            <a:spLocks noGrp="1"/>
          </p:cNvSpPr>
          <p:nvPr>
            <p:ph type="dt" sz="half" idx="10"/>
          </p:nvPr>
        </p:nvSpPr>
        <p:spPr/>
        <p:txBody>
          <a:bodyPr/>
          <a:lstStyle/>
          <a:p>
            <a:fld id="{DEC501A8-2B87-4F47-8E00-C4A8F07B6530}" type="datetimeFigureOut">
              <a:rPr lang="en-US" smtClean="0"/>
              <a:t>2/1/2021</a:t>
            </a:fld>
            <a:endParaRPr lang="en-US"/>
          </a:p>
        </p:txBody>
      </p:sp>
      <p:sp>
        <p:nvSpPr>
          <p:cNvPr id="6" name="Footer Placeholder 5">
            <a:extLst>
              <a:ext uri="{FF2B5EF4-FFF2-40B4-BE49-F238E27FC236}">
                <a16:creationId xmlns:a16="http://schemas.microsoft.com/office/drawing/2014/main" id="{7CF8F8BC-1796-4CAF-9CB3-B7DA8B0F61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D7AC62-C4EB-4130-A2F6-8AC3BB0B9A04}"/>
              </a:ext>
            </a:extLst>
          </p:cNvPr>
          <p:cNvSpPr>
            <a:spLocks noGrp="1"/>
          </p:cNvSpPr>
          <p:nvPr>
            <p:ph type="sldNum" sz="quarter" idx="12"/>
          </p:nvPr>
        </p:nvSpPr>
        <p:spPr/>
        <p:txBody>
          <a:bodyPr/>
          <a:lstStyle/>
          <a:p>
            <a:fld id="{617BEAE7-53BF-A04F-9C8E-7045C9D494E5}" type="slidenum">
              <a:rPr lang="en-US" smtClean="0"/>
              <a:t>‹#›</a:t>
            </a:fld>
            <a:endParaRPr lang="en-US"/>
          </a:p>
        </p:txBody>
      </p:sp>
    </p:spTree>
    <p:extLst>
      <p:ext uri="{BB962C8B-B14F-4D97-AF65-F5344CB8AC3E}">
        <p14:creationId xmlns:p14="http://schemas.microsoft.com/office/powerpoint/2010/main" val="206181390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14"/>
          <a:stretch/>
        </p:blipFill>
        <p:spPr>
          <a:xfrm>
            <a:off x="0" y="6684935"/>
            <a:ext cx="12192000" cy="183396"/>
          </a:xfrm>
          <a:prstGeom prst="rect">
            <a:avLst/>
          </a:prstGeom>
        </p:spPr>
      </p:pic>
    </p:spTree>
    <p:extLst>
      <p:ext uri="{BB962C8B-B14F-4D97-AF65-F5344CB8AC3E}">
        <p14:creationId xmlns:p14="http://schemas.microsoft.com/office/powerpoint/2010/main" val="68796412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BF31F-4375-49EA-9D25-903F404CB87A}"/>
              </a:ext>
            </a:extLst>
          </p:cNvPr>
          <p:cNvSpPr>
            <a:spLocks noGrp="1"/>
          </p:cNvSpPr>
          <p:nvPr>
            <p:ph type="title"/>
          </p:nvPr>
        </p:nvSpPr>
        <p:spPr>
          <a:xfrm>
            <a:off x="839788" y="457200"/>
            <a:ext cx="3932237" cy="1600200"/>
          </a:xfrm>
        </p:spPr>
        <p:txBody>
          <a:bodyPr anchor="b"/>
          <a:lstStyle>
            <a:lvl1pPr>
              <a:defRPr sz="2400">
                <a:latin typeface="+mn-lt"/>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47812E36-2E09-4AD1-8698-6F99DAA63D3C}"/>
              </a:ext>
            </a:extLst>
          </p:cNvPr>
          <p:cNvSpPr>
            <a:spLocks noGrp="1"/>
          </p:cNvSpPr>
          <p:nvPr>
            <p:ph type="pic" idx="1"/>
          </p:nvPr>
        </p:nvSpPr>
        <p:spPr>
          <a:xfrm>
            <a:off x="5183188" y="987429"/>
            <a:ext cx="6172200" cy="4873625"/>
          </a:xfrm>
        </p:spPr>
        <p:txBody>
          <a:bodyPr/>
          <a:lstStyle>
            <a:lvl1pPr marL="0" indent="0">
              <a:buNone/>
              <a:defRPr sz="2400">
                <a:latin typeface="Arial" panose="020B0604020202020204" pitchFamily="34" charset="0"/>
                <a:cs typeface="Arial" panose="020B0604020202020204" pitchFamily="34" charset="0"/>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6B320D93-DDD5-436F-A3E0-FC8E4C5656A7}"/>
              </a:ext>
            </a:extLst>
          </p:cNvPr>
          <p:cNvSpPr>
            <a:spLocks noGrp="1"/>
          </p:cNvSpPr>
          <p:nvPr>
            <p:ph type="body" sz="half" idx="2"/>
          </p:nvPr>
        </p:nvSpPr>
        <p:spPr>
          <a:xfrm>
            <a:off x="839788" y="2057401"/>
            <a:ext cx="3932237" cy="3811588"/>
          </a:xfrm>
        </p:spPr>
        <p:txBody>
          <a:bodyPr/>
          <a:lstStyle>
            <a:lvl1pPr marL="0" indent="0">
              <a:buNone/>
              <a:defRPr sz="1200">
                <a:latin typeface="+mn-lt"/>
                <a:cs typeface="Arial" panose="020B060402020202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a:extLst>
              <a:ext uri="{FF2B5EF4-FFF2-40B4-BE49-F238E27FC236}">
                <a16:creationId xmlns:a16="http://schemas.microsoft.com/office/drawing/2014/main" id="{6E138F95-331C-41DF-8F27-E7E4F5B1059E}"/>
              </a:ext>
            </a:extLst>
          </p:cNvPr>
          <p:cNvSpPr>
            <a:spLocks noGrp="1"/>
          </p:cNvSpPr>
          <p:nvPr>
            <p:ph type="dt" sz="half" idx="10"/>
          </p:nvPr>
        </p:nvSpPr>
        <p:spPr/>
        <p:txBody>
          <a:bodyPr/>
          <a:lstStyle/>
          <a:p>
            <a:fld id="{DEC501A8-2B87-4F47-8E00-C4A8F07B6530}" type="datetimeFigureOut">
              <a:rPr lang="en-US" smtClean="0"/>
              <a:t>2/1/2021</a:t>
            </a:fld>
            <a:endParaRPr lang="en-US"/>
          </a:p>
        </p:txBody>
      </p:sp>
      <p:sp>
        <p:nvSpPr>
          <p:cNvPr id="6" name="Footer Placeholder 5">
            <a:extLst>
              <a:ext uri="{FF2B5EF4-FFF2-40B4-BE49-F238E27FC236}">
                <a16:creationId xmlns:a16="http://schemas.microsoft.com/office/drawing/2014/main" id="{636D4BFF-C07A-4643-A4FE-C402F1C143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A1C92E-68A1-44D6-9280-7A0746A20ACD}"/>
              </a:ext>
            </a:extLst>
          </p:cNvPr>
          <p:cNvSpPr>
            <a:spLocks noGrp="1"/>
          </p:cNvSpPr>
          <p:nvPr>
            <p:ph type="sldNum" sz="quarter" idx="12"/>
          </p:nvPr>
        </p:nvSpPr>
        <p:spPr/>
        <p:txBody>
          <a:bodyPr/>
          <a:lstStyle/>
          <a:p>
            <a:fld id="{617BEAE7-53BF-A04F-9C8E-7045C9D494E5}" type="slidenum">
              <a:rPr lang="en-US" smtClean="0"/>
              <a:t>‹#›</a:t>
            </a:fld>
            <a:endParaRPr lang="en-US"/>
          </a:p>
        </p:txBody>
      </p:sp>
    </p:spTree>
    <p:extLst>
      <p:ext uri="{BB962C8B-B14F-4D97-AF65-F5344CB8AC3E}">
        <p14:creationId xmlns:p14="http://schemas.microsoft.com/office/powerpoint/2010/main" val="606424155"/>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6608-70EE-4F8A-B815-A4BFE1C48B97}"/>
              </a:ext>
            </a:extLst>
          </p:cNvPr>
          <p:cNvSpPr>
            <a:spLocks noGrp="1"/>
          </p:cNvSpPr>
          <p:nvPr>
            <p:ph type="title"/>
          </p:nvPr>
        </p:nvSpPr>
        <p:spPr/>
        <p:txBody>
          <a:bodyPr>
            <a:normAutofit/>
          </a:bodyPr>
          <a:lstStyle>
            <a:lvl1pPr>
              <a:defRPr sz="4400" b="1">
                <a:latin typeface="+mn-lt"/>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8A700450-B177-48D8-AC70-3D24B15259EA}"/>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FE6E1-2121-446E-8127-D47ADF1943C4}"/>
              </a:ext>
            </a:extLst>
          </p:cNvPr>
          <p:cNvSpPr>
            <a:spLocks noGrp="1"/>
          </p:cNvSpPr>
          <p:nvPr>
            <p:ph type="dt" sz="half" idx="10"/>
          </p:nvPr>
        </p:nvSpPr>
        <p:spPr/>
        <p:txBody>
          <a:bodyPr/>
          <a:lstStyle/>
          <a:p>
            <a:fld id="{DEC501A8-2B87-4F47-8E00-C4A8F07B6530}" type="datetimeFigureOut">
              <a:rPr lang="en-US" smtClean="0"/>
              <a:t>2/1/2021</a:t>
            </a:fld>
            <a:endParaRPr lang="en-US"/>
          </a:p>
        </p:txBody>
      </p:sp>
      <p:sp>
        <p:nvSpPr>
          <p:cNvPr id="5" name="Footer Placeholder 4">
            <a:extLst>
              <a:ext uri="{FF2B5EF4-FFF2-40B4-BE49-F238E27FC236}">
                <a16:creationId xmlns:a16="http://schemas.microsoft.com/office/drawing/2014/main" id="{7305D54C-6373-4D4C-BE2B-865B9E7A79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572C4-190D-4685-B4F5-F34061C94808}"/>
              </a:ext>
            </a:extLst>
          </p:cNvPr>
          <p:cNvSpPr>
            <a:spLocks noGrp="1"/>
          </p:cNvSpPr>
          <p:nvPr>
            <p:ph type="sldNum" sz="quarter" idx="12"/>
          </p:nvPr>
        </p:nvSpPr>
        <p:spPr/>
        <p:txBody>
          <a:bodyPr/>
          <a:lstStyle/>
          <a:p>
            <a:fld id="{617BEAE7-53BF-A04F-9C8E-7045C9D494E5}" type="slidenum">
              <a:rPr lang="en-US" smtClean="0"/>
              <a:t>‹#›</a:t>
            </a:fld>
            <a:endParaRPr lang="en-US"/>
          </a:p>
        </p:txBody>
      </p:sp>
    </p:spTree>
    <p:extLst>
      <p:ext uri="{BB962C8B-B14F-4D97-AF65-F5344CB8AC3E}">
        <p14:creationId xmlns:p14="http://schemas.microsoft.com/office/powerpoint/2010/main" val="290688570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665228-BCD1-4853-9699-D18B639895AD}"/>
              </a:ext>
            </a:extLst>
          </p:cNvPr>
          <p:cNvSpPr>
            <a:spLocks noGrp="1"/>
          </p:cNvSpPr>
          <p:nvPr>
            <p:ph type="title" orient="vert"/>
          </p:nvPr>
        </p:nvSpPr>
        <p:spPr>
          <a:xfrm>
            <a:off x="8724902" y="365126"/>
            <a:ext cx="2628900" cy="5811839"/>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1D879B3D-9B35-4A90-B942-E0F203B2B97B}"/>
              </a:ext>
            </a:extLst>
          </p:cNvPr>
          <p:cNvSpPr>
            <a:spLocks noGrp="1"/>
          </p:cNvSpPr>
          <p:nvPr>
            <p:ph type="body" orient="vert" idx="1"/>
          </p:nvPr>
        </p:nvSpPr>
        <p:spPr>
          <a:xfrm>
            <a:off x="838202" y="365126"/>
            <a:ext cx="7734300" cy="5811839"/>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1CEA84-2EC2-4018-B3C9-B395E6E2499E}"/>
              </a:ext>
            </a:extLst>
          </p:cNvPr>
          <p:cNvSpPr>
            <a:spLocks noGrp="1"/>
          </p:cNvSpPr>
          <p:nvPr>
            <p:ph type="dt" sz="half" idx="10"/>
          </p:nvPr>
        </p:nvSpPr>
        <p:spPr/>
        <p:txBody>
          <a:bodyPr/>
          <a:lstStyle/>
          <a:p>
            <a:fld id="{DEC501A8-2B87-4F47-8E00-C4A8F07B6530}" type="datetimeFigureOut">
              <a:rPr lang="en-US" smtClean="0"/>
              <a:t>2/1/2021</a:t>
            </a:fld>
            <a:endParaRPr lang="en-US"/>
          </a:p>
        </p:txBody>
      </p:sp>
      <p:sp>
        <p:nvSpPr>
          <p:cNvPr id="5" name="Footer Placeholder 4">
            <a:extLst>
              <a:ext uri="{FF2B5EF4-FFF2-40B4-BE49-F238E27FC236}">
                <a16:creationId xmlns:a16="http://schemas.microsoft.com/office/drawing/2014/main" id="{9F630035-B427-41A5-B10C-0F7E3FD53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FEC30-A624-43F5-A464-4FC520B2C227}"/>
              </a:ext>
            </a:extLst>
          </p:cNvPr>
          <p:cNvSpPr>
            <a:spLocks noGrp="1"/>
          </p:cNvSpPr>
          <p:nvPr>
            <p:ph type="sldNum" sz="quarter" idx="12"/>
          </p:nvPr>
        </p:nvSpPr>
        <p:spPr/>
        <p:txBody>
          <a:bodyPr/>
          <a:lstStyle/>
          <a:p>
            <a:fld id="{617BEAE7-53BF-A04F-9C8E-7045C9D494E5}" type="slidenum">
              <a:rPr lang="en-US" smtClean="0"/>
              <a:t>‹#›</a:t>
            </a:fld>
            <a:endParaRPr lang="en-US"/>
          </a:p>
        </p:txBody>
      </p:sp>
    </p:spTree>
    <p:extLst>
      <p:ext uri="{BB962C8B-B14F-4D97-AF65-F5344CB8AC3E}">
        <p14:creationId xmlns:p14="http://schemas.microsoft.com/office/powerpoint/2010/main" val="1636553473"/>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A085EE-CF13-4F48-9537-75848290B80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989" r="13829"/>
          <a:stretch/>
        </p:blipFill>
        <p:spPr>
          <a:xfrm>
            <a:off x="6870493" y="1365041"/>
            <a:ext cx="5321508" cy="4390244"/>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1808813" y="0"/>
            <a:ext cx="10383188" cy="1194093"/>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2318479" y="12129"/>
            <a:ext cx="9873521"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2318479" y="1368341"/>
            <a:ext cx="8534400" cy="457200"/>
          </a:xfrm>
          <a:prstGeom prst="rect">
            <a:avLst/>
          </a:prstGeom>
        </p:spPr>
        <p:txBody>
          <a:bodyPr/>
          <a:lstStyle>
            <a:lvl1pPr marL="0" indent="0" algn="l">
              <a:buNone/>
              <a:defRPr sz="2667" b="1" baseline="0">
                <a:solidFill>
                  <a:srgbClr val="2D2D2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2318479" y="2520846"/>
            <a:ext cx="8454453" cy="1039317"/>
          </a:xfrm>
          <a:prstGeom prst="rect">
            <a:avLst/>
          </a:prstGeom>
        </p:spPr>
        <p:txBody>
          <a:bodyPr/>
          <a:lstStyle>
            <a:lvl1pPr marL="0" indent="0" algn="l">
              <a:lnSpc>
                <a:spcPts val="2667"/>
              </a:lnSpc>
              <a:buNone/>
              <a:defRPr sz="24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6616119" y="6014057"/>
            <a:ext cx="5575883" cy="420564"/>
          </a:xfrm>
          <a:prstGeom prst="rect">
            <a:avLst/>
          </a:prstGeom>
          <a:solidFill>
            <a:srgbClr val="FBAB18"/>
          </a:solid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lang="en-US" sz="2133">
                <a:solidFill>
                  <a:srgbClr val="2D2D2D"/>
                </a:solidFill>
                <a:latin typeface="Calibri" panose="020F0502020204030204" pitchFamily="34" charset="0"/>
                <a:cs typeface="Calibri" panose="020F0502020204030204" pitchFamily="34" charset="0"/>
              </a:rPr>
              <a:t>For more information: </a:t>
            </a:r>
            <a:r>
              <a:rPr lang="en-US" sz="2133" b="1">
                <a:solidFill>
                  <a:srgbClr val="2D2D2D"/>
                </a:solidFill>
                <a:latin typeface="Calibri" panose="020F0502020204030204" pitchFamily="34" charset="0"/>
                <a:cs typeface="Calibri" panose="020F0502020204030204" pitchFamily="34" charset="0"/>
              </a:rPr>
              <a:t>www.cdc.gov/COVID19</a:t>
            </a:r>
          </a:p>
        </p:txBody>
      </p:sp>
      <p:pic>
        <p:nvPicPr>
          <p:cNvPr id="10" name="Picture 9">
            <a:extLst>
              <a:ext uri="{FF2B5EF4-FFF2-40B4-BE49-F238E27FC236}">
                <a16:creationId xmlns:a16="http://schemas.microsoft.com/office/drawing/2014/main" id="{6E47315E-FAA7-45C6-91F8-589E519E43C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1808812" cy="1194093"/>
          </a:xfrm>
          <a:prstGeom prst="rect">
            <a:avLst/>
          </a:prstGeom>
        </p:spPr>
      </p:pic>
    </p:spTree>
    <p:extLst>
      <p:ext uri="{BB962C8B-B14F-4D97-AF65-F5344CB8AC3E}">
        <p14:creationId xmlns:p14="http://schemas.microsoft.com/office/powerpoint/2010/main" val="117200701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12192000" cy="68580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2318479" y="12129"/>
            <a:ext cx="9873521"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2318479" y="1368341"/>
            <a:ext cx="8534400" cy="457200"/>
          </a:xfrm>
          <a:prstGeom prst="rect">
            <a:avLst/>
          </a:prstGeom>
        </p:spPr>
        <p:txBody>
          <a:bodyPr/>
          <a:lstStyle>
            <a:lvl1pPr marL="0" indent="0" algn="l">
              <a:buNone/>
              <a:defRPr sz="2667" b="1" baseline="0">
                <a:solidFill>
                  <a:schemeClr val="tx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2318479" y="2520846"/>
            <a:ext cx="8454453" cy="1039317"/>
          </a:xfrm>
          <a:prstGeom prst="rect">
            <a:avLst/>
          </a:prstGeom>
        </p:spPr>
        <p:txBody>
          <a:bodyPr/>
          <a:lstStyle>
            <a:lvl1pPr marL="0" indent="0" algn="l">
              <a:lnSpc>
                <a:spcPts val="2667"/>
              </a:lnSpc>
              <a:buNone/>
              <a:defRPr sz="24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pic>
        <p:nvPicPr>
          <p:cNvPr id="10" name="Picture 9">
            <a:extLst>
              <a:ext uri="{FF2B5EF4-FFF2-40B4-BE49-F238E27FC236}">
                <a16:creationId xmlns:a16="http://schemas.microsoft.com/office/drawing/2014/main" id="{CFA0F564-F207-41E1-9362-106259E215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808812" cy="1194093"/>
          </a:xfrm>
          <a:prstGeom prst="rect">
            <a:avLst/>
          </a:prstGeom>
        </p:spPr>
      </p:pic>
    </p:spTree>
    <p:extLst>
      <p:ext uri="{BB962C8B-B14F-4D97-AF65-F5344CB8AC3E}">
        <p14:creationId xmlns:p14="http://schemas.microsoft.com/office/powerpoint/2010/main" val="110527894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6001464"/>
            <a:ext cx="1158819" cy="664349"/>
          </a:xfrm>
          <a:prstGeom prst="rect">
            <a:avLst/>
          </a:prstGeom>
        </p:spPr>
      </p:pic>
    </p:spTree>
    <p:extLst>
      <p:ext uri="{BB962C8B-B14F-4D97-AF65-F5344CB8AC3E}">
        <p14:creationId xmlns:p14="http://schemas.microsoft.com/office/powerpoint/2010/main" val="396511659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spTree>
    <p:extLst>
      <p:ext uri="{BB962C8B-B14F-4D97-AF65-F5344CB8AC3E}">
        <p14:creationId xmlns:p14="http://schemas.microsoft.com/office/powerpoint/2010/main" val="193068809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373539672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9425" y="674915"/>
            <a:ext cx="5979136" cy="5795163"/>
          </a:xfrm>
          <a:prstGeom prst="rect">
            <a:avLst/>
          </a:prstGeom>
        </p:spPr>
      </p:pic>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296146168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7" name="Picture 16">
            <a:extLst>
              <a:ext uri="{FF2B5EF4-FFF2-40B4-BE49-F238E27FC236}">
                <a16:creationId xmlns:a16="http://schemas.microsoft.com/office/drawing/2014/main" id="{53B5A247-08D2-4173-9D7D-19CB4FBA84C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7989" r="13829"/>
          <a:stretch/>
        </p:blipFill>
        <p:spPr>
          <a:xfrm>
            <a:off x="6870493" y="347439"/>
            <a:ext cx="5321508" cy="4390244"/>
          </a:xfrm>
          <a:prstGeom prst="rect">
            <a:avLst/>
          </a:prstGeom>
        </p:spPr>
      </p:pic>
    </p:spTree>
    <p:extLst>
      <p:ext uri="{BB962C8B-B14F-4D97-AF65-F5344CB8AC3E}">
        <p14:creationId xmlns:p14="http://schemas.microsoft.com/office/powerpoint/2010/main" val="34250564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0979358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8" name="Picture 17">
            <a:extLst>
              <a:ext uri="{FF2B5EF4-FFF2-40B4-BE49-F238E27FC236}">
                <a16:creationId xmlns:a16="http://schemas.microsoft.com/office/drawing/2014/main" id="{382C1A37-4888-4B69-99C9-98D605CCFB6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1703"/>
            <a:ext cx="12192000" cy="3391760"/>
          </a:xfrm>
          <a:prstGeom prst="rect">
            <a:avLst/>
          </a:prstGeom>
        </p:spPr>
      </p:pic>
    </p:spTree>
    <p:extLst>
      <p:ext uri="{BB962C8B-B14F-4D97-AF65-F5344CB8AC3E}">
        <p14:creationId xmlns:p14="http://schemas.microsoft.com/office/powerpoint/2010/main" val="404806778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1" name="Title 1"/>
          <p:cNvSpPr>
            <a:spLocks noGrp="1"/>
          </p:cNvSpPr>
          <p:nvPr>
            <p:ph type="title"/>
          </p:nvPr>
        </p:nvSpPr>
        <p:spPr>
          <a:xfrm>
            <a:off x="609600" y="1275655"/>
            <a:ext cx="10972800" cy="1155779"/>
          </a:xfrm>
          <a:prstGeom prst="rect">
            <a:avLst/>
          </a:prstGeom>
        </p:spPr>
        <p:txBody>
          <a:bodyPr>
            <a:normAutofit/>
          </a:bodyPr>
          <a:lstStyle>
            <a:lvl1pPr algn="l">
              <a:lnSpc>
                <a:spcPts val="4000"/>
              </a:lnSpc>
              <a:defRPr sz="3800" b="1" baseline="0">
                <a:solidFill>
                  <a:schemeClr val="accent6"/>
                </a:solidFill>
                <a:effectLst/>
                <a:latin typeface="Calibri" pitchFamily="34" charset="0"/>
              </a:defRPr>
            </a:lvl1pPr>
          </a:lstStyle>
          <a:p>
            <a:r>
              <a:rPr lang="en-US"/>
              <a:t>Click to edit Master title style</a:t>
            </a:r>
          </a:p>
        </p:txBody>
      </p:sp>
      <p:sp>
        <p:nvSpPr>
          <p:cNvPr id="5" name="Subtitle 2"/>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chemeClr val="tx1"/>
                </a:solidFill>
                <a:effectLst/>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9" name="Text Placeholder 8"/>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chemeClr val="tx2"/>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10" name="TextBox 9"/>
          <p:cNvSpPr txBox="1"/>
          <p:nvPr/>
        </p:nvSpPr>
        <p:spPr>
          <a:xfrm>
            <a:off x="609600" y="192627"/>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sp>
        <p:nvSpPr>
          <p:cNvPr id="7" name="Rectangle 6"/>
          <p:cNvSpPr/>
          <p:nvPr/>
        </p:nvSpPr>
        <p:spPr>
          <a:xfrm>
            <a:off x="609599" y="577002"/>
            <a:ext cx="9204101" cy="400110"/>
          </a:xfrm>
          <a:prstGeom prst="rect">
            <a:avLst/>
          </a:prstGeom>
        </p:spPr>
        <p:txBody>
          <a:bodyPr wrap="square">
            <a:spAutoFit/>
          </a:bodyPr>
          <a:lstStyle/>
          <a:p>
            <a:r>
              <a:rPr lang="en-US" sz="2000">
                <a:solidFill>
                  <a:schemeClr val="tx2">
                    <a:lumMod val="95000"/>
                  </a:schemeClr>
                </a:solidFill>
                <a:latin typeface="+mj-lt"/>
              </a:rPr>
              <a:t>National Center for Immunization and Respiratory Diseases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2" name="TextBox 11"/>
          <p:cNvSpPr txBox="1"/>
          <p:nvPr/>
        </p:nvSpPr>
        <p:spPr>
          <a:xfrm>
            <a:off x="609600" y="192627"/>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p:txBody>
      </p:sp>
      <p:sp>
        <p:nvSpPr>
          <p:cNvPr id="13" name="Rectangle 12"/>
          <p:cNvSpPr/>
          <p:nvPr/>
        </p:nvSpPr>
        <p:spPr>
          <a:xfrm>
            <a:off x="609599" y="577002"/>
            <a:ext cx="9204101" cy="400110"/>
          </a:xfrm>
          <a:prstGeom prst="rect">
            <a:avLst/>
          </a:prstGeom>
        </p:spPr>
        <p:txBody>
          <a:bodyPr wrap="square">
            <a:spAutoFit/>
          </a:bodyPr>
          <a:lstStyle/>
          <a:p>
            <a:r>
              <a:rPr lang="en-US" sz="2000">
                <a:solidFill>
                  <a:schemeClr val="bg2"/>
                </a:solidFill>
                <a:latin typeface="+mj-lt"/>
              </a:rPr>
              <a:t>National Center for Immunization and Respiratory Diseases</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5" name="TextBox 14"/>
          <p:cNvSpPr txBox="1"/>
          <p:nvPr/>
        </p:nvSpPr>
        <p:spPr>
          <a:xfrm>
            <a:off x="609600" y="192627"/>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p:txBody>
      </p:sp>
      <p:sp>
        <p:nvSpPr>
          <p:cNvPr id="16" name="Rectangle 15"/>
          <p:cNvSpPr/>
          <p:nvPr/>
        </p:nvSpPr>
        <p:spPr>
          <a:xfrm>
            <a:off x="609599" y="577002"/>
            <a:ext cx="9204101" cy="400110"/>
          </a:xfrm>
          <a:prstGeom prst="rect">
            <a:avLst/>
          </a:prstGeom>
        </p:spPr>
        <p:txBody>
          <a:bodyPr wrap="square">
            <a:spAutoFit/>
          </a:bodyPr>
          <a:lstStyle/>
          <a:p>
            <a:r>
              <a:rPr lang="en-US" sz="2000">
                <a:solidFill>
                  <a:schemeClr val="bg2"/>
                </a:solidFill>
                <a:latin typeface="+mj-lt"/>
              </a:rPr>
              <a:t>National Center for Immunization and Respiratory Diseases</a:t>
            </a: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8" name="TextBox 17"/>
          <p:cNvSpPr txBox="1"/>
          <p:nvPr userDrawn="1"/>
        </p:nvSpPr>
        <p:spPr>
          <a:xfrm>
            <a:off x="609600" y="192627"/>
            <a:ext cx="9204101" cy="461665"/>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p:txBody>
      </p:sp>
      <p:sp>
        <p:nvSpPr>
          <p:cNvPr id="19" name="Rectangle 18"/>
          <p:cNvSpPr/>
          <p:nvPr userDrawn="1"/>
        </p:nvSpPr>
        <p:spPr>
          <a:xfrm>
            <a:off x="609599" y="577002"/>
            <a:ext cx="9204101" cy="400110"/>
          </a:xfrm>
          <a:prstGeom prst="rect">
            <a:avLst/>
          </a:prstGeom>
        </p:spPr>
        <p:txBody>
          <a:bodyPr wrap="square">
            <a:spAutoFit/>
          </a:bodyPr>
          <a:lstStyle/>
          <a:p>
            <a:r>
              <a:rPr lang="en-US" sz="2000">
                <a:solidFill>
                  <a:schemeClr val="bg1"/>
                </a:solidFill>
                <a:latin typeface="+mj-lt"/>
              </a:rPr>
              <a:t>National Center for Immunization and Respiratory Diseases</a:t>
            </a:r>
          </a:p>
        </p:txBody>
      </p:sp>
      <p:sp>
        <p:nvSpPr>
          <p:cNvPr id="21" name="Rectangle 20"/>
          <p:cNvSpPr/>
          <p:nvPr userDrawn="1"/>
        </p:nvSpPr>
        <p:spPr>
          <a:xfrm>
            <a:off x="609598" y="6495064"/>
            <a:ext cx="10972801" cy="230832"/>
          </a:xfrm>
          <a:prstGeom prst="rect">
            <a:avLst/>
          </a:prstGeom>
        </p:spPr>
        <p:txBody>
          <a:bodyPr wrap="square" anchor="b" anchorCtr="0">
            <a:spAutoFit/>
          </a:bodyPr>
          <a:lstStyle/>
          <a:p>
            <a:r>
              <a:rPr lang="en-US" sz="90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900" baseline="0">
                <a:solidFill>
                  <a:schemeClr val="tx2"/>
                </a:solidFill>
                <a:latin typeface="+mj-lt"/>
                <a:ea typeface="Calibri" panose="020F0502020204030204" pitchFamily="34" charset="0"/>
                <a:cs typeface="Times New Roman" panose="02020603050405020304" pitchFamily="18" charset="0"/>
              </a:rPr>
              <a:t> </a:t>
            </a:r>
            <a:r>
              <a:rPr lang="en-US" sz="90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Tree>
    <p:extLst>
      <p:ext uri="{BB962C8B-B14F-4D97-AF65-F5344CB8AC3E}">
        <p14:creationId xmlns:p14="http://schemas.microsoft.com/office/powerpoint/2010/main" val="122823699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609600" y="1554163"/>
            <a:ext cx="10972800" cy="4621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399229746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ATA SLIDE_OD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554479"/>
            <a:ext cx="524256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b="0">
                <a:solidFill>
                  <a:schemeClr val="tx2"/>
                </a:solidFill>
                <a:latin typeface="+mn-lt"/>
              </a:defRPr>
            </a:lvl2pPr>
            <a:lvl3pPr marL="731502" indent="-243834">
              <a:buClr>
                <a:schemeClr val="accent1"/>
              </a:buClr>
              <a:buSzPct val="100000"/>
              <a:buFont typeface="Arial" pitchFamily="34" charset="0"/>
              <a:buChar char="•"/>
              <a:defRPr sz="1800" b="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13" name="Content Placeholder 2"/>
          <p:cNvSpPr>
            <a:spLocks noGrp="1"/>
          </p:cNvSpPr>
          <p:nvPr>
            <p:ph idx="10"/>
          </p:nvPr>
        </p:nvSpPr>
        <p:spPr>
          <a:xfrm>
            <a:off x="6339840" y="1554480"/>
            <a:ext cx="524256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a:solidFill>
                  <a:schemeClr val="tx2"/>
                </a:solidFill>
                <a:latin typeface="+mn-lt"/>
              </a:defRPr>
            </a:lvl6pPr>
            <a:lvl7pPr>
              <a:defRPr baseline="0">
                <a:solidFill>
                  <a:schemeClr val="tx2"/>
                </a:solidFill>
                <a:latin typeface="+mn-lt"/>
              </a:defRPr>
            </a:lvl7pPr>
            <a:lvl8pPr>
              <a:defRPr baseline="0">
                <a:solidFill>
                  <a:schemeClr val="tx2"/>
                </a:solidFill>
                <a:latin typeface="+mn-lt"/>
              </a:defRPr>
            </a:lvl8pPr>
            <a:lvl9pPr>
              <a:defRPr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209819246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TA SLIDE_OD w/ photo">
    <p:spTree>
      <p:nvGrpSpPr>
        <p:cNvPr id="1" name=""/>
        <p:cNvGrpSpPr/>
        <p:nvPr/>
      </p:nvGrpSpPr>
      <p:grpSpPr>
        <a:xfrm>
          <a:off x="0" y="0"/>
          <a:ext cx="0" cy="0"/>
          <a:chOff x="0" y="0"/>
          <a:chExt cx="0" cy="0"/>
        </a:xfrm>
      </p:grpSpPr>
      <p:sp>
        <p:nvSpPr>
          <p:cNvPr id="8" name="Content Placeholder 2"/>
          <p:cNvSpPr>
            <a:spLocks noGrp="1"/>
          </p:cNvSpPr>
          <p:nvPr>
            <p:ph idx="10"/>
          </p:nvPr>
        </p:nvSpPr>
        <p:spPr>
          <a:xfrm>
            <a:off x="7833360" y="1554480"/>
            <a:ext cx="374904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3" name="Content Placeholder 2"/>
          <p:cNvSpPr>
            <a:spLocks noGrp="1"/>
          </p:cNvSpPr>
          <p:nvPr>
            <p:ph idx="1"/>
          </p:nvPr>
        </p:nvSpPr>
        <p:spPr>
          <a:xfrm>
            <a:off x="609597" y="1554479"/>
            <a:ext cx="676656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Courier New" panose="02070309020205020404" pitchFamily="49" charset="0"/>
              <a:buChar char="-"/>
              <a:defRPr sz="1800" b="0">
                <a:solidFill>
                  <a:schemeClr val="tx2"/>
                </a:solidFill>
              </a:defRPr>
            </a:lvl2pPr>
            <a:lvl3pPr marL="731502" indent="-243834">
              <a:buClr>
                <a:schemeClr val="accent1"/>
              </a:buClr>
              <a:buSzPct val="100000"/>
              <a:buFont typeface="Arial" pitchFamily="34" charset="0"/>
              <a:buChar char="•"/>
              <a:defRPr sz="1800" b="0">
                <a:solidFill>
                  <a:schemeClr val="tx2"/>
                </a:solidFill>
              </a:defRPr>
            </a:lvl3pPr>
            <a:lvl4pPr marL="1005840" indent="-243834">
              <a:buClr>
                <a:schemeClr val="accent1"/>
              </a:buClr>
              <a:buSzPct val="100000"/>
              <a:buFont typeface="Courier New" pitchFamily="49" charset="0"/>
              <a:buChar char="-"/>
              <a:defRPr sz="1800" baseline="0">
                <a:solidFill>
                  <a:schemeClr val="tx2"/>
                </a:solidFill>
              </a:defRPr>
            </a:lvl4pPr>
            <a:lvl5pPr marL="1219170" indent="-243834">
              <a:buClr>
                <a:schemeClr val="accent1"/>
              </a:buClr>
              <a:buSzPct val="100000"/>
              <a:buFont typeface="Calibri" panose="020F0502020204030204" pitchFamily="34" charset="0"/>
              <a:buChar char="»"/>
              <a:defRPr sz="1800">
                <a:solidFill>
                  <a:schemeClr val="tx2"/>
                </a:solidFill>
              </a:defRPr>
            </a:lvl5pPr>
            <a:lvl6pPr>
              <a:buClr>
                <a:schemeClr val="accent1"/>
              </a:buClr>
              <a:defRPr sz="1800">
                <a:solidFill>
                  <a:schemeClr val="tx2"/>
                </a:solidFill>
              </a:defRPr>
            </a:lvl6pPr>
            <a:lvl7pPr>
              <a:buClr>
                <a:schemeClr val="accent1"/>
              </a:buClr>
              <a:defRPr sz="1800">
                <a:solidFill>
                  <a:schemeClr val="tx2"/>
                </a:solidFill>
              </a:defRPr>
            </a:lvl7pPr>
            <a:lvl8pPr>
              <a:buClr>
                <a:schemeClr val="accent1"/>
              </a:buClr>
              <a:defRPr sz="1800" baseline="0">
                <a:solidFill>
                  <a:schemeClr val="tx2"/>
                </a:solidFill>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Eighth level</a:t>
            </a:r>
          </a:p>
          <a:p>
            <a:pPr lvl="7"/>
            <a:r>
              <a:rPr lang="en-US"/>
              <a:t>Ninth level</a:t>
            </a:r>
          </a:p>
          <a:p>
            <a:pPr lvl="7"/>
            <a:r>
              <a:rPr lang="en-US"/>
              <a:t>Tenth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1210360056"/>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247361160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NK_O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10098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ECTION TITLE_O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FFFFFF"/>
                </a:solidFill>
                <a:latin typeface="+mn-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9871953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140"/>
          <a:stretch/>
        </p:blipFill>
        <p:spPr>
          <a:xfrm>
            <a:off x="0" y="5680441"/>
            <a:ext cx="12192000" cy="1177559"/>
          </a:xfrm>
          <a:prstGeom prst="rect">
            <a:avLst/>
          </a:prstGeom>
        </p:spPr>
      </p:pic>
      <p:sp>
        <p:nvSpPr>
          <p:cNvPr id="2" name="Title 1"/>
          <p:cNvSpPr>
            <a:spLocks noGrp="1"/>
          </p:cNvSpPr>
          <p:nvPr>
            <p:ph type="title"/>
          </p:nvPr>
        </p:nvSpPr>
        <p:spPr/>
        <p:txBody>
          <a:bodyPr/>
          <a:lstStyle>
            <a:lvl1pPr>
              <a:defRPr b="0">
                <a:solidFill>
                  <a:schemeClr val="tx1"/>
                </a:solidFill>
              </a:defRPr>
            </a:lvl1pPr>
          </a:lstStyle>
          <a:p>
            <a:r>
              <a:rPr lang="en-US"/>
              <a:t>Click to edit Master title style</a:t>
            </a:r>
          </a:p>
        </p:txBody>
      </p:sp>
      <p:sp>
        <p:nvSpPr>
          <p:cNvPr id="7" name="Footer Placeholder 1"/>
          <p:cNvSpPr txBox="1">
            <a:spLocks/>
          </p:cNvSpPr>
          <p:nvPr userDrawn="1"/>
        </p:nvSpPr>
        <p:spPr>
          <a:xfrm>
            <a:off x="609600" y="3472543"/>
            <a:ext cx="10972800" cy="2207898"/>
          </a:xfrm>
          <a:prstGeom prst="rect">
            <a:avLst/>
          </a:prstGeom>
        </p:spPr>
        <p:txBody>
          <a:bodyPr anchor="b" anchorCtr="0"/>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r>
              <a:rPr lang="en-US" sz="1600">
                <a:solidFill>
                  <a:schemeClr val="tx2"/>
                </a:solidFill>
                <a:latin typeface="+mj-lt"/>
              </a:rPr>
              <a:t>For more information, contact CDC</a:t>
            </a:r>
            <a:br>
              <a:rPr lang="en-US" sz="1600">
                <a:solidFill>
                  <a:schemeClr val="tx2"/>
                </a:solidFill>
                <a:latin typeface="+mj-lt"/>
              </a:rPr>
            </a:br>
            <a:r>
              <a:rPr lang="en-US" sz="1600">
                <a:solidFill>
                  <a:schemeClr val="tx2"/>
                </a:solidFill>
                <a:latin typeface="+mj-lt"/>
              </a:rPr>
              <a:t>1-800-CDC-INFO (232-4636)</a:t>
            </a:r>
            <a:br>
              <a:rPr lang="en-US" sz="1600">
                <a:solidFill>
                  <a:schemeClr val="tx2"/>
                </a:solidFill>
                <a:latin typeface="+mj-lt"/>
              </a:rPr>
            </a:br>
            <a:r>
              <a:rPr lang="en-US" sz="1600">
                <a:solidFill>
                  <a:schemeClr val="tx2"/>
                </a:solidFill>
                <a:latin typeface="+mj-lt"/>
              </a:rPr>
              <a:t>TTY:  1-888-232-6348    </a:t>
            </a:r>
            <a:r>
              <a:rPr lang="en-US" sz="1600">
                <a:solidFill>
                  <a:schemeClr val="tx2"/>
                </a:solidFill>
                <a:latin typeface="+mj-lt"/>
                <a:hlinkClick r:id="rId3"/>
              </a:rPr>
              <a:t>www.cdc.gov</a:t>
            </a:r>
            <a:endParaRPr lang="en-US" sz="1600">
              <a:solidFill>
                <a:schemeClr val="tx2"/>
              </a:solidFill>
              <a:latin typeface="+mj-lt"/>
            </a:endParaRPr>
          </a:p>
          <a:p>
            <a:br>
              <a:rPr lang="en-US" sz="1600">
                <a:solidFill>
                  <a:schemeClr val="tx2"/>
                </a:solidFill>
                <a:latin typeface="+mj-lt"/>
              </a:rPr>
            </a:br>
            <a:r>
              <a:rPr lang="en-US" sz="1200">
                <a:solidFill>
                  <a:schemeClr val="tx2"/>
                </a:solidFill>
                <a:latin typeface="+mj-lt"/>
              </a:rPr>
              <a:t>The findings and conclusions in this report are those of the authors and do not necessarily represent the official position of the Centers for Disease Control and Prevention.</a:t>
            </a:r>
          </a:p>
          <a:p>
            <a:endParaRPr lang="en-US" sz="1200">
              <a:solidFill>
                <a:schemeClr val="tx2"/>
              </a:solidFill>
              <a:latin typeface="+mj-lt"/>
            </a:endParaRPr>
          </a:p>
          <a:p>
            <a:r>
              <a:rPr lang="en-US" sz="1200" kern="120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1200" kern="1200" baseline="0">
                <a:solidFill>
                  <a:schemeClr val="tx2"/>
                </a:solidFill>
                <a:latin typeface="+mj-lt"/>
                <a:ea typeface="Calibri" panose="020F0502020204030204" pitchFamily="34" charset="0"/>
                <a:cs typeface="Times New Roman" panose="02020603050405020304" pitchFamily="18" charset="0"/>
              </a:rPr>
              <a:t> </a:t>
            </a:r>
            <a:r>
              <a:rPr lang="en-US" sz="1200" kern="120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
        <p:nvSpPr>
          <p:cNvPr id="4" name="Content Placeholder 3"/>
          <p:cNvSpPr>
            <a:spLocks noGrp="1"/>
          </p:cNvSpPr>
          <p:nvPr>
            <p:ph sz="quarter" idx="10"/>
          </p:nvPr>
        </p:nvSpPr>
        <p:spPr>
          <a:xfrm>
            <a:off x="609600" y="1593850"/>
            <a:ext cx="10972800" cy="2163763"/>
          </a:xfrm>
        </p:spPr>
        <p:txBody>
          <a:bodyPr/>
          <a:lstStyle>
            <a:lvl1pPr marL="0" indent="0">
              <a:buNone/>
              <a:defRPr/>
            </a:lvl1pPr>
            <a:lvl2pPr marL="243834" indent="0">
              <a:buNone/>
              <a:defRPr/>
            </a:lvl2pPr>
            <a:lvl3pPr marL="487668" indent="0">
              <a:buNone/>
              <a:defRPr/>
            </a:lvl3pPr>
            <a:lvl4pPr marL="762006" indent="0">
              <a:buNone/>
              <a:defRPr/>
            </a:lvl4pPr>
            <a:lvl5pPr marL="975336" indent="0">
              <a:buNone/>
              <a:defRPr/>
            </a:lvl5pPr>
          </a:lstStyle>
          <a:p>
            <a:pPr lvl="0"/>
            <a:r>
              <a:rPr lang="en-US"/>
              <a:t>Click to edit Master text styles</a:t>
            </a:r>
          </a:p>
        </p:txBody>
      </p:sp>
    </p:spTree>
    <p:extLst>
      <p:ext uri="{BB962C8B-B14F-4D97-AF65-F5344CB8AC3E}">
        <p14:creationId xmlns:p14="http://schemas.microsoft.com/office/powerpoint/2010/main" val="207758278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9425" y="674915"/>
            <a:ext cx="5979136" cy="5795163"/>
          </a:xfrm>
          <a:prstGeom prst="rect">
            <a:avLst/>
          </a:prstGeom>
        </p:spPr>
      </p:pic>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38841063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09"/>
            <a:ext cx="12198571" cy="1178193"/>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89687956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6947544" y="1288496"/>
            <a:ext cx="4913032" cy="4634459"/>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1808813" y="0"/>
            <a:ext cx="10383188" cy="1194093"/>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itle 1"/>
          <p:cNvSpPr>
            <a:spLocks noGrp="1"/>
          </p:cNvSpPr>
          <p:nvPr userDrawn="1">
            <p:ph type="title"/>
          </p:nvPr>
        </p:nvSpPr>
        <p:spPr>
          <a:xfrm>
            <a:off x="2318479" y="12129"/>
            <a:ext cx="9873521"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2318479" y="1368341"/>
            <a:ext cx="8534400" cy="457200"/>
          </a:xfrm>
          <a:prstGeom prst="rect">
            <a:avLst/>
          </a:prstGeom>
        </p:spPr>
        <p:txBody>
          <a:bodyPr/>
          <a:lstStyle>
            <a:lvl1pPr marL="0" indent="0" algn="l">
              <a:buNone/>
              <a:defRPr sz="2667" b="1" baseline="0">
                <a:solidFill>
                  <a:srgbClr val="2D2D2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2318479" y="2520846"/>
            <a:ext cx="8454453" cy="1039317"/>
          </a:xfrm>
          <a:prstGeom prst="rect">
            <a:avLst/>
          </a:prstGeom>
        </p:spPr>
        <p:txBody>
          <a:bodyPr/>
          <a:lstStyle>
            <a:lvl1pPr marL="0" indent="0" algn="l">
              <a:lnSpc>
                <a:spcPts val="2667"/>
              </a:lnSpc>
              <a:buNone/>
              <a:defRPr sz="24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6616119" y="6014057"/>
            <a:ext cx="5575883" cy="420564"/>
          </a:xfrm>
          <a:prstGeom prst="rect">
            <a:avLst/>
          </a:prstGeom>
          <a:solidFill>
            <a:srgbClr val="FBAB18"/>
          </a:solid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lang="en-US" sz="2133">
                <a:solidFill>
                  <a:srgbClr val="2D2D2D"/>
                </a:solidFill>
                <a:latin typeface="Calibri" panose="020F0502020204030204" pitchFamily="34" charset="0"/>
                <a:cs typeface="Calibri" panose="020F0502020204030204" pitchFamily="34" charset="0"/>
              </a:rPr>
              <a:t>For more information: </a:t>
            </a:r>
            <a:r>
              <a:rPr lang="en-US" sz="2133" b="1">
                <a:solidFill>
                  <a:srgbClr val="2D2D2D"/>
                </a:solidFill>
                <a:latin typeface="Calibri" panose="020F0502020204030204" pitchFamily="34" charset="0"/>
                <a:cs typeface="Calibri" panose="020F0502020204030204" pitchFamily="34" charset="0"/>
              </a:rPr>
              <a:t>www.cdc.gov/COVID19</a:t>
            </a:r>
          </a:p>
        </p:txBody>
      </p:sp>
      <p:pic>
        <p:nvPicPr>
          <p:cNvPr id="10" name="Picture 9">
            <a:extLst>
              <a:ext uri="{FF2B5EF4-FFF2-40B4-BE49-F238E27FC236}">
                <a16:creationId xmlns:a16="http://schemas.microsoft.com/office/drawing/2014/main" id="{6E47315E-FAA7-45C6-91F8-589E519E43C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1808812" cy="1194093"/>
          </a:xfrm>
          <a:prstGeom prst="rect">
            <a:avLst/>
          </a:prstGeom>
        </p:spPr>
      </p:pic>
    </p:spTree>
    <p:extLst>
      <p:ext uri="{BB962C8B-B14F-4D97-AF65-F5344CB8AC3E}">
        <p14:creationId xmlns:p14="http://schemas.microsoft.com/office/powerpoint/2010/main" val="81395258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12192000" cy="68580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itle 1"/>
          <p:cNvSpPr>
            <a:spLocks noGrp="1"/>
          </p:cNvSpPr>
          <p:nvPr userDrawn="1">
            <p:ph type="title"/>
          </p:nvPr>
        </p:nvSpPr>
        <p:spPr>
          <a:xfrm>
            <a:off x="2318479" y="12129"/>
            <a:ext cx="9873521"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2318479" y="1368341"/>
            <a:ext cx="8534400" cy="457200"/>
          </a:xfrm>
          <a:prstGeom prst="rect">
            <a:avLst/>
          </a:prstGeom>
        </p:spPr>
        <p:txBody>
          <a:bodyPr/>
          <a:lstStyle>
            <a:lvl1pPr marL="0" indent="0" algn="l">
              <a:buNone/>
              <a:defRPr sz="2667" b="1" baseline="0">
                <a:solidFill>
                  <a:schemeClr val="tx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2318479" y="2520846"/>
            <a:ext cx="8454453" cy="1039317"/>
          </a:xfrm>
          <a:prstGeom prst="rect">
            <a:avLst/>
          </a:prstGeom>
        </p:spPr>
        <p:txBody>
          <a:bodyPr/>
          <a:lstStyle>
            <a:lvl1pPr marL="0" indent="0" algn="l">
              <a:lnSpc>
                <a:spcPts val="2667"/>
              </a:lnSpc>
              <a:buNone/>
              <a:defRPr sz="24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pic>
        <p:nvPicPr>
          <p:cNvPr id="10" name="Picture 9">
            <a:extLst>
              <a:ext uri="{FF2B5EF4-FFF2-40B4-BE49-F238E27FC236}">
                <a16:creationId xmlns:a16="http://schemas.microsoft.com/office/drawing/2014/main" id="{CFA0F564-F207-41E1-9362-106259E215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808812" cy="1194093"/>
          </a:xfrm>
          <a:prstGeom prst="rect">
            <a:avLst/>
          </a:prstGeom>
        </p:spPr>
      </p:pic>
    </p:spTree>
    <p:extLst>
      <p:ext uri="{BB962C8B-B14F-4D97-AF65-F5344CB8AC3E}">
        <p14:creationId xmlns:p14="http://schemas.microsoft.com/office/powerpoint/2010/main" val="221886620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6A71"/>
              </a:buClr>
              <a:buFont typeface="Wingdings" panose="05000000000000000000" pitchFamily="2" charset="2"/>
              <a:buChar char="§"/>
              <a:defRPr sz="2667">
                <a:solidFill>
                  <a:srgbClr val="2D2D2D"/>
                </a:solidFill>
              </a:defRPr>
            </a:lvl1pPr>
            <a:lvl2pPr>
              <a:buClr>
                <a:srgbClr val="292B6E"/>
              </a:buClr>
              <a:defRPr sz="2667">
                <a:solidFill>
                  <a:srgbClr val="2D2D2D"/>
                </a:solidFill>
              </a:defRPr>
            </a:lvl2pPr>
            <a:lvl3pPr>
              <a:buClr>
                <a:srgbClr val="B01519"/>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6001464"/>
            <a:ext cx="1158819" cy="664349"/>
          </a:xfrm>
          <a:prstGeom prst="rect">
            <a:avLst/>
          </a:prstGeom>
        </p:spPr>
      </p:pic>
    </p:spTree>
    <p:extLst>
      <p:ext uri="{BB962C8B-B14F-4D97-AF65-F5344CB8AC3E}">
        <p14:creationId xmlns:p14="http://schemas.microsoft.com/office/powerpoint/2010/main" val="339719880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6A71"/>
              </a:buClr>
              <a:buFont typeface="Wingdings" panose="05000000000000000000" pitchFamily="2" charset="2"/>
              <a:buChar char="§"/>
              <a:defRPr sz="2667">
                <a:solidFill>
                  <a:srgbClr val="2D2D2D"/>
                </a:solidFill>
              </a:defRPr>
            </a:lvl1pPr>
            <a:lvl2pPr>
              <a:buClr>
                <a:srgbClr val="292B6E"/>
              </a:buClr>
              <a:defRPr sz="2667">
                <a:solidFill>
                  <a:srgbClr val="2D2D2D"/>
                </a:solidFill>
              </a:defRPr>
            </a:lvl2pPr>
            <a:lvl3pPr>
              <a:buClr>
                <a:srgbClr val="B01519"/>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26735984"/>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pic>
        <p:nvPicPr>
          <p:cNvPr id="12" name="Picture 11" descr="Logos of the U.S. Department of Health and Human Services and Centers for Disease Control and Prevention" title="LOGOS">
            <a:extLst>
              <a:ext uri="{FF2B5EF4-FFF2-40B4-BE49-F238E27FC236}">
                <a16:creationId xmlns:a16="http://schemas.microsoft.com/office/drawing/2014/main" id="{26558C01-7207-4C37-892E-C5ECC80A8C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6001464"/>
            <a:ext cx="1158819" cy="664349"/>
          </a:xfrm>
          <a:prstGeom prst="rect">
            <a:avLst/>
          </a:prstGeom>
        </p:spPr>
      </p:pic>
    </p:spTree>
    <p:extLst>
      <p:ext uri="{BB962C8B-B14F-4D97-AF65-F5344CB8AC3E}">
        <p14:creationId xmlns:p14="http://schemas.microsoft.com/office/powerpoint/2010/main" val="275826889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Tree>
    <p:extLst>
      <p:ext uri="{BB962C8B-B14F-4D97-AF65-F5344CB8AC3E}">
        <p14:creationId xmlns:p14="http://schemas.microsoft.com/office/powerpoint/2010/main" val="317094136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311861262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9425" y="674915"/>
            <a:ext cx="5979136" cy="5795163"/>
          </a:xfrm>
          <a:prstGeom prst="rect">
            <a:avLst/>
          </a:prstGeom>
        </p:spPr>
      </p:pic>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379609753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7112341" y="234188"/>
            <a:ext cx="4913032" cy="4634459"/>
          </a:xfrm>
          <a:prstGeom prst="rect">
            <a:avLst/>
          </a:prstGeom>
        </p:spPr>
      </p:pic>
    </p:spTree>
    <p:extLst>
      <p:ext uri="{BB962C8B-B14F-4D97-AF65-F5344CB8AC3E}">
        <p14:creationId xmlns:p14="http://schemas.microsoft.com/office/powerpoint/2010/main" val="50094863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3391760"/>
          </a:xfrm>
          <a:prstGeom prst="rect">
            <a:avLst/>
          </a:prstGeom>
        </p:spPr>
      </p:pic>
    </p:spTree>
    <p:extLst>
      <p:ext uri="{BB962C8B-B14F-4D97-AF65-F5344CB8AC3E}">
        <p14:creationId xmlns:p14="http://schemas.microsoft.com/office/powerpoint/2010/main" val="135781372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Click to edit Master title style</a:t>
            </a:r>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p:nvPr>
        </p:nvSpPr>
        <p:spPr>
          <a:xfrm>
            <a:off x="609600" y="5791200"/>
            <a:ext cx="10972800" cy="609600"/>
          </a:xfrm>
          <a:prstGeom prst="rect">
            <a:avLst/>
          </a:prstGeom>
        </p:spPr>
        <p:txBody>
          <a:bodyPr anchor="b"/>
          <a:lstStyle>
            <a:lvl1pPr>
              <a:buNone/>
              <a:defRPr sz="11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59071215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35B8F4B-4A82-4CBA-A080-81FBA1CEB04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66076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F2D35AF-CCC7-4823-8B70-4C96116996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06175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47340FA-5B3B-4273-B435-0E06BC15E9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62654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D7183BC-FA42-4444-9F6C-4B1FE24439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47071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03FDB5D-B099-4A08-A431-22077D99014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6262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BDC53CF-DDB9-4091-B0CE-7213056E136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84753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bg>
      <p:bgRef idx="1001">
        <a:schemeClr val="bg1"/>
      </p:bgRef>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886AA49-5D72-4CF6-B96C-21024B58FFA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4919596"/>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63066D3-1375-42D1-AB14-625C6D34D1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52783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73BAF70-C5E0-47A4-8460-7B347FF5E1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42865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4391074-DA5C-4E99-A464-336C44A505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8813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9269818" y="5816009"/>
            <a:ext cx="2585484" cy="905466"/>
          </a:xfrm>
          <a:blipFill>
            <a:blip r:embed="rId2"/>
            <a:stretch>
              <a:fillRect/>
            </a:stretch>
          </a:blipFill>
        </p:spPr>
        <p:txBody>
          <a:bodyPr/>
          <a:lstStyle/>
          <a:p>
            <a:endParaRPr lang="en-US"/>
          </a:p>
        </p:txBody>
      </p:sp>
    </p:spTree>
    <p:extLst>
      <p:ext uri="{BB962C8B-B14F-4D97-AF65-F5344CB8AC3E}">
        <p14:creationId xmlns:p14="http://schemas.microsoft.com/office/powerpoint/2010/main" val="30882891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831D6B2-74C9-4C19-A995-1E7B2B2987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76377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ontent/Bullet">
    <p:spTree>
      <p:nvGrpSpPr>
        <p:cNvPr id="1" name=""/>
        <p:cNvGrpSpPr/>
        <p:nvPr/>
      </p:nvGrpSpPr>
      <p:grpSpPr>
        <a:xfrm>
          <a:off x="0" y="0"/>
          <a:ext cx="0" cy="0"/>
          <a:chOff x="0" y="0"/>
          <a:chExt cx="0" cy="0"/>
        </a:xfrm>
      </p:grpSpPr>
      <p:sp>
        <p:nvSpPr>
          <p:cNvPr id="4" name="Title 3"/>
          <p:cNvSpPr>
            <a:spLocks noGrp="1"/>
          </p:cNvSpPr>
          <p:nvPr>
            <p:ph type="title"/>
          </p:nvPr>
        </p:nvSpPr>
        <p:spPr>
          <a:xfrm>
            <a:off x="400947" y="152400"/>
            <a:ext cx="10631120" cy="990600"/>
          </a:xfrm>
        </p:spPr>
        <p:txBody>
          <a:bodyPr/>
          <a:lstStyle/>
          <a:p>
            <a:r>
              <a:rPr lang="en-US"/>
              <a:t>Click to edit Master title style</a:t>
            </a:r>
          </a:p>
        </p:txBody>
      </p:sp>
      <p:sp>
        <p:nvSpPr>
          <p:cNvPr id="3" name="Content Placeholder 2"/>
          <p:cNvSpPr>
            <a:spLocks noGrp="1"/>
          </p:cNvSpPr>
          <p:nvPr>
            <p:ph sz="quarter" idx="10"/>
          </p:nvPr>
        </p:nvSpPr>
        <p:spPr>
          <a:xfrm>
            <a:off x="389467" y="1371600"/>
            <a:ext cx="10642600" cy="4699000"/>
          </a:xfrm>
        </p:spPr>
        <p:txBody>
          <a:bodyPr/>
          <a:lstStyle>
            <a:lvl1pPr>
              <a:defRPr sz="2667"/>
            </a:lvl1pPr>
            <a:lvl2pPr>
              <a:defRPr sz="2400"/>
            </a:lvl2pPr>
            <a:lvl3pPr>
              <a:defRPr sz="2133"/>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3"/>
          <p:cNvSpPr>
            <a:spLocks noGrp="1"/>
          </p:cNvSpPr>
          <p:nvPr>
            <p:ph type="ftr" sz="quarter" idx="3"/>
          </p:nvPr>
        </p:nvSpPr>
        <p:spPr>
          <a:xfrm>
            <a:off x="914400" y="6574367"/>
            <a:ext cx="4673600" cy="165704"/>
          </a:xfrm>
          <a:prstGeom prst="rect">
            <a:avLst/>
          </a:prstGeom>
          <a:ln>
            <a:noFill/>
          </a:ln>
        </p:spPr>
        <p:txBody>
          <a:bodyPr vert="horz" lIns="0" tIns="0" rIns="0" bIns="0" rtlCol="0" anchor="t"/>
          <a:lstStyle>
            <a:lvl1pPr algn="l">
              <a:defRPr sz="1200" b="0">
                <a:solidFill>
                  <a:schemeClr val="bg2"/>
                </a:solidFill>
                <a:latin typeface="+mn-lt"/>
                <a:cs typeface="Arial Black"/>
              </a:defRPr>
            </a:lvl1pPr>
          </a:lstStyle>
          <a:p>
            <a:r>
              <a:rPr lang="en-US"/>
              <a:t>Confidential. ©2018 University of Maryland School of Medicine. </a:t>
            </a:r>
            <a:endParaRPr lang="en-US">
              <a:solidFill>
                <a:srgbClr val="CCCCCC"/>
              </a:solidFill>
            </a:endParaRPr>
          </a:p>
        </p:txBody>
      </p:sp>
      <p:sp>
        <p:nvSpPr>
          <p:cNvPr id="6" name="Slide Number Placeholder 2"/>
          <p:cNvSpPr>
            <a:spLocks noGrp="1"/>
          </p:cNvSpPr>
          <p:nvPr>
            <p:ph type="sldNum" sz="quarter" idx="4"/>
          </p:nvPr>
        </p:nvSpPr>
        <p:spPr>
          <a:xfrm>
            <a:off x="373651" y="6574367"/>
            <a:ext cx="406400" cy="245533"/>
          </a:xfrm>
          <a:prstGeom prst="rect">
            <a:avLst/>
          </a:prstGeom>
        </p:spPr>
        <p:txBody>
          <a:bodyPr vert="horz" lIns="0" tIns="0" rIns="0" bIns="0" rtlCol="0" anchor="t"/>
          <a:lstStyle>
            <a:lvl1pPr algn="l">
              <a:defRPr sz="1200">
                <a:solidFill>
                  <a:schemeClr val="bg2"/>
                </a:solidFill>
                <a:latin typeface="Arial Body"/>
                <a:cs typeface="Arial Body"/>
              </a:defRPr>
            </a:lvl1pPr>
          </a:lstStyle>
          <a:p>
            <a:fld id="{EB743109-F1C8-CD4E-A656-351E5F97B5A9}" type="slidenum">
              <a:rPr lang="en-US" smtClean="0"/>
              <a:pPr/>
              <a:t>‹#›</a:t>
            </a:fld>
            <a:endParaRPr lang="en-US"/>
          </a:p>
        </p:txBody>
      </p:sp>
    </p:spTree>
    <p:extLst>
      <p:ext uri="{BB962C8B-B14F-4D97-AF65-F5344CB8AC3E}">
        <p14:creationId xmlns:p14="http://schemas.microsoft.com/office/powerpoint/2010/main" val="12928491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3_Title and Content (blank)">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lstStyle/>
          <a:p>
            <a:pPr lvl="0">
              <a:defRPr sz="1800"/>
            </a:pPr>
            <a:r>
              <a:rPr lang="en-US" sz="3200"/>
              <a:t>Click to edit Master title style</a:t>
            </a:r>
            <a:endParaRPr sz="3200"/>
          </a:p>
        </p:txBody>
      </p:sp>
    </p:spTree>
    <p:extLst>
      <p:ext uri="{BB962C8B-B14F-4D97-AF65-F5344CB8AC3E}">
        <p14:creationId xmlns:p14="http://schemas.microsoft.com/office/powerpoint/2010/main" val="1098014607"/>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Column">
    <p:spTree>
      <p:nvGrpSpPr>
        <p:cNvPr id="1" name=""/>
        <p:cNvGrpSpPr/>
        <p:nvPr/>
      </p:nvGrpSpPr>
      <p:grpSpPr>
        <a:xfrm>
          <a:off x="0" y="0"/>
          <a:ext cx="0" cy="0"/>
          <a:chOff x="0" y="0"/>
          <a:chExt cx="0" cy="0"/>
        </a:xfrm>
      </p:grpSpPr>
      <p:sp>
        <p:nvSpPr>
          <p:cNvPr id="2" name="Title 1"/>
          <p:cNvSpPr>
            <a:spLocks noGrp="1"/>
          </p:cNvSpPr>
          <p:nvPr>
            <p:ph type="title"/>
          </p:nvPr>
        </p:nvSpPr>
        <p:spPr>
          <a:xfrm>
            <a:off x="389468" y="152400"/>
            <a:ext cx="10642600" cy="990600"/>
          </a:xfrm>
        </p:spPr>
        <p:txBody>
          <a:bodyPr/>
          <a:lstStyle/>
          <a:p>
            <a:r>
              <a:rPr lang="en-US"/>
              <a:t>Click to edit Master title style</a:t>
            </a:r>
          </a:p>
        </p:txBody>
      </p:sp>
      <p:sp>
        <p:nvSpPr>
          <p:cNvPr id="3" name="Content Placeholder 2"/>
          <p:cNvSpPr>
            <a:spLocks noGrp="1"/>
          </p:cNvSpPr>
          <p:nvPr>
            <p:ph sz="half" idx="1"/>
          </p:nvPr>
        </p:nvSpPr>
        <p:spPr>
          <a:xfrm>
            <a:off x="389467" y="1371600"/>
            <a:ext cx="5096933" cy="4343400"/>
          </a:xfrm>
        </p:spPr>
        <p:txBody>
          <a:bodyPr/>
          <a:lstStyle>
            <a:lvl1pPr>
              <a:defRPr sz="2667"/>
            </a:lvl1pPr>
            <a:lvl2pPr>
              <a:defRPr sz="2400"/>
            </a:lvl2pPr>
            <a:lvl3pPr>
              <a:defRPr sz="2133"/>
            </a:lvl3pPr>
            <a:lvl4pPr>
              <a:defRPr sz="1867"/>
            </a:lvl4pPr>
            <a:lvl5pPr marL="1523962" indent="-300559">
              <a:defRPr sz="16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94401" y="1371600"/>
            <a:ext cx="5037668" cy="4343400"/>
          </a:xfrm>
        </p:spPr>
        <p:txBody>
          <a:bodyPr/>
          <a:lstStyle>
            <a:lvl1pPr>
              <a:defRPr sz="2667"/>
            </a:lvl1pPr>
            <a:lvl2pPr>
              <a:defRPr sz="2400"/>
            </a:lvl2pPr>
            <a:lvl3pPr>
              <a:defRPr sz="2133"/>
            </a:lvl3pPr>
            <a:lvl4pPr>
              <a:defRPr sz="1867"/>
            </a:lvl4pPr>
            <a:lvl5pPr>
              <a:defRPr sz="16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3"/>
          </p:nvPr>
        </p:nvSpPr>
        <p:spPr>
          <a:xfrm>
            <a:off x="914400" y="6574367"/>
            <a:ext cx="4673600" cy="165704"/>
          </a:xfrm>
          <a:prstGeom prst="rect">
            <a:avLst/>
          </a:prstGeom>
          <a:ln>
            <a:noFill/>
          </a:ln>
        </p:spPr>
        <p:txBody>
          <a:bodyPr vert="horz" lIns="0" tIns="0" rIns="0" bIns="0" rtlCol="0" anchor="t"/>
          <a:lstStyle>
            <a:lvl1pPr algn="l">
              <a:defRPr sz="1200" b="0">
                <a:solidFill>
                  <a:schemeClr val="bg2"/>
                </a:solidFill>
                <a:latin typeface="+mn-lt"/>
                <a:cs typeface="Arial Black"/>
              </a:defRPr>
            </a:lvl1pPr>
          </a:lstStyle>
          <a:p>
            <a:r>
              <a:rPr lang="en-US"/>
              <a:t>Confidential. ©2018 University of Maryland School of Medicine. </a:t>
            </a:r>
            <a:endParaRPr lang="en-US">
              <a:solidFill>
                <a:srgbClr val="CCCCCC"/>
              </a:solidFill>
            </a:endParaRPr>
          </a:p>
        </p:txBody>
      </p:sp>
      <p:sp>
        <p:nvSpPr>
          <p:cNvPr id="8" name="Slide Number Placeholder 2"/>
          <p:cNvSpPr>
            <a:spLocks noGrp="1"/>
          </p:cNvSpPr>
          <p:nvPr>
            <p:ph type="sldNum" sz="quarter" idx="4"/>
          </p:nvPr>
        </p:nvSpPr>
        <p:spPr>
          <a:xfrm>
            <a:off x="373651" y="6574367"/>
            <a:ext cx="406400" cy="245533"/>
          </a:xfrm>
          <a:prstGeom prst="rect">
            <a:avLst/>
          </a:prstGeom>
        </p:spPr>
        <p:txBody>
          <a:bodyPr vert="horz" lIns="0" tIns="0" rIns="0" bIns="0" rtlCol="0" anchor="t"/>
          <a:lstStyle>
            <a:lvl1pPr algn="l">
              <a:defRPr sz="1200">
                <a:solidFill>
                  <a:schemeClr val="bg2"/>
                </a:solidFill>
                <a:latin typeface="Arial Body"/>
                <a:cs typeface="Arial Body"/>
              </a:defRPr>
            </a:lvl1pPr>
          </a:lstStyle>
          <a:p>
            <a:fld id="{EB743109-F1C8-CD4E-A656-351E5F97B5A9}" type="slidenum">
              <a:rPr lang="en-US" smtClean="0"/>
              <a:pPr/>
              <a:t>‹#›</a:t>
            </a:fld>
            <a:endParaRPr lang="en-US"/>
          </a:p>
        </p:txBody>
      </p:sp>
    </p:spTree>
    <p:extLst>
      <p:ext uri="{BB962C8B-B14F-4D97-AF65-F5344CB8AC3E}">
        <p14:creationId xmlns:p14="http://schemas.microsoft.com/office/powerpoint/2010/main" val="2744519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Content/Subhead">
    <p:spTree>
      <p:nvGrpSpPr>
        <p:cNvPr id="1" name=""/>
        <p:cNvGrpSpPr/>
        <p:nvPr/>
      </p:nvGrpSpPr>
      <p:grpSpPr>
        <a:xfrm>
          <a:off x="0" y="0"/>
          <a:ext cx="0" cy="0"/>
          <a:chOff x="0" y="0"/>
          <a:chExt cx="0" cy="0"/>
        </a:xfrm>
      </p:grpSpPr>
      <p:sp>
        <p:nvSpPr>
          <p:cNvPr id="4" name="Title 3"/>
          <p:cNvSpPr>
            <a:spLocks noGrp="1"/>
          </p:cNvSpPr>
          <p:nvPr>
            <p:ph type="title"/>
          </p:nvPr>
        </p:nvSpPr>
        <p:spPr>
          <a:xfrm>
            <a:off x="389468" y="152400"/>
            <a:ext cx="10642600" cy="990600"/>
          </a:xfrm>
        </p:spPr>
        <p:txBody>
          <a:bodyPr/>
          <a:lstStyle/>
          <a:p>
            <a:r>
              <a:rPr lang="en-US"/>
              <a:t>Click to edit Master title style</a:t>
            </a:r>
          </a:p>
        </p:txBody>
      </p:sp>
      <p:sp>
        <p:nvSpPr>
          <p:cNvPr id="5" name="Content Placeholder 4"/>
          <p:cNvSpPr>
            <a:spLocks noGrp="1"/>
          </p:cNvSpPr>
          <p:nvPr>
            <p:ph sz="quarter" idx="15"/>
          </p:nvPr>
        </p:nvSpPr>
        <p:spPr>
          <a:xfrm>
            <a:off x="389466" y="1371600"/>
            <a:ext cx="10642601" cy="4495800"/>
          </a:xfrm>
        </p:spPr>
        <p:txBody>
          <a:bodyPr/>
          <a:lstStyle>
            <a:lvl1pPr marL="0" indent="0">
              <a:buNone/>
              <a:defRPr sz="2667" b="0">
                <a:solidFill>
                  <a:schemeClr val="accent1"/>
                </a:solidFill>
              </a:defRPr>
            </a:lvl1pPr>
            <a:lvl2pPr marL="300559" indent="-300559">
              <a:spcBef>
                <a:spcPts val="0"/>
              </a:spcBef>
              <a:buClr>
                <a:schemeClr val="accent1"/>
              </a:buClr>
              <a:buFont typeface="Arial"/>
              <a:buChar char="•"/>
              <a:defRPr sz="2667">
                <a:solidFill>
                  <a:schemeClr val="tx2"/>
                </a:solidFill>
              </a:defRPr>
            </a:lvl2pPr>
            <a:lvl3pPr marL="601118" indent="-300559">
              <a:buClr>
                <a:schemeClr val="tx2"/>
              </a:buClr>
              <a:buFont typeface="Arial"/>
              <a:buChar char="•"/>
              <a:defRPr sz="2400">
                <a:solidFill>
                  <a:schemeClr val="tx2"/>
                </a:solidFill>
              </a:defRPr>
            </a:lvl3pPr>
            <a:lvl4pPr marL="846646" indent="-245527">
              <a:buClr>
                <a:schemeClr val="tx2"/>
              </a:buClr>
              <a:defRPr sz="2133">
                <a:solidFill>
                  <a:schemeClr val="tx2"/>
                </a:solidFill>
              </a:defRPr>
            </a:lvl4pPr>
            <a:lvl5pPr marL="1147205" indent="-224361">
              <a:buClr>
                <a:schemeClr val="tx2"/>
              </a:buClr>
              <a:tabLst/>
              <a:defRPr sz="16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p:cNvSpPr>
            <a:spLocks noGrp="1"/>
          </p:cNvSpPr>
          <p:nvPr>
            <p:ph type="ftr" sz="quarter" idx="3"/>
          </p:nvPr>
        </p:nvSpPr>
        <p:spPr>
          <a:xfrm>
            <a:off x="914400" y="6574367"/>
            <a:ext cx="4673600" cy="165704"/>
          </a:xfrm>
          <a:prstGeom prst="rect">
            <a:avLst/>
          </a:prstGeom>
          <a:ln>
            <a:noFill/>
          </a:ln>
        </p:spPr>
        <p:txBody>
          <a:bodyPr vert="horz" lIns="0" tIns="0" rIns="0" bIns="0" rtlCol="0" anchor="t"/>
          <a:lstStyle>
            <a:lvl1pPr algn="l">
              <a:defRPr sz="1200" b="0">
                <a:solidFill>
                  <a:schemeClr val="bg2"/>
                </a:solidFill>
                <a:latin typeface="+mn-lt"/>
                <a:cs typeface="Arial Black"/>
              </a:defRPr>
            </a:lvl1pPr>
          </a:lstStyle>
          <a:p>
            <a:r>
              <a:rPr lang="en-US"/>
              <a:t>Confidential. ©2018 University of Maryland School of Medicine. </a:t>
            </a:r>
            <a:endParaRPr lang="en-US">
              <a:solidFill>
                <a:srgbClr val="CCCCCC"/>
              </a:solidFill>
            </a:endParaRPr>
          </a:p>
        </p:txBody>
      </p:sp>
      <p:sp>
        <p:nvSpPr>
          <p:cNvPr id="8" name="Slide Number Placeholder 2"/>
          <p:cNvSpPr>
            <a:spLocks noGrp="1"/>
          </p:cNvSpPr>
          <p:nvPr>
            <p:ph type="sldNum" sz="quarter" idx="4"/>
          </p:nvPr>
        </p:nvSpPr>
        <p:spPr>
          <a:xfrm>
            <a:off x="373651" y="6574367"/>
            <a:ext cx="406400" cy="245533"/>
          </a:xfrm>
          <a:prstGeom prst="rect">
            <a:avLst/>
          </a:prstGeom>
        </p:spPr>
        <p:txBody>
          <a:bodyPr vert="horz" lIns="0" tIns="0" rIns="0" bIns="0" rtlCol="0" anchor="t"/>
          <a:lstStyle>
            <a:lvl1pPr algn="l">
              <a:defRPr sz="1200">
                <a:solidFill>
                  <a:schemeClr val="bg2"/>
                </a:solidFill>
                <a:latin typeface="Arial Body"/>
                <a:cs typeface="Arial Body"/>
              </a:defRPr>
            </a:lvl1pPr>
          </a:lstStyle>
          <a:p>
            <a:fld id="{EB743109-F1C8-CD4E-A656-351E5F97B5A9}" type="slidenum">
              <a:rPr lang="en-US" smtClean="0"/>
              <a:pPr/>
              <a:t>‹#›</a:t>
            </a:fld>
            <a:endParaRPr lang="en-US"/>
          </a:p>
        </p:txBody>
      </p:sp>
    </p:spTree>
    <p:extLst>
      <p:ext uri="{BB962C8B-B14F-4D97-AF65-F5344CB8AC3E}">
        <p14:creationId xmlns:p14="http://schemas.microsoft.com/office/powerpoint/2010/main" val="36216996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A085EE-CF13-4F48-9537-75848290B80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989" r="13829"/>
          <a:stretch/>
        </p:blipFill>
        <p:spPr>
          <a:xfrm>
            <a:off x="6870493" y="1365041"/>
            <a:ext cx="5321508" cy="4390244"/>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1808813" y="0"/>
            <a:ext cx="10383188" cy="1194093"/>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itle 1"/>
          <p:cNvSpPr>
            <a:spLocks noGrp="1"/>
          </p:cNvSpPr>
          <p:nvPr userDrawn="1">
            <p:ph type="title"/>
          </p:nvPr>
        </p:nvSpPr>
        <p:spPr>
          <a:xfrm>
            <a:off x="2318479" y="12129"/>
            <a:ext cx="9873521"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2318479" y="1368341"/>
            <a:ext cx="8534400" cy="457200"/>
          </a:xfrm>
          <a:prstGeom prst="rect">
            <a:avLst/>
          </a:prstGeom>
        </p:spPr>
        <p:txBody>
          <a:bodyPr/>
          <a:lstStyle>
            <a:lvl1pPr marL="0" indent="0" algn="l">
              <a:buNone/>
              <a:defRPr sz="2667" b="1" baseline="0">
                <a:solidFill>
                  <a:srgbClr val="2D2D2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2318479" y="2520846"/>
            <a:ext cx="8454453" cy="1039317"/>
          </a:xfrm>
          <a:prstGeom prst="rect">
            <a:avLst/>
          </a:prstGeom>
        </p:spPr>
        <p:txBody>
          <a:bodyPr/>
          <a:lstStyle>
            <a:lvl1pPr marL="0" indent="0" algn="l">
              <a:lnSpc>
                <a:spcPts val="2667"/>
              </a:lnSpc>
              <a:buNone/>
              <a:defRPr sz="24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6616119" y="6014057"/>
            <a:ext cx="5575883" cy="420564"/>
          </a:xfrm>
          <a:prstGeom prst="rect">
            <a:avLst/>
          </a:prstGeom>
          <a:solidFill>
            <a:srgbClr val="FBAB18"/>
          </a:solid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lang="en-US" sz="2133">
                <a:solidFill>
                  <a:srgbClr val="2D2D2D"/>
                </a:solidFill>
                <a:latin typeface="Calibri" panose="020F0502020204030204" pitchFamily="34" charset="0"/>
                <a:cs typeface="Calibri" panose="020F0502020204030204" pitchFamily="34" charset="0"/>
              </a:rPr>
              <a:t>For more information: </a:t>
            </a:r>
            <a:r>
              <a:rPr lang="en-US" sz="2133" b="1">
                <a:solidFill>
                  <a:srgbClr val="2D2D2D"/>
                </a:solidFill>
                <a:latin typeface="Calibri" panose="020F0502020204030204" pitchFamily="34" charset="0"/>
                <a:cs typeface="Calibri" panose="020F0502020204030204" pitchFamily="34" charset="0"/>
              </a:rPr>
              <a:t>www.cdc.gov/COVID19</a:t>
            </a:r>
          </a:p>
        </p:txBody>
      </p:sp>
      <p:pic>
        <p:nvPicPr>
          <p:cNvPr id="10" name="Picture 9">
            <a:extLst>
              <a:ext uri="{FF2B5EF4-FFF2-40B4-BE49-F238E27FC236}">
                <a16:creationId xmlns:a16="http://schemas.microsoft.com/office/drawing/2014/main" id="{6E47315E-FAA7-45C6-91F8-589E519E43C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1808812" cy="1194093"/>
          </a:xfrm>
          <a:prstGeom prst="rect">
            <a:avLst/>
          </a:prstGeom>
        </p:spPr>
      </p:pic>
    </p:spTree>
    <p:extLst>
      <p:ext uri="{BB962C8B-B14F-4D97-AF65-F5344CB8AC3E}">
        <p14:creationId xmlns:p14="http://schemas.microsoft.com/office/powerpoint/2010/main" val="37678015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12192000" cy="68580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itle 1"/>
          <p:cNvSpPr>
            <a:spLocks noGrp="1"/>
          </p:cNvSpPr>
          <p:nvPr userDrawn="1">
            <p:ph type="title"/>
          </p:nvPr>
        </p:nvSpPr>
        <p:spPr>
          <a:xfrm>
            <a:off x="2318479" y="12129"/>
            <a:ext cx="9873521"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2318479" y="1368341"/>
            <a:ext cx="8534400" cy="457200"/>
          </a:xfrm>
          <a:prstGeom prst="rect">
            <a:avLst/>
          </a:prstGeom>
        </p:spPr>
        <p:txBody>
          <a:bodyPr/>
          <a:lstStyle>
            <a:lvl1pPr marL="0" indent="0" algn="l">
              <a:buNone/>
              <a:defRPr sz="2667" b="1" baseline="0">
                <a:solidFill>
                  <a:schemeClr val="tx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2318479" y="2520846"/>
            <a:ext cx="8454453" cy="1039317"/>
          </a:xfrm>
          <a:prstGeom prst="rect">
            <a:avLst/>
          </a:prstGeom>
        </p:spPr>
        <p:txBody>
          <a:bodyPr/>
          <a:lstStyle>
            <a:lvl1pPr marL="0" indent="0" algn="l">
              <a:lnSpc>
                <a:spcPts val="2667"/>
              </a:lnSpc>
              <a:buNone/>
              <a:defRPr sz="24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pic>
        <p:nvPicPr>
          <p:cNvPr id="10" name="Picture 9">
            <a:extLst>
              <a:ext uri="{FF2B5EF4-FFF2-40B4-BE49-F238E27FC236}">
                <a16:creationId xmlns:a16="http://schemas.microsoft.com/office/drawing/2014/main" id="{CFA0F564-F207-41E1-9362-106259E215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808812" cy="1194093"/>
          </a:xfrm>
          <a:prstGeom prst="rect">
            <a:avLst/>
          </a:prstGeom>
        </p:spPr>
      </p:pic>
    </p:spTree>
    <p:extLst>
      <p:ext uri="{BB962C8B-B14F-4D97-AF65-F5344CB8AC3E}">
        <p14:creationId xmlns:p14="http://schemas.microsoft.com/office/powerpoint/2010/main" val="691108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6001464"/>
            <a:ext cx="1158819" cy="664349"/>
          </a:xfrm>
          <a:prstGeom prst="rect">
            <a:avLst/>
          </a:prstGeom>
        </p:spPr>
      </p:pic>
    </p:spTree>
    <p:extLst>
      <p:ext uri="{BB962C8B-B14F-4D97-AF65-F5344CB8AC3E}">
        <p14:creationId xmlns:p14="http://schemas.microsoft.com/office/powerpoint/2010/main" val="41248410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sp>
        <p:nvSpPr>
          <p:cNvPr id="12" name="TextBox 11">
            <a:extLst>
              <a:ext uri="{FF2B5EF4-FFF2-40B4-BE49-F238E27FC236}">
                <a16:creationId xmlns:a16="http://schemas.microsoft.com/office/drawing/2014/main" id="{B4276EFC-D33D-44EE-91D6-87B3C2D82C8A}"/>
              </a:ext>
            </a:extLst>
          </p:cNvPr>
          <p:cNvSpPr txBox="1"/>
          <p:nvPr userDrawn="1"/>
        </p:nvSpPr>
        <p:spPr>
          <a:xfrm>
            <a:off x="8515709" y="6242013"/>
            <a:ext cx="3441940" cy="369332"/>
          </a:xfrm>
          <a:prstGeom prst="rect">
            <a:avLst/>
          </a:prstGeom>
          <a:noFill/>
        </p:spPr>
        <p:txBody>
          <a:bodyPr wrap="square" rtlCol="0">
            <a:spAutoFit/>
          </a:bodyPr>
          <a:lstStyle/>
          <a:p>
            <a:r>
              <a:rPr lang="en-US"/>
              <a:t>CONFIDENTIAL DRAFT</a:t>
            </a:r>
          </a:p>
        </p:txBody>
      </p:sp>
    </p:spTree>
    <p:extLst>
      <p:ext uri="{BB962C8B-B14F-4D97-AF65-F5344CB8AC3E}">
        <p14:creationId xmlns:p14="http://schemas.microsoft.com/office/powerpoint/2010/main" val="20295764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1582649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1" name="Title 1"/>
          <p:cNvSpPr>
            <a:spLocks noGrp="1"/>
          </p:cNvSpPr>
          <p:nvPr>
            <p:ph type="title"/>
          </p:nvPr>
        </p:nvSpPr>
        <p:spPr>
          <a:xfrm>
            <a:off x="609600" y="1275655"/>
            <a:ext cx="10972800" cy="1155779"/>
          </a:xfrm>
          <a:prstGeom prst="rect">
            <a:avLst/>
          </a:prstGeom>
        </p:spPr>
        <p:txBody>
          <a:bodyPr>
            <a:normAutofit/>
          </a:bodyPr>
          <a:lstStyle>
            <a:lvl1pPr algn="l">
              <a:lnSpc>
                <a:spcPts val="4000"/>
              </a:lnSpc>
              <a:defRPr sz="3800" b="1" baseline="0">
                <a:solidFill>
                  <a:schemeClr val="accent6"/>
                </a:solidFill>
                <a:effectLst/>
                <a:latin typeface="Calibri" pitchFamily="34" charset="0"/>
              </a:defRPr>
            </a:lvl1pPr>
          </a:lstStyle>
          <a:p>
            <a:r>
              <a:rPr lang="en-US"/>
              <a:t>Click to edit Master title style</a:t>
            </a:r>
          </a:p>
        </p:txBody>
      </p:sp>
      <p:sp>
        <p:nvSpPr>
          <p:cNvPr id="5" name="Subtitle 2"/>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chemeClr val="tx1"/>
                </a:solidFill>
                <a:effectLst/>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9" name="Text Placeholder 8"/>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chemeClr val="tx2"/>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10" name="TextBox 9"/>
          <p:cNvSpPr txBox="1"/>
          <p:nvPr/>
        </p:nvSpPr>
        <p:spPr>
          <a:xfrm>
            <a:off x="609600" y="192627"/>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sp>
        <p:nvSpPr>
          <p:cNvPr id="7" name="Rectangle 6"/>
          <p:cNvSpPr/>
          <p:nvPr/>
        </p:nvSpPr>
        <p:spPr>
          <a:xfrm>
            <a:off x="609599" y="577002"/>
            <a:ext cx="9204101" cy="400110"/>
          </a:xfrm>
          <a:prstGeom prst="rect">
            <a:avLst/>
          </a:prstGeom>
        </p:spPr>
        <p:txBody>
          <a:bodyPr wrap="square">
            <a:spAutoFit/>
          </a:bodyPr>
          <a:lstStyle/>
          <a:p>
            <a:r>
              <a:rPr lang="en-US" sz="2000">
                <a:solidFill>
                  <a:schemeClr val="tx2">
                    <a:lumMod val="95000"/>
                  </a:schemeClr>
                </a:solidFill>
                <a:latin typeface="+mj-lt"/>
              </a:rPr>
              <a:t>National Center for Immunization and Respiratory Diseases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2" name="TextBox 11"/>
          <p:cNvSpPr txBox="1"/>
          <p:nvPr/>
        </p:nvSpPr>
        <p:spPr>
          <a:xfrm>
            <a:off x="609600" y="192627"/>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p:txBody>
      </p:sp>
      <p:sp>
        <p:nvSpPr>
          <p:cNvPr id="13" name="Rectangle 12"/>
          <p:cNvSpPr/>
          <p:nvPr/>
        </p:nvSpPr>
        <p:spPr>
          <a:xfrm>
            <a:off x="609599" y="577002"/>
            <a:ext cx="9204101" cy="400110"/>
          </a:xfrm>
          <a:prstGeom prst="rect">
            <a:avLst/>
          </a:prstGeom>
        </p:spPr>
        <p:txBody>
          <a:bodyPr wrap="square">
            <a:spAutoFit/>
          </a:bodyPr>
          <a:lstStyle/>
          <a:p>
            <a:r>
              <a:rPr lang="en-US" sz="2000">
                <a:solidFill>
                  <a:schemeClr val="bg2"/>
                </a:solidFill>
                <a:latin typeface="+mj-lt"/>
              </a:rPr>
              <a:t>National Center for Immunization and Respiratory Diseases</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5" name="TextBox 14"/>
          <p:cNvSpPr txBox="1"/>
          <p:nvPr/>
        </p:nvSpPr>
        <p:spPr>
          <a:xfrm>
            <a:off x="609600" y="192627"/>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p:txBody>
      </p:sp>
      <p:sp>
        <p:nvSpPr>
          <p:cNvPr id="16" name="Rectangle 15"/>
          <p:cNvSpPr/>
          <p:nvPr/>
        </p:nvSpPr>
        <p:spPr>
          <a:xfrm>
            <a:off x="609599" y="577002"/>
            <a:ext cx="9204101" cy="400110"/>
          </a:xfrm>
          <a:prstGeom prst="rect">
            <a:avLst/>
          </a:prstGeom>
        </p:spPr>
        <p:txBody>
          <a:bodyPr wrap="square">
            <a:spAutoFit/>
          </a:bodyPr>
          <a:lstStyle/>
          <a:p>
            <a:r>
              <a:rPr lang="en-US" sz="2000">
                <a:solidFill>
                  <a:schemeClr val="bg2"/>
                </a:solidFill>
                <a:latin typeface="+mj-lt"/>
              </a:rPr>
              <a:t>National Center for Immunization and Respiratory Diseases</a:t>
            </a: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8" name="TextBox 17"/>
          <p:cNvSpPr txBox="1"/>
          <p:nvPr userDrawn="1"/>
        </p:nvSpPr>
        <p:spPr>
          <a:xfrm>
            <a:off x="609600" y="192627"/>
            <a:ext cx="9204101" cy="461665"/>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p:txBody>
      </p:sp>
      <p:sp>
        <p:nvSpPr>
          <p:cNvPr id="19" name="Rectangle 18"/>
          <p:cNvSpPr/>
          <p:nvPr userDrawn="1"/>
        </p:nvSpPr>
        <p:spPr>
          <a:xfrm>
            <a:off x="609599" y="577002"/>
            <a:ext cx="9204101" cy="400110"/>
          </a:xfrm>
          <a:prstGeom prst="rect">
            <a:avLst/>
          </a:prstGeom>
        </p:spPr>
        <p:txBody>
          <a:bodyPr wrap="square">
            <a:spAutoFit/>
          </a:bodyPr>
          <a:lstStyle/>
          <a:p>
            <a:r>
              <a:rPr lang="en-US" sz="2000">
                <a:solidFill>
                  <a:schemeClr val="bg1"/>
                </a:solidFill>
                <a:latin typeface="+mj-lt"/>
              </a:rPr>
              <a:t>National Center for Immunization and Respiratory Diseases</a:t>
            </a:r>
          </a:p>
        </p:txBody>
      </p:sp>
      <p:sp>
        <p:nvSpPr>
          <p:cNvPr id="21" name="Rectangle 20"/>
          <p:cNvSpPr/>
          <p:nvPr userDrawn="1"/>
        </p:nvSpPr>
        <p:spPr>
          <a:xfrm>
            <a:off x="609598" y="6495064"/>
            <a:ext cx="10972801" cy="230832"/>
          </a:xfrm>
          <a:prstGeom prst="rect">
            <a:avLst/>
          </a:prstGeom>
        </p:spPr>
        <p:txBody>
          <a:bodyPr wrap="square" anchor="b" anchorCtr="0">
            <a:spAutoFit/>
          </a:bodyPr>
          <a:lstStyle/>
          <a:p>
            <a:r>
              <a:rPr lang="en-US" sz="90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900" baseline="0">
                <a:solidFill>
                  <a:schemeClr val="tx2"/>
                </a:solidFill>
                <a:latin typeface="+mj-lt"/>
                <a:ea typeface="Calibri" panose="020F0502020204030204" pitchFamily="34" charset="0"/>
                <a:cs typeface="Times New Roman" panose="02020603050405020304" pitchFamily="18" charset="0"/>
              </a:rPr>
              <a:t> </a:t>
            </a:r>
            <a:r>
              <a:rPr lang="en-US" sz="90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Tree>
    <p:extLst>
      <p:ext uri="{BB962C8B-B14F-4D97-AF65-F5344CB8AC3E}">
        <p14:creationId xmlns:p14="http://schemas.microsoft.com/office/powerpoint/2010/main" val="2419566447"/>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9425" y="674915"/>
            <a:ext cx="5979136" cy="5795163"/>
          </a:xfrm>
          <a:prstGeom prst="rect">
            <a:avLst/>
          </a:prstGeom>
        </p:spPr>
      </p:pic>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23178678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7" name="Picture 16">
            <a:extLst>
              <a:ext uri="{FF2B5EF4-FFF2-40B4-BE49-F238E27FC236}">
                <a16:creationId xmlns:a16="http://schemas.microsoft.com/office/drawing/2014/main" id="{53B5A247-08D2-4173-9D7D-19CB4FBA84C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7989" r="13829"/>
          <a:stretch/>
        </p:blipFill>
        <p:spPr>
          <a:xfrm>
            <a:off x="6870493" y="347439"/>
            <a:ext cx="5321508" cy="4390244"/>
          </a:xfrm>
          <a:prstGeom prst="rect">
            <a:avLst/>
          </a:prstGeom>
        </p:spPr>
      </p:pic>
    </p:spTree>
    <p:extLst>
      <p:ext uri="{BB962C8B-B14F-4D97-AF65-F5344CB8AC3E}">
        <p14:creationId xmlns:p14="http://schemas.microsoft.com/office/powerpoint/2010/main" val="26088885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8" name="Picture 17">
            <a:extLst>
              <a:ext uri="{FF2B5EF4-FFF2-40B4-BE49-F238E27FC236}">
                <a16:creationId xmlns:a16="http://schemas.microsoft.com/office/drawing/2014/main" id="{382C1A37-4888-4B69-99C9-98D605CCFB6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1703"/>
            <a:ext cx="12192000" cy="3391760"/>
          </a:xfrm>
          <a:prstGeom prst="rect">
            <a:avLst/>
          </a:prstGeom>
        </p:spPr>
      </p:pic>
    </p:spTree>
    <p:extLst>
      <p:ext uri="{BB962C8B-B14F-4D97-AF65-F5344CB8AC3E}">
        <p14:creationId xmlns:p14="http://schemas.microsoft.com/office/powerpoint/2010/main" val="4542369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FD00-1B88-4BAC-AC6C-7261DE7D20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C09F9D-31B0-4EA5-873F-971E63D398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DB9ED4-9128-40D9-A80B-3ACB16C83EB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ED849BC-429F-4C5C-A44E-BCBE439FB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FB3DFA-E26D-454C-934D-CFC379F9FE97}"/>
              </a:ext>
            </a:extLst>
          </p:cNvPr>
          <p:cNvSpPr>
            <a:spLocks noGrp="1"/>
          </p:cNvSpPr>
          <p:nvPr>
            <p:ph type="sldNum" sz="quarter" idx="12"/>
          </p:nvPr>
        </p:nvSpPr>
        <p:spPr/>
        <p:txBody>
          <a:bodyPr/>
          <a:lstStyle/>
          <a:p>
            <a:fld id="{2473DCAE-B74A-4729-A41E-A924028C7052}" type="slidenum">
              <a:rPr lang="en-US" smtClean="0"/>
              <a:t>‹#›</a:t>
            </a:fld>
            <a:endParaRPr lang="en-US"/>
          </a:p>
        </p:txBody>
      </p:sp>
    </p:spTree>
    <p:extLst>
      <p:ext uri="{BB962C8B-B14F-4D97-AF65-F5344CB8AC3E}">
        <p14:creationId xmlns:p14="http://schemas.microsoft.com/office/powerpoint/2010/main" val="7518519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E1C9B-35E8-4CDB-8BE2-D2F4EAE973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1FD178-18FB-40FE-BB71-43EA91E8C5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E51F0-35F5-4023-B567-CD8BED13B0A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78F3EAA-15E5-403B-B408-242D70C8FD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CECCE8-4AED-4D9C-BBE2-26F52AA011AA}"/>
              </a:ext>
            </a:extLst>
          </p:cNvPr>
          <p:cNvSpPr>
            <a:spLocks noGrp="1"/>
          </p:cNvSpPr>
          <p:nvPr>
            <p:ph type="sldNum" sz="quarter" idx="12"/>
          </p:nvPr>
        </p:nvSpPr>
        <p:spPr/>
        <p:txBody>
          <a:bodyPr/>
          <a:lstStyle/>
          <a:p>
            <a:fld id="{2473DCAE-B74A-4729-A41E-A924028C7052}" type="slidenum">
              <a:rPr lang="en-US" smtClean="0"/>
              <a:t>‹#›</a:t>
            </a:fld>
            <a:endParaRPr lang="en-US"/>
          </a:p>
        </p:txBody>
      </p:sp>
    </p:spTree>
    <p:extLst>
      <p:ext uri="{BB962C8B-B14F-4D97-AF65-F5344CB8AC3E}">
        <p14:creationId xmlns:p14="http://schemas.microsoft.com/office/powerpoint/2010/main" val="4717361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35FBC-F431-43B2-BB0D-19FC44110B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C3ED0F-1351-415E-BD5C-DFE5D6E7A2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878C04-F740-4764-9B0D-DD78B84765D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143AE44-8161-4AC7-B39E-0FB059DED3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0C22E-DAA4-4851-B056-F42629E1CC47}"/>
              </a:ext>
            </a:extLst>
          </p:cNvPr>
          <p:cNvSpPr>
            <a:spLocks noGrp="1"/>
          </p:cNvSpPr>
          <p:nvPr>
            <p:ph type="sldNum" sz="quarter" idx="12"/>
          </p:nvPr>
        </p:nvSpPr>
        <p:spPr/>
        <p:txBody>
          <a:bodyPr/>
          <a:lstStyle/>
          <a:p>
            <a:fld id="{2473DCAE-B74A-4729-A41E-A924028C7052}" type="slidenum">
              <a:rPr lang="en-US" smtClean="0"/>
              <a:t>‹#›</a:t>
            </a:fld>
            <a:endParaRPr lang="en-US"/>
          </a:p>
        </p:txBody>
      </p:sp>
    </p:spTree>
    <p:extLst>
      <p:ext uri="{BB962C8B-B14F-4D97-AF65-F5344CB8AC3E}">
        <p14:creationId xmlns:p14="http://schemas.microsoft.com/office/powerpoint/2010/main" val="27433461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D7A82-FFF2-4127-8F48-320560E85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F599D8-0A87-4B85-9AA5-7063F986ED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7377C1-0116-44C6-82E2-ED6A286DCD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1D88D3-99B7-4783-9F0B-56104F251DC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B6639EA-BB7E-4754-B70F-80C9634DB9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C308D-4586-4240-84E4-8D3D53E05250}"/>
              </a:ext>
            </a:extLst>
          </p:cNvPr>
          <p:cNvSpPr>
            <a:spLocks noGrp="1"/>
          </p:cNvSpPr>
          <p:nvPr>
            <p:ph type="sldNum" sz="quarter" idx="12"/>
          </p:nvPr>
        </p:nvSpPr>
        <p:spPr/>
        <p:txBody>
          <a:bodyPr/>
          <a:lstStyle/>
          <a:p>
            <a:fld id="{2473DCAE-B74A-4729-A41E-A924028C7052}" type="slidenum">
              <a:rPr lang="en-US" smtClean="0"/>
              <a:t>‹#›</a:t>
            </a:fld>
            <a:endParaRPr lang="en-US"/>
          </a:p>
        </p:txBody>
      </p:sp>
    </p:spTree>
    <p:extLst>
      <p:ext uri="{BB962C8B-B14F-4D97-AF65-F5344CB8AC3E}">
        <p14:creationId xmlns:p14="http://schemas.microsoft.com/office/powerpoint/2010/main" val="2067853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AEE5-7900-439E-A1B9-8C604963A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89CCD4-3EEC-4047-8CF2-9EDAF746F0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877146-732E-434F-AC71-4CD6E2EAFF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93F35F-8EB9-49D7-B3CA-F5F383F703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B95732-CDA8-4D15-AD83-FDD9A01AA0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9E3AF8-B7EB-4A35-A8A4-BB8BD358801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53B34D7-A8DD-45FB-90EA-E66D8F126B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4DB734-BAA2-4554-A6D0-82B26B2F3266}"/>
              </a:ext>
            </a:extLst>
          </p:cNvPr>
          <p:cNvSpPr>
            <a:spLocks noGrp="1"/>
          </p:cNvSpPr>
          <p:nvPr>
            <p:ph type="sldNum" sz="quarter" idx="12"/>
          </p:nvPr>
        </p:nvSpPr>
        <p:spPr/>
        <p:txBody>
          <a:bodyPr/>
          <a:lstStyle/>
          <a:p>
            <a:fld id="{2473DCAE-B74A-4729-A41E-A924028C7052}" type="slidenum">
              <a:rPr lang="en-US" smtClean="0"/>
              <a:t>‹#›</a:t>
            </a:fld>
            <a:endParaRPr lang="en-US"/>
          </a:p>
        </p:txBody>
      </p:sp>
    </p:spTree>
    <p:extLst>
      <p:ext uri="{BB962C8B-B14F-4D97-AF65-F5344CB8AC3E}">
        <p14:creationId xmlns:p14="http://schemas.microsoft.com/office/powerpoint/2010/main" val="12110760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589CC-0317-4D30-A6C7-E29389E0AB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F1CEA8-9E6E-4661-BE6C-CE07220BE0B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E01E721-B68D-4C37-B4C6-A52F56C6B0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FBEDFA-6140-428E-B665-25ECC7C9A4C1}"/>
              </a:ext>
            </a:extLst>
          </p:cNvPr>
          <p:cNvSpPr>
            <a:spLocks noGrp="1"/>
          </p:cNvSpPr>
          <p:nvPr>
            <p:ph type="sldNum" sz="quarter" idx="12"/>
          </p:nvPr>
        </p:nvSpPr>
        <p:spPr/>
        <p:txBody>
          <a:bodyPr/>
          <a:lstStyle/>
          <a:p>
            <a:fld id="{2473DCAE-B74A-4729-A41E-A924028C7052}" type="slidenum">
              <a:rPr lang="en-US" smtClean="0"/>
              <a:t>‹#›</a:t>
            </a:fld>
            <a:endParaRPr lang="en-US"/>
          </a:p>
        </p:txBody>
      </p:sp>
    </p:spTree>
    <p:extLst>
      <p:ext uri="{BB962C8B-B14F-4D97-AF65-F5344CB8AC3E}">
        <p14:creationId xmlns:p14="http://schemas.microsoft.com/office/powerpoint/2010/main" val="31375734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CD4AF-36B9-49B7-9DF9-CB08DDFC375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7872F39-058C-48F7-9C6B-90D868E1CA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95AF27-DCE5-4853-8CE0-0734ADBC0CEE}"/>
              </a:ext>
            </a:extLst>
          </p:cNvPr>
          <p:cNvSpPr>
            <a:spLocks noGrp="1"/>
          </p:cNvSpPr>
          <p:nvPr>
            <p:ph type="sldNum" sz="quarter" idx="12"/>
          </p:nvPr>
        </p:nvSpPr>
        <p:spPr/>
        <p:txBody>
          <a:bodyPr/>
          <a:lstStyle/>
          <a:p>
            <a:fld id="{2473DCAE-B74A-4729-A41E-A924028C7052}" type="slidenum">
              <a:rPr lang="en-US" smtClean="0"/>
              <a:t>‹#›</a:t>
            </a:fld>
            <a:endParaRPr lang="en-US"/>
          </a:p>
        </p:txBody>
      </p:sp>
    </p:spTree>
    <p:extLst>
      <p:ext uri="{BB962C8B-B14F-4D97-AF65-F5344CB8AC3E}">
        <p14:creationId xmlns:p14="http://schemas.microsoft.com/office/powerpoint/2010/main" val="3966807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609600" y="1554163"/>
            <a:ext cx="10972800" cy="4621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2533542698"/>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09275-7D37-4FC8-BF67-406C938853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8AAA13-08DC-4E70-9670-4D197B940F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3505BB-08E5-4D43-B550-90296C5ACA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6241BF-D0C3-47F8-8E2F-6788735803C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ECCA212-8655-45C1-B2B7-2B820E9EC3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B2D8EE-D640-4E2A-B893-C62E5E13AB36}"/>
              </a:ext>
            </a:extLst>
          </p:cNvPr>
          <p:cNvSpPr>
            <a:spLocks noGrp="1"/>
          </p:cNvSpPr>
          <p:nvPr>
            <p:ph type="sldNum" sz="quarter" idx="12"/>
          </p:nvPr>
        </p:nvSpPr>
        <p:spPr/>
        <p:txBody>
          <a:bodyPr/>
          <a:lstStyle/>
          <a:p>
            <a:fld id="{2473DCAE-B74A-4729-A41E-A924028C7052}" type="slidenum">
              <a:rPr lang="en-US" smtClean="0"/>
              <a:t>‹#›</a:t>
            </a:fld>
            <a:endParaRPr lang="en-US"/>
          </a:p>
        </p:txBody>
      </p:sp>
    </p:spTree>
    <p:extLst>
      <p:ext uri="{BB962C8B-B14F-4D97-AF65-F5344CB8AC3E}">
        <p14:creationId xmlns:p14="http://schemas.microsoft.com/office/powerpoint/2010/main" val="1868757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F10C-5EAA-4A80-9F49-AEDB18194E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1CAFCD-FE41-4509-BEBB-0F0323ADED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56AE13-83B5-43BE-BC03-BC0D1B0DD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070CB2-550B-4615-8AF1-EDCD9FDFF58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D5EBCD1-31EE-4DA3-9520-5D5DE926E1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F224B-AC7B-400E-931B-9A5CB93A9442}"/>
              </a:ext>
            </a:extLst>
          </p:cNvPr>
          <p:cNvSpPr>
            <a:spLocks noGrp="1"/>
          </p:cNvSpPr>
          <p:nvPr>
            <p:ph type="sldNum" sz="quarter" idx="12"/>
          </p:nvPr>
        </p:nvSpPr>
        <p:spPr/>
        <p:txBody>
          <a:bodyPr/>
          <a:lstStyle/>
          <a:p>
            <a:fld id="{2473DCAE-B74A-4729-A41E-A924028C7052}" type="slidenum">
              <a:rPr lang="en-US" smtClean="0"/>
              <a:t>‹#›</a:t>
            </a:fld>
            <a:endParaRPr lang="en-US"/>
          </a:p>
        </p:txBody>
      </p:sp>
    </p:spTree>
    <p:extLst>
      <p:ext uri="{BB962C8B-B14F-4D97-AF65-F5344CB8AC3E}">
        <p14:creationId xmlns:p14="http://schemas.microsoft.com/office/powerpoint/2010/main" val="27313511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5CA66-351D-41B6-950D-F53D41C358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AA0959-CB21-4BC1-9D03-24CE533FF1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34D98-4B13-4A7E-97CC-B1F569E52D2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9F7E66A-13EE-44D0-A78B-4E0E8FBF1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CDD68-56B8-43A4-982D-C14ABA93F250}"/>
              </a:ext>
            </a:extLst>
          </p:cNvPr>
          <p:cNvSpPr>
            <a:spLocks noGrp="1"/>
          </p:cNvSpPr>
          <p:nvPr>
            <p:ph type="sldNum" sz="quarter" idx="12"/>
          </p:nvPr>
        </p:nvSpPr>
        <p:spPr/>
        <p:txBody>
          <a:bodyPr/>
          <a:lstStyle/>
          <a:p>
            <a:fld id="{2473DCAE-B74A-4729-A41E-A924028C7052}" type="slidenum">
              <a:rPr lang="en-US" smtClean="0"/>
              <a:t>‹#›</a:t>
            </a:fld>
            <a:endParaRPr lang="en-US"/>
          </a:p>
        </p:txBody>
      </p:sp>
    </p:spTree>
    <p:extLst>
      <p:ext uri="{BB962C8B-B14F-4D97-AF65-F5344CB8AC3E}">
        <p14:creationId xmlns:p14="http://schemas.microsoft.com/office/powerpoint/2010/main" val="34059534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D6B8CC-1620-4886-AAD8-48BEF6DF97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729A61-6C6F-46EC-B018-08102F2127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8A130-7A44-4CB0-8687-DA725C74514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78DF8E6-CFEE-4737-8DAD-F73F073963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3AA1EE-897C-4C10-84F3-82003DB4C8ED}"/>
              </a:ext>
            </a:extLst>
          </p:cNvPr>
          <p:cNvSpPr>
            <a:spLocks noGrp="1"/>
          </p:cNvSpPr>
          <p:nvPr>
            <p:ph type="sldNum" sz="quarter" idx="12"/>
          </p:nvPr>
        </p:nvSpPr>
        <p:spPr/>
        <p:txBody>
          <a:bodyPr/>
          <a:lstStyle/>
          <a:p>
            <a:fld id="{2473DCAE-B74A-4729-A41E-A924028C7052}" type="slidenum">
              <a:rPr lang="en-US" smtClean="0"/>
              <a:t>‹#›</a:t>
            </a:fld>
            <a:endParaRPr lang="en-US"/>
          </a:p>
        </p:txBody>
      </p:sp>
    </p:spTree>
    <p:extLst>
      <p:ext uri="{BB962C8B-B14F-4D97-AF65-F5344CB8AC3E}">
        <p14:creationId xmlns:p14="http://schemas.microsoft.com/office/powerpoint/2010/main" val="9067902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_NCIRD">
    <p:bg>
      <p:bgPr>
        <a:solidFill>
          <a:schemeClr val="bg2"/>
        </a:solidFill>
        <a:effectLst/>
      </p:bgPr>
    </p:bg>
    <p:spTree>
      <p:nvGrpSpPr>
        <p:cNvPr id="1" name=""/>
        <p:cNvGrpSpPr/>
        <p:nvPr/>
      </p:nvGrpSpPr>
      <p:grpSpPr>
        <a:xfrm>
          <a:off x="0" y="0"/>
          <a:ext cx="0" cy="0"/>
          <a:chOff x="0" y="0"/>
          <a:chExt cx="0" cy="0"/>
        </a:xfrm>
      </p:grpSpPr>
      <p:pic>
        <p:nvPicPr>
          <p:cNvPr id="4" name="Picture 3"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8B9B92"/>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8B9B9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8B9B9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3"/>
            <a:ext cx="9204101" cy="369332"/>
          </a:xfrm>
          <a:prstGeom prst="rect">
            <a:avLst/>
          </a:prstGeom>
          <a:noFill/>
        </p:spPr>
        <p:txBody>
          <a:bodyPr wrap="square" rtlCol="0">
            <a:spAutoFit/>
          </a:bodyPr>
          <a:lstStyle/>
          <a:p>
            <a:r>
              <a:rPr lang="en-US" b="1">
                <a:solidFill>
                  <a:schemeClr val="tx2"/>
                </a:solidFill>
                <a:latin typeface="Calibri" panose="020F0502020204030204" pitchFamily="34" charset="0"/>
              </a:rPr>
              <a:t>National Center for Immunization &amp; Respiratory Diseases</a:t>
            </a:r>
          </a:p>
        </p:txBody>
      </p:sp>
    </p:spTree>
    <p:extLst>
      <p:ext uri="{BB962C8B-B14F-4D97-AF65-F5344CB8AC3E}">
        <p14:creationId xmlns:p14="http://schemas.microsoft.com/office/powerpoint/2010/main" val="632392466"/>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r>
              <a:rPr lang="en-US"/>
              <a:t>Bottom band: NCIRD</a:t>
            </a:r>
          </a:p>
        </p:txBody>
      </p:sp>
      <p:sp>
        <p:nvSpPr>
          <p:cNvPr id="8" name="Text Placeholder 7"/>
          <p:cNvSpPr>
            <a:spLocks noGrp="1"/>
          </p:cNvSpPr>
          <p:nvPr>
            <p:ph type="body" sz="quarter" idx="10"/>
          </p:nvPr>
        </p:nvSpPr>
        <p:spPr>
          <a:xfrm>
            <a:off x="609600" y="1545167"/>
            <a:ext cx="10972800" cy="4455584"/>
          </a:xfrm>
        </p:spPr>
        <p:txBody>
          <a:bodyPr/>
          <a:lstStyle>
            <a:lvl1pPr marL="457189" indent="-457189">
              <a:buClr>
                <a:srgbClr val="8B9B92"/>
              </a:buClr>
              <a:buFont typeface="Wingdings" panose="05000000000000000000" pitchFamily="2" charset="2"/>
              <a:buChar char="§"/>
              <a:defRPr sz="2667">
                <a:solidFill>
                  <a:schemeClr val="accent4">
                    <a:lumMod val="75000"/>
                  </a:schemeClr>
                </a:solidFill>
              </a:defRPr>
            </a:lvl1pPr>
            <a:lvl2pPr>
              <a:buClr>
                <a:srgbClr val="B2A97E"/>
              </a:buClr>
              <a:defRPr sz="2667">
                <a:solidFill>
                  <a:schemeClr val="accent4">
                    <a:lumMod val="75000"/>
                  </a:schemeClr>
                </a:solidFill>
              </a:defRPr>
            </a:lvl2pPr>
            <a:lvl3pPr>
              <a:buClr>
                <a:srgbClr val="594F4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831463147"/>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14199551"/>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8189078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_NCIRD">
    <p:bg>
      <p:bgPr>
        <a:solidFill>
          <a:schemeClr val="bg2"/>
        </a:solidFill>
        <a:effectLst/>
      </p:bgPr>
    </p:bg>
    <p:spTree>
      <p:nvGrpSpPr>
        <p:cNvPr id="1" name=""/>
        <p:cNvGrpSpPr/>
        <p:nvPr/>
      </p:nvGrpSpPr>
      <p:grpSpPr>
        <a:xfrm>
          <a:off x="0" y="0"/>
          <a:ext cx="0" cy="0"/>
          <a:chOff x="0" y="0"/>
          <a:chExt cx="0" cy="0"/>
        </a:xfrm>
      </p:grpSpPr>
      <p:pic>
        <p:nvPicPr>
          <p:cNvPr id="4" name="Picture 3"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8B9B92"/>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8B9B9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8B9B9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3"/>
            <a:ext cx="9204101" cy="369332"/>
          </a:xfrm>
          <a:prstGeom prst="rect">
            <a:avLst/>
          </a:prstGeom>
          <a:noFill/>
        </p:spPr>
        <p:txBody>
          <a:bodyPr wrap="square" rtlCol="0">
            <a:spAutoFit/>
          </a:bodyPr>
          <a:lstStyle/>
          <a:p>
            <a:r>
              <a:rPr lang="en-US" b="1">
                <a:solidFill>
                  <a:schemeClr val="tx2"/>
                </a:solidFill>
                <a:latin typeface="Calibri" panose="020F0502020204030204" pitchFamily="34" charset="0"/>
              </a:rPr>
              <a:t>National Center for Immunization &amp; Respiratory Diseases</a:t>
            </a:r>
          </a:p>
        </p:txBody>
      </p:sp>
    </p:spTree>
    <p:extLst>
      <p:ext uri="{BB962C8B-B14F-4D97-AF65-F5344CB8AC3E}">
        <p14:creationId xmlns:p14="http://schemas.microsoft.com/office/powerpoint/2010/main" val="256395939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r>
              <a:rPr lang="en-US"/>
              <a:t>Bottom band: NCIRD</a:t>
            </a:r>
          </a:p>
        </p:txBody>
      </p:sp>
      <p:sp>
        <p:nvSpPr>
          <p:cNvPr id="8" name="Text Placeholder 7"/>
          <p:cNvSpPr>
            <a:spLocks noGrp="1"/>
          </p:cNvSpPr>
          <p:nvPr>
            <p:ph type="body" sz="quarter" idx="10"/>
          </p:nvPr>
        </p:nvSpPr>
        <p:spPr>
          <a:xfrm>
            <a:off x="609600" y="1545167"/>
            <a:ext cx="10972800" cy="4455584"/>
          </a:xfrm>
        </p:spPr>
        <p:txBody>
          <a:bodyPr/>
          <a:lstStyle>
            <a:lvl1pPr marL="457189" indent="-457189">
              <a:buClr>
                <a:srgbClr val="8B9B92"/>
              </a:buClr>
              <a:buFont typeface="Wingdings" panose="05000000000000000000" pitchFamily="2" charset="2"/>
              <a:buChar char="§"/>
              <a:defRPr sz="2667">
                <a:solidFill>
                  <a:schemeClr val="accent4">
                    <a:lumMod val="75000"/>
                  </a:schemeClr>
                </a:solidFill>
              </a:defRPr>
            </a:lvl1pPr>
            <a:lvl2pPr>
              <a:buClr>
                <a:srgbClr val="B2A97E"/>
              </a:buClr>
              <a:defRPr sz="2667">
                <a:solidFill>
                  <a:schemeClr val="accent4">
                    <a:lumMod val="75000"/>
                  </a:schemeClr>
                </a:solidFill>
              </a:defRPr>
            </a:lvl2pPr>
            <a:lvl3pPr>
              <a:buClr>
                <a:srgbClr val="594F4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42460698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theme" Target="../theme/theme1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96.xml"/><Relationship Id="rId2" Type="http://schemas.openxmlformats.org/officeDocument/2006/relationships/slideLayout" Target="../slideLayouts/slideLayout95.xml"/><Relationship Id="rId1" Type="http://schemas.openxmlformats.org/officeDocument/2006/relationships/slideLayout" Target="../slideLayouts/slideLayout94.xml"/><Relationship Id="rId5" Type="http://schemas.openxmlformats.org/officeDocument/2006/relationships/theme" Target="../theme/theme11.xml"/><Relationship Id="rId4" Type="http://schemas.openxmlformats.org/officeDocument/2006/relationships/slideLayout" Target="../slideLayouts/slideLayout97.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0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theme" Target="../theme/theme12.xml"/><Relationship Id="rId5" Type="http://schemas.openxmlformats.org/officeDocument/2006/relationships/slideLayout" Target="../slideLayouts/slideLayout102.xml"/><Relationship Id="rId4" Type="http://schemas.openxmlformats.org/officeDocument/2006/relationships/slideLayout" Target="../slideLayouts/slideLayout10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21.jpe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3.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oleObject" Target="../embeddings/oleObject1.bin"/><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ags" Target="../tags/tag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theme" Target="../theme/theme1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image" Target="../media/image24.emf"/></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theme" Target="../theme/theme15.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6.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7.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6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8.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3.w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3.wmf"/><Relationship Id="rId5" Type="http://schemas.openxmlformats.org/officeDocument/2006/relationships/slideLayout" Target="../slideLayouts/slideLayout45.xml"/><Relationship Id="rId10" Type="http://schemas.openxmlformats.org/officeDocument/2006/relationships/theme" Target="../theme/theme7.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heme" Target="../theme/theme8.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image" Target="../media/image17.jpeg"/><Relationship Id="rId2" Type="http://schemas.openxmlformats.org/officeDocument/2006/relationships/slideLayout" Target="../slideLayouts/slideLayout61.xml"/><Relationship Id="rId16" Type="http://schemas.openxmlformats.org/officeDocument/2006/relationships/theme" Target="../theme/theme9.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265592062"/>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Lst>
  <p:transition>
    <p:fade/>
  </p:transition>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75CCD5-5488-45F1-A851-5E0193880F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6693BB-D999-4AD9-983A-E6BCB962D0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32B2D-408E-4052-96ED-171D3F0C5E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DE2EB40-838D-4587-8238-97634C220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60566C-9791-4F51-8E4E-5BEBC50637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73DCAE-B74A-4729-A41E-A924028C7052}" type="slidenum">
              <a:rPr lang="en-US" smtClean="0"/>
              <a:t>‹#›</a:t>
            </a:fld>
            <a:endParaRPr lang="en-US"/>
          </a:p>
        </p:txBody>
      </p:sp>
    </p:spTree>
    <p:extLst>
      <p:ext uri="{BB962C8B-B14F-4D97-AF65-F5344CB8AC3E}">
        <p14:creationId xmlns:p14="http://schemas.microsoft.com/office/powerpoint/2010/main" val="1423529887"/>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 id="2147484500" r:id="rId12"/>
    <p:sldLayoutId id="2147484501" r:id="rId13"/>
    <p:sldLayoutId id="2147484502" r:id="rId14"/>
    <p:sldLayoutId id="2147484503" r:id="rId15"/>
    <p:sldLayoutId id="2147484504" r:id="rId16"/>
    <p:sldLayoutId id="2147484505" r:id="rId17"/>
    <p:sldLayoutId id="2147484506" r:id="rId18"/>
    <p:sldLayoutId id="2147484507" r:id="rId19"/>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378045636"/>
      </p:ext>
    </p:extLst>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056495776"/>
      </p:ext>
    </p:extLst>
  </p:cSld>
  <p:clrMap bg1="lt1" tx1="dk1" bg2="lt2" tx2="dk2" accent1="accent1" accent2="accent2" accent3="accent3" accent4="accent4" accent5="accent5" accent6="accent6" hlink="hlink" folHlink="folHlink"/>
  <p:sldLayoutIdLst>
    <p:sldLayoutId id="2147484514" r:id="rId1"/>
    <p:sldLayoutId id="2147484515" r:id="rId2"/>
    <p:sldLayoutId id="2147484516" r:id="rId3"/>
    <p:sldLayoutId id="2147484517" r:id="rId4"/>
    <p:sldLayoutId id="2147484518"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cxnSp>
        <p:nvCxnSpPr>
          <p:cNvPr id="7" name="Straight Connector 6"/>
          <p:cNvCxnSpPr/>
          <p:nvPr userDrawn="1"/>
        </p:nvCxnSpPr>
        <p:spPr>
          <a:xfrm>
            <a:off x="508000" y="1371600"/>
            <a:ext cx="110744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08000" y="1447800"/>
            <a:ext cx="11074400" cy="0"/>
          </a:xfrm>
          <a:prstGeom prst="line">
            <a:avLst/>
          </a:prstGeom>
          <a:ln w="76200">
            <a:solidFill>
              <a:srgbClr val="ED1C2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71200" y="5888667"/>
            <a:ext cx="1251915" cy="914400"/>
          </a:xfrm>
          <a:prstGeom prst="rect">
            <a:avLst/>
          </a:prstGeom>
        </p:spPr>
      </p:pic>
    </p:spTree>
    <p:extLst>
      <p:ext uri="{BB962C8B-B14F-4D97-AF65-F5344CB8AC3E}">
        <p14:creationId xmlns:p14="http://schemas.microsoft.com/office/powerpoint/2010/main" val="119236470"/>
      </p:ext>
    </p:extLst>
  </p:cSld>
  <p:clrMap bg1="lt1" tx1="dk1" bg2="lt2" tx2="dk2" accent1="accent1" accent2="accent2" accent3="accent3" accent4="accent4" accent5="accent5" accent6="accent6" hlink="hlink" folHlink="folHlink"/>
  <p:sldLayoutIdLst>
    <p:sldLayoutId id="2147484520" r:id="rId1"/>
    <p:sldLayoutId id="2147484521" r:id="rId2"/>
    <p:sldLayoutId id="2147484522" r:id="rId3"/>
    <p:sldLayoutId id="2147484523" r:id="rId4"/>
    <p:sldLayoutId id="2147484524" r:id="rId5"/>
    <p:sldLayoutId id="2147484525" r:id="rId6"/>
    <p:sldLayoutId id="2147484526" r:id="rId7"/>
    <p:sldLayoutId id="2147484527" r:id="rId8"/>
    <p:sldLayoutId id="2147484528" r:id="rId9"/>
    <p:sldLayoutId id="2147484529" r:id="rId10"/>
    <p:sldLayoutId id="2147484530" r:id="rId11"/>
  </p:sldLayoutIdLst>
  <p:hf hdr="0" ftr="0" dt="0"/>
  <p:txStyles>
    <p:titleStyle>
      <a:lvl1pPr algn="ctr" defTabSz="914377" rtl="0" eaLnBrk="1" latinLnBrk="0" hangingPunct="1">
        <a:spcBef>
          <a:spcPct val="0"/>
        </a:spcBef>
        <a:buNone/>
        <a:defRPr sz="4400" kern="1200">
          <a:solidFill>
            <a:schemeClr val="tx1"/>
          </a:solidFill>
          <a:latin typeface="FreightSans Pro Book" pitchFamily="50" charset="0"/>
          <a:ea typeface="+mj-ea"/>
          <a:cs typeface="+mj-cs"/>
        </a:defRPr>
      </a:lvl1pPr>
    </p:titleStyle>
    <p:bodyStyle>
      <a:lvl1pPr marL="342891" indent="-342891" algn="l" defTabSz="914377" rtl="0" eaLnBrk="1" latinLnBrk="0" hangingPunct="1">
        <a:spcBef>
          <a:spcPct val="20000"/>
        </a:spcBef>
        <a:buClr>
          <a:srgbClr val="FF0000"/>
        </a:buClr>
        <a:buFont typeface="Wingdings" pitchFamily="2" charset="2"/>
        <a:buChar char="§"/>
        <a:defRPr sz="3200" kern="1200">
          <a:solidFill>
            <a:schemeClr val="tx1"/>
          </a:solidFill>
          <a:latin typeface="Minion Pro" pitchFamily="18" charset="0"/>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inion Pro" pitchFamily="18" charset="0"/>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inion Pro" pitchFamily="18" charset="0"/>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inion Pro" pitchFamily="18" charset="0"/>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inion Pro" pitchFamily="18"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7D84E0-25D1-4ACF-96C4-492F47500205}"/>
              </a:ext>
            </a:extLst>
          </p:cNvPr>
          <p:cNvGraphicFramePr>
            <a:graphicFrameLocks noChangeAspect="1"/>
          </p:cNvGraphicFramePr>
          <p:nvPr userDrawn="1">
            <p:custDataLst>
              <p:tags r:id="rId12"/>
            </p:custDataLst>
            <p:extLst>
              <p:ext uri="{D42A27DB-BD31-4B8C-83A1-F6EECF244321}">
                <p14:modId xmlns:p14="http://schemas.microsoft.com/office/powerpoint/2010/main" val="4244413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4" progId="TCLayout.ActiveDocument.1">
                  <p:embed/>
                </p:oleObj>
              </mc:Choice>
              <mc:Fallback>
                <p:oleObj name="think-cell Slide" r:id="rId13" imgW="395" imgH="394" progId="TCLayout.ActiveDocument.1">
                  <p:embed/>
                  <p:pic>
                    <p:nvPicPr>
                      <p:cNvPr id="2" name="Object 1" hidden="1">
                        <a:extLst>
                          <a:ext uri="{FF2B5EF4-FFF2-40B4-BE49-F238E27FC236}">
                            <a16:creationId xmlns:a16="http://schemas.microsoft.com/office/drawing/2014/main" id="{7A7D84E0-25D1-4ACF-96C4-492F47500205}"/>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791604836"/>
      </p:ext>
    </p:extLst>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Lst>
  <p:transition>
    <p:fade/>
  </p:transition>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382979-AE3A-4705-9ECE-5117686332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F4ABB6-E2E6-4D87-B1B8-903504C4F8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DE55CB-B7CB-4D18-86CB-C74A3B7D40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14551-D5A1-460B-8B7D-74345DD110DB}" type="datetimeFigureOut">
              <a:rPr lang="en-US" smtClean="0"/>
              <a:t>2/1/2021</a:t>
            </a:fld>
            <a:endParaRPr lang="en-US"/>
          </a:p>
        </p:txBody>
      </p:sp>
      <p:sp>
        <p:nvSpPr>
          <p:cNvPr id="5" name="Footer Placeholder 4">
            <a:extLst>
              <a:ext uri="{FF2B5EF4-FFF2-40B4-BE49-F238E27FC236}">
                <a16:creationId xmlns:a16="http://schemas.microsoft.com/office/drawing/2014/main" id="{0ED921A2-8697-4DC9-96B1-6A62B7934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49A330-8565-4190-9B51-4FD1313935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0CB2C-9974-4287-88D8-447354DB5F05}" type="slidenum">
              <a:rPr lang="en-US" smtClean="0"/>
              <a:t>‹#›</a:t>
            </a:fld>
            <a:endParaRPr lang="en-US"/>
          </a:p>
        </p:txBody>
      </p:sp>
    </p:spTree>
    <p:extLst>
      <p:ext uri="{BB962C8B-B14F-4D97-AF65-F5344CB8AC3E}">
        <p14:creationId xmlns:p14="http://schemas.microsoft.com/office/powerpoint/2010/main" val="1910440557"/>
      </p:ext>
    </p:extLst>
  </p:cSld>
  <p:clrMap bg1="lt1" tx1="dk1" bg2="lt2" tx2="dk2" accent1="accent1" accent2="accent2" accent3="accent3" accent4="accent4" accent5="accent5" accent6="accent6" hlink="hlink" folHlink="folHlink"/>
  <p:sldLayoutIdLst>
    <p:sldLayoutId id="2147484543" r:id="rId1"/>
    <p:sldLayoutId id="2147484544" r:id="rId2"/>
    <p:sldLayoutId id="2147484545" r:id="rId3"/>
    <p:sldLayoutId id="2147484546" r:id="rId4"/>
    <p:sldLayoutId id="2147484547" r:id="rId5"/>
    <p:sldLayoutId id="2147484548" r:id="rId6"/>
    <p:sldLayoutId id="2147484549" r:id="rId7"/>
    <p:sldLayoutId id="2147484550" r:id="rId8"/>
    <p:sldLayoutId id="2147484551" r:id="rId9"/>
    <p:sldLayoutId id="2147484552" r:id="rId10"/>
    <p:sldLayoutId id="2147484553" r:id="rId11"/>
    <p:sldLayoutId id="2147484554" r:id="rId12"/>
    <p:sldLayoutId id="2147484555" r:id="rId13"/>
    <p:sldLayoutId id="214748455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98AB5B7-F69A-4090-8C00-8097A34FF090}"/>
              </a:ext>
            </a:extLst>
          </p:cNvPr>
          <p:cNvSpPr/>
          <p:nvPr userDrawn="1"/>
        </p:nvSpPr>
        <p:spPr>
          <a:xfrm>
            <a:off x="0" y="6324600"/>
            <a:ext cx="12192000" cy="533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Placeholder 1">
            <a:extLst>
              <a:ext uri="{FF2B5EF4-FFF2-40B4-BE49-F238E27FC236}">
                <a16:creationId xmlns:a16="http://schemas.microsoft.com/office/drawing/2014/main" id="{FAE8659E-A68E-413F-86AD-6030FD80059F}"/>
              </a:ext>
            </a:extLst>
          </p:cNvPr>
          <p:cNvSpPr>
            <a:spLocks noGrp="1"/>
          </p:cNvSpPr>
          <p:nvPr>
            <p:ph type="title"/>
          </p:nvPr>
        </p:nvSpPr>
        <p:spPr>
          <a:xfrm>
            <a:off x="838200" y="609599"/>
            <a:ext cx="10515600" cy="76200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21F4D6-FDA1-474D-BD20-2206D70DFBD7}"/>
              </a:ext>
            </a:extLst>
          </p:cNvPr>
          <p:cNvSpPr>
            <a:spLocks noGrp="1"/>
          </p:cNvSpPr>
          <p:nvPr>
            <p:ph type="body" idx="1"/>
          </p:nvPr>
        </p:nvSpPr>
        <p:spPr>
          <a:xfrm>
            <a:off x="838200" y="1524001"/>
            <a:ext cx="10515600" cy="4652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9CD181-6DA9-4133-9535-AED846D88FEC}"/>
              </a:ext>
            </a:extLst>
          </p:cNvPr>
          <p:cNvSpPr>
            <a:spLocks noGrp="1"/>
          </p:cNvSpPr>
          <p:nvPr>
            <p:ph type="dt" sz="half" idx="2"/>
          </p:nvPr>
        </p:nvSpPr>
        <p:spPr>
          <a:xfrm>
            <a:off x="838202" y="6356352"/>
            <a:ext cx="1316665"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01ACBC77-5AAD-4F36-9358-77DF40A715F2}" type="datetime1">
              <a:rPr lang="en-US" smtClean="0">
                <a:latin typeface="Arial"/>
              </a:rPr>
              <a:t>2/1/2021</a:t>
            </a:fld>
            <a:endParaRPr lang="en-US">
              <a:latin typeface="Arial"/>
            </a:endParaRPr>
          </a:p>
        </p:txBody>
      </p:sp>
      <p:sp>
        <p:nvSpPr>
          <p:cNvPr id="5" name="Footer Placeholder 4">
            <a:extLst>
              <a:ext uri="{FF2B5EF4-FFF2-40B4-BE49-F238E27FC236}">
                <a16:creationId xmlns:a16="http://schemas.microsoft.com/office/drawing/2014/main" id="{5FE5F7B8-EC64-4927-ABE5-42D347ED399A}"/>
              </a:ext>
            </a:extLst>
          </p:cNvPr>
          <p:cNvSpPr>
            <a:spLocks noGrp="1"/>
          </p:cNvSpPr>
          <p:nvPr>
            <p:ph type="ftr" sz="quarter" idx="3"/>
          </p:nvPr>
        </p:nvSpPr>
        <p:spPr>
          <a:xfrm>
            <a:off x="2792820" y="6398883"/>
            <a:ext cx="6859181" cy="365125"/>
          </a:xfrm>
          <a:prstGeom prst="rect">
            <a:avLst/>
          </a:prstGeom>
        </p:spPr>
        <p:txBody>
          <a:bodyPr vert="horz" lIns="91440" tIns="45720" rIns="91440" bIns="45720" rtlCol="0" anchor="ctr"/>
          <a:lstStyle>
            <a:lvl1pPr algn="ctr">
              <a:defRPr sz="1800">
                <a:solidFill>
                  <a:srgbClr val="000000"/>
                </a:solidFill>
              </a:defRPr>
            </a:lvl1pPr>
          </a:lstStyle>
          <a:p>
            <a:pPr>
              <a:defRPr/>
            </a:pPr>
            <a:endParaRPr lang="en-US">
              <a:latin typeface="Arial"/>
            </a:endParaRPr>
          </a:p>
        </p:txBody>
      </p:sp>
      <p:sp>
        <p:nvSpPr>
          <p:cNvPr id="6" name="Slide Number Placeholder 5">
            <a:extLst>
              <a:ext uri="{FF2B5EF4-FFF2-40B4-BE49-F238E27FC236}">
                <a16:creationId xmlns:a16="http://schemas.microsoft.com/office/drawing/2014/main" id="{FD55934A-63C6-42CD-A25C-953430C464C5}"/>
              </a:ext>
            </a:extLst>
          </p:cNvPr>
          <p:cNvSpPr>
            <a:spLocks noGrp="1"/>
          </p:cNvSpPr>
          <p:nvPr>
            <p:ph type="sldNum" sz="quarter" idx="4"/>
          </p:nvPr>
        </p:nvSpPr>
        <p:spPr>
          <a:xfrm>
            <a:off x="10261601" y="6400802"/>
            <a:ext cx="1047307" cy="365125"/>
          </a:xfrm>
          <a:prstGeom prst="rect">
            <a:avLst/>
          </a:prstGeom>
        </p:spPr>
        <p:txBody>
          <a:bodyPr vert="horz" lIns="91440" tIns="45720" rIns="91440" bIns="45720" rtlCol="0" anchor="ctr"/>
          <a:lstStyle>
            <a:lvl1pPr algn="r">
              <a:defRPr sz="1800">
                <a:solidFill>
                  <a:srgbClr val="000000"/>
                </a:solidFill>
              </a:defRPr>
            </a:lvl1pPr>
          </a:lstStyle>
          <a:p>
            <a:pPr>
              <a:defRPr/>
            </a:pPr>
            <a:fld id="{4B6190C0-8F03-453E-BB35-741B96EC8FC5}" type="slidenum">
              <a:rPr lang="en-US" smtClean="0">
                <a:latin typeface="Arial"/>
              </a:rPr>
              <a:pPr>
                <a:defRPr/>
              </a:pPr>
              <a:t>‹#›</a:t>
            </a:fld>
            <a:endParaRPr lang="en-US">
              <a:latin typeface="Arial"/>
            </a:endParaRPr>
          </a:p>
        </p:txBody>
      </p:sp>
      <p:sp>
        <p:nvSpPr>
          <p:cNvPr id="16" name="Rectangle 15">
            <a:extLst>
              <a:ext uri="{FF2B5EF4-FFF2-40B4-BE49-F238E27FC236}">
                <a16:creationId xmlns:a16="http://schemas.microsoft.com/office/drawing/2014/main" id="{B458B04B-FE8B-44A9-BB37-31F0BA7D283B}"/>
              </a:ext>
            </a:extLst>
          </p:cNvPr>
          <p:cNvSpPr/>
          <p:nvPr userDrawn="1"/>
        </p:nvSpPr>
        <p:spPr>
          <a:xfrm>
            <a:off x="0" y="6248400"/>
            <a:ext cx="12192000" cy="76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03968491"/>
      </p:ext>
    </p:extLst>
  </p:cSld>
  <p:clrMap bg1="lt1" tx1="dk1" bg2="lt2" tx2="dk2" accent1="accent1" accent2="accent2" accent3="accent3" accent4="accent4" accent5="accent5" accent6="accent6" hlink="hlink" folHlink="folHlink"/>
  <p:sldLayoutIdLst>
    <p:sldLayoutId id="2147484558" r:id="rId1"/>
    <p:sldLayoutId id="2147484559" r:id="rId2"/>
    <p:sldLayoutId id="2147484560" r:id="rId3"/>
    <p:sldLayoutId id="2147484561" r:id="rId4"/>
    <p:sldLayoutId id="2147484562" r:id="rId5"/>
    <p:sldLayoutId id="2147484563" r:id="rId6"/>
    <p:sldLayoutId id="2147484564" r:id="rId7"/>
    <p:sldLayoutId id="2147484565" r:id="rId8"/>
    <p:sldLayoutId id="2147484566" r:id="rId9"/>
    <p:sldLayoutId id="2147484567" r:id="rId10"/>
    <p:sldLayoutId id="2147484568" r:id="rId11"/>
  </p:sldLayoutIdLst>
  <p:hf hdr="0" ftr="0" dt="0"/>
  <p:txStyles>
    <p:titleStyle>
      <a:lvl1pPr algn="l" defTabSz="685783"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4"/>
            <a:fld id="{DE84982F-355C-483C-9340-34B76A96F2A9}" type="datetimeFigureOut">
              <a:rPr lang="en-US" smtClean="0">
                <a:solidFill>
                  <a:prstClr val="black">
                    <a:tint val="75000"/>
                  </a:prstClr>
                </a:solidFill>
              </a:rPr>
              <a:pPr defTabSz="914354"/>
              <a:t>2/1/2021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4"/>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4"/>
            <a:fld id="{7F709EDE-7287-40D5-8E33-A64A66EA7C8E}" type="slidenum">
              <a:rPr lang="en-US" smtClean="0">
                <a:solidFill>
                  <a:prstClr val="black">
                    <a:tint val="75000"/>
                  </a:prstClr>
                </a:solidFill>
              </a:rPr>
              <a:pPr defTabSz="914354"/>
              <a:t>‹#›</a:t>
            </a:fld>
            <a:endParaRPr lang="en-US">
              <a:solidFill>
                <a:prstClr val="black">
                  <a:tint val="75000"/>
                </a:prstClr>
              </a:solidFill>
            </a:endParaRPr>
          </a:p>
        </p:txBody>
      </p:sp>
    </p:spTree>
    <p:extLst>
      <p:ext uri="{BB962C8B-B14F-4D97-AF65-F5344CB8AC3E}">
        <p14:creationId xmlns:p14="http://schemas.microsoft.com/office/powerpoint/2010/main" val="2098086927"/>
      </p:ext>
    </p:extLst>
  </p:cSld>
  <p:clrMap bg1="lt1" tx1="dk1" bg2="lt2" tx2="dk2" accent1="accent1" accent2="accent2" accent3="accent3" accent4="accent4" accent5="accent5" accent6="accent6" hlink="hlink" folHlink="folHlink"/>
  <p:sldLayoutIdLst>
    <p:sldLayoutId id="2147484570" r:id="rId1"/>
    <p:sldLayoutId id="2147484571" r:id="rId2"/>
    <p:sldLayoutId id="2147484572" r:id="rId3"/>
    <p:sldLayoutId id="2147484573" r:id="rId4"/>
    <p:sldLayoutId id="2147484574" r:id="rId5"/>
    <p:sldLayoutId id="2147484575" r:id="rId6"/>
    <p:sldLayoutId id="2147484576" r:id="rId7"/>
    <p:sldLayoutId id="2147484577" r:id="rId8"/>
    <p:sldLayoutId id="2147484578" r:id="rId9"/>
    <p:sldLayoutId id="2147484579" r:id="rId10"/>
    <p:sldLayoutId id="2147484580"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CEDE3C-50F1-44EA-BA0A-317225C56F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A80F25-335D-493F-ABBB-1D3554E433EA}"/>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6EC8C1-92AC-40A7-9DB3-1D832E370BC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A8AA4F-A32B-4D4D-A799-1EE387370838}" type="datetimeFigureOut">
              <a:rPr lang="en-US" smtClean="0"/>
              <a:t>2/1/2021</a:t>
            </a:fld>
            <a:endParaRPr lang="en-US"/>
          </a:p>
        </p:txBody>
      </p:sp>
      <p:sp>
        <p:nvSpPr>
          <p:cNvPr id="5" name="Footer Placeholder 4">
            <a:extLst>
              <a:ext uri="{FF2B5EF4-FFF2-40B4-BE49-F238E27FC236}">
                <a16:creationId xmlns:a16="http://schemas.microsoft.com/office/drawing/2014/main" id="{FA09199F-5ACA-45F2-8814-5D77AEE8EB7A}"/>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52A0E7-5674-45A6-BD70-523111065E06}"/>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4FD88-FBC3-40F8-AB91-3F74B0BA1898}" type="slidenum">
              <a:rPr lang="en-US" smtClean="0"/>
              <a:t>‹#›</a:t>
            </a:fld>
            <a:endParaRPr lang="en-US"/>
          </a:p>
        </p:txBody>
      </p:sp>
    </p:spTree>
    <p:extLst>
      <p:ext uri="{BB962C8B-B14F-4D97-AF65-F5344CB8AC3E}">
        <p14:creationId xmlns:p14="http://schemas.microsoft.com/office/powerpoint/2010/main" val="653197345"/>
      </p:ext>
    </p:extLst>
  </p:cSld>
  <p:clrMap bg1="lt1" tx1="dk1" bg2="lt2" tx2="dk2" accent1="accent1" accent2="accent2" accent3="accent3" accent4="accent4" accent5="accent5" accent6="accent6" hlink="hlink" folHlink="folHlink"/>
  <p:sldLayoutIdLst>
    <p:sldLayoutId id="2147484582" r:id="rId1"/>
    <p:sldLayoutId id="2147484583" r:id="rId2"/>
    <p:sldLayoutId id="2147484584" r:id="rId3"/>
    <p:sldLayoutId id="2147484585" r:id="rId4"/>
    <p:sldLayoutId id="2147484586" r:id="rId5"/>
    <p:sldLayoutId id="2147484587" r:id="rId6"/>
    <p:sldLayoutId id="2147484588" r:id="rId7"/>
    <p:sldLayoutId id="2147484589" r:id="rId8"/>
    <p:sldLayoutId id="2147484590" r:id="rId9"/>
    <p:sldLayoutId id="2147484591" r:id="rId10"/>
    <p:sldLayoutId id="2147484592"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1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1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1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3155941865"/>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2" r:id="rId9"/>
    <p:sldLayoutId id="2147484253" r:id="rId10"/>
  </p:sldLayoutIdLst>
  <p:transition>
    <p:fade/>
  </p:transition>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967DE-AA84-4DFD-815B-4215F81F8E8F}" type="slidenum">
              <a:rPr lang="en-US" smtClean="0"/>
              <a:t>‹#›</a:t>
            </a:fld>
            <a:endParaRPr lang="en-US"/>
          </a:p>
        </p:txBody>
      </p:sp>
    </p:spTree>
    <p:extLst>
      <p:ext uri="{BB962C8B-B14F-4D97-AF65-F5344CB8AC3E}">
        <p14:creationId xmlns:p14="http://schemas.microsoft.com/office/powerpoint/2010/main" val="3509242868"/>
      </p:ext>
    </p:extLst>
  </p:cSld>
  <p:clrMap bg1="lt1" tx1="dk1" bg2="lt2" tx2="dk2" accent1="accent1" accent2="accent2" accent3="accent3" accent4="accent4" accent5="accent5" accent6="accent6" hlink="hlink" folHlink="folHlink"/>
  <p:sldLayoutIdLst>
    <p:sldLayoutId id="2147484180" r:id="rId1"/>
    <p:sldLayoutId id="2147484181"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5F9A4-5C8F-4E6D-B222-EB70FAB584DC}" type="datetimeFigureOut">
              <a:rPr lang="en-US" smtClean="0"/>
              <a:t>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967DE-AA84-4DFD-815B-4215F81F8E8F}" type="slidenum">
              <a:rPr lang="en-US" smtClean="0"/>
              <a:t>‹#›</a:t>
            </a:fld>
            <a:endParaRPr lang="en-US"/>
          </a:p>
        </p:txBody>
      </p:sp>
    </p:spTree>
    <p:extLst>
      <p:ext uri="{BB962C8B-B14F-4D97-AF65-F5344CB8AC3E}">
        <p14:creationId xmlns:p14="http://schemas.microsoft.com/office/powerpoint/2010/main" val="3189792405"/>
      </p:ext>
    </p:extLst>
  </p:cSld>
  <p:clrMap bg1="lt1" tx1="dk1" bg2="lt2" tx2="dk2" accent1="accent1" accent2="accent2" accent3="accent3" accent4="accent4" accent5="accent5" accent6="accent6" hlink="hlink" folHlink="folHlink"/>
  <p:sldLayoutIdLst>
    <p:sldLayoutId id="2147484261" r:id="rId1"/>
    <p:sldLayoutId id="21474842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98AB5B7-F69A-4090-8C00-8097A34FF090}"/>
              </a:ext>
            </a:extLst>
          </p:cNvPr>
          <p:cNvSpPr/>
          <p:nvPr/>
        </p:nvSpPr>
        <p:spPr>
          <a:xfrm>
            <a:off x="0" y="6324600"/>
            <a:ext cx="12192000" cy="533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Placeholder 1">
            <a:extLst>
              <a:ext uri="{FF2B5EF4-FFF2-40B4-BE49-F238E27FC236}">
                <a16:creationId xmlns:a16="http://schemas.microsoft.com/office/drawing/2014/main" id="{FAE8659E-A68E-413F-86AD-6030FD80059F}"/>
              </a:ext>
            </a:extLst>
          </p:cNvPr>
          <p:cNvSpPr>
            <a:spLocks noGrp="1"/>
          </p:cNvSpPr>
          <p:nvPr>
            <p:ph type="title"/>
          </p:nvPr>
        </p:nvSpPr>
        <p:spPr>
          <a:xfrm>
            <a:off x="838200" y="609599"/>
            <a:ext cx="10515600" cy="76200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21F4D6-FDA1-474D-BD20-2206D70DFBD7}"/>
              </a:ext>
            </a:extLst>
          </p:cNvPr>
          <p:cNvSpPr>
            <a:spLocks noGrp="1"/>
          </p:cNvSpPr>
          <p:nvPr>
            <p:ph type="body" idx="1"/>
          </p:nvPr>
        </p:nvSpPr>
        <p:spPr>
          <a:xfrm>
            <a:off x="838200" y="1524001"/>
            <a:ext cx="10515600" cy="4652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9CD181-6DA9-4133-9535-AED846D88FEC}"/>
              </a:ext>
            </a:extLst>
          </p:cNvPr>
          <p:cNvSpPr>
            <a:spLocks noGrp="1"/>
          </p:cNvSpPr>
          <p:nvPr>
            <p:ph type="dt" sz="half" idx="2"/>
          </p:nvPr>
        </p:nvSpPr>
        <p:spPr>
          <a:xfrm>
            <a:off x="838202" y="6356352"/>
            <a:ext cx="1316665"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01ACBC77-5AAD-4F36-9358-77DF40A715F2}" type="datetime1">
              <a:rPr lang="en-US" smtClean="0">
                <a:latin typeface="Arial"/>
              </a:rPr>
              <a:t>2/1/2021</a:t>
            </a:fld>
            <a:endParaRPr lang="en-US">
              <a:latin typeface="Arial"/>
            </a:endParaRPr>
          </a:p>
        </p:txBody>
      </p:sp>
      <p:sp>
        <p:nvSpPr>
          <p:cNvPr id="5" name="Footer Placeholder 4">
            <a:extLst>
              <a:ext uri="{FF2B5EF4-FFF2-40B4-BE49-F238E27FC236}">
                <a16:creationId xmlns:a16="http://schemas.microsoft.com/office/drawing/2014/main" id="{5FE5F7B8-EC64-4927-ABE5-42D347ED399A}"/>
              </a:ext>
            </a:extLst>
          </p:cNvPr>
          <p:cNvSpPr>
            <a:spLocks noGrp="1"/>
          </p:cNvSpPr>
          <p:nvPr>
            <p:ph type="ftr" sz="quarter" idx="3"/>
          </p:nvPr>
        </p:nvSpPr>
        <p:spPr>
          <a:xfrm>
            <a:off x="2792820" y="6398883"/>
            <a:ext cx="6859181" cy="365125"/>
          </a:xfrm>
          <a:prstGeom prst="rect">
            <a:avLst/>
          </a:prstGeom>
        </p:spPr>
        <p:txBody>
          <a:bodyPr vert="horz" lIns="91440" tIns="45720" rIns="91440" bIns="45720" rtlCol="0" anchor="ctr"/>
          <a:lstStyle>
            <a:lvl1pPr algn="ctr">
              <a:defRPr sz="1800">
                <a:solidFill>
                  <a:srgbClr val="000000"/>
                </a:solidFill>
              </a:defRPr>
            </a:lvl1pPr>
          </a:lstStyle>
          <a:p>
            <a:pPr>
              <a:defRPr/>
            </a:pPr>
            <a:endParaRPr lang="en-US">
              <a:latin typeface="Arial"/>
            </a:endParaRPr>
          </a:p>
        </p:txBody>
      </p:sp>
      <p:sp>
        <p:nvSpPr>
          <p:cNvPr id="6" name="Slide Number Placeholder 5">
            <a:extLst>
              <a:ext uri="{FF2B5EF4-FFF2-40B4-BE49-F238E27FC236}">
                <a16:creationId xmlns:a16="http://schemas.microsoft.com/office/drawing/2014/main" id="{FD55934A-63C6-42CD-A25C-953430C464C5}"/>
              </a:ext>
            </a:extLst>
          </p:cNvPr>
          <p:cNvSpPr>
            <a:spLocks noGrp="1"/>
          </p:cNvSpPr>
          <p:nvPr>
            <p:ph type="sldNum" sz="quarter" idx="4"/>
          </p:nvPr>
        </p:nvSpPr>
        <p:spPr>
          <a:xfrm>
            <a:off x="10261601" y="6400802"/>
            <a:ext cx="1047307" cy="365125"/>
          </a:xfrm>
          <a:prstGeom prst="rect">
            <a:avLst/>
          </a:prstGeom>
        </p:spPr>
        <p:txBody>
          <a:bodyPr vert="horz" lIns="91440" tIns="45720" rIns="91440" bIns="45720" rtlCol="0" anchor="ctr"/>
          <a:lstStyle>
            <a:lvl1pPr algn="r">
              <a:defRPr sz="1800">
                <a:solidFill>
                  <a:srgbClr val="000000"/>
                </a:solidFill>
              </a:defRPr>
            </a:lvl1pPr>
          </a:lstStyle>
          <a:p>
            <a:pPr>
              <a:defRPr/>
            </a:pPr>
            <a:fld id="{4B6190C0-8F03-453E-BB35-741B96EC8FC5}" type="slidenum">
              <a:rPr lang="en-US" smtClean="0">
                <a:latin typeface="Arial"/>
              </a:rPr>
              <a:pPr>
                <a:defRPr/>
              </a:pPr>
              <a:t>‹#›</a:t>
            </a:fld>
            <a:endParaRPr lang="en-US">
              <a:latin typeface="Arial"/>
            </a:endParaRPr>
          </a:p>
        </p:txBody>
      </p:sp>
      <p:sp>
        <p:nvSpPr>
          <p:cNvPr id="16" name="Rectangle 15">
            <a:extLst>
              <a:ext uri="{FF2B5EF4-FFF2-40B4-BE49-F238E27FC236}">
                <a16:creationId xmlns:a16="http://schemas.microsoft.com/office/drawing/2014/main" id="{B458B04B-FE8B-44A9-BB37-31F0BA7D283B}"/>
              </a:ext>
            </a:extLst>
          </p:cNvPr>
          <p:cNvSpPr/>
          <p:nvPr/>
        </p:nvSpPr>
        <p:spPr>
          <a:xfrm>
            <a:off x="0" y="6248400"/>
            <a:ext cx="12192000" cy="76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43505420"/>
      </p:ext>
    </p:extLst>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Lst>
  <p:hf sldNum="0" hdr="0" ftr="0" dt="0"/>
  <p:txStyles>
    <p:titleStyle>
      <a:lvl1pPr algn="l" defTabSz="685783"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595301600"/>
      </p:ext>
    </p:extLst>
  </p:cSld>
  <p:clrMap bg1="lt1" tx1="dk1" bg2="lt2" tx2="dk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 id="2147484446" r:id="rId5"/>
    <p:sldLayoutId id="2147484447" r:id="rId6"/>
    <p:sldLayoutId id="2147484448" r:id="rId7"/>
    <p:sldLayoutId id="2147484449" r:id="rId8"/>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11"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11"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11"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1940411770"/>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Lst>
  <p:transition>
    <p:fade/>
  </p:transition>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a:extLst>
              <a:ext uri="{FF2B5EF4-FFF2-40B4-BE49-F238E27FC236}">
                <a16:creationId xmlns:a16="http://schemas.microsoft.com/office/drawing/2014/main" id="{FE8AAED5-F5A1-47B3-AA84-17A401EEB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0000"/>
                </a:solidFill>
              </a:defRPr>
            </a:lvl1pPr>
          </a:lstStyle>
          <a:p>
            <a:fld id="{FA498503-2712-4969-BBAC-58DA03B4964B}" type="slidenum">
              <a:rPr lang="en-US" smtClean="0"/>
              <a:pPr/>
              <a:t>‹#›</a:t>
            </a:fld>
            <a:endParaRPr lang="en-US"/>
          </a:p>
        </p:txBody>
      </p:sp>
    </p:spTree>
    <p:extLst>
      <p:ext uri="{BB962C8B-B14F-4D97-AF65-F5344CB8AC3E}">
        <p14:creationId xmlns:p14="http://schemas.microsoft.com/office/powerpoint/2010/main" val="4097771595"/>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Lst>
  <p:transition>
    <p:fade/>
  </p:transition>
  <p:hf hd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F0011A2-52FC-4A3C-BE35-9DCF70CEA4E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
        <p:nvSpPr>
          <p:cNvPr id="1031" name="Line 7"/>
          <p:cNvSpPr>
            <a:spLocks noChangeShapeType="1"/>
          </p:cNvSpPr>
          <p:nvPr userDrawn="1"/>
        </p:nvSpPr>
        <p:spPr bwMode="auto">
          <a:xfrm>
            <a:off x="609600" y="1447800"/>
            <a:ext cx="109728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800">
              <a:solidFill>
                <a:srgbClr val="000000"/>
              </a:solidFill>
            </a:endParaRPr>
          </a:p>
        </p:txBody>
      </p:sp>
      <p:pic>
        <p:nvPicPr>
          <p:cNvPr id="1032" name="Picture 1"/>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9309099" y="6172200"/>
            <a:ext cx="252518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6624146"/>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 id="2147484484" r:id="rId12"/>
    <p:sldLayoutId id="2147484485" r:id="rId13"/>
    <p:sldLayoutId id="2147484486" r:id="rId14"/>
    <p:sldLayoutId id="2147484487" r:id="rId15"/>
  </p:sldLayoutIdLst>
  <p:txStyles>
    <p:titleStyle>
      <a:lvl1pPr algn="ctr" rtl="0" eaLnBrk="0" fontAlgn="base" hangingPunct="0">
        <a:spcBef>
          <a:spcPct val="0"/>
        </a:spcBef>
        <a:spcAft>
          <a:spcPct val="0"/>
        </a:spcAft>
        <a:defRPr sz="4400" b="1">
          <a:solidFill>
            <a:srgbClr val="000099"/>
          </a:solidFill>
          <a:latin typeface="Arial Black" panose="020B0A04020102020204" pitchFamily="34" charset="0"/>
          <a:ea typeface="+mj-ea"/>
          <a:cs typeface="+mj-cs"/>
        </a:defRPr>
      </a:lvl1pPr>
      <a:lvl2pPr algn="ctr" rtl="0" eaLnBrk="0" fontAlgn="base" hangingPunct="0">
        <a:spcBef>
          <a:spcPct val="0"/>
        </a:spcBef>
        <a:spcAft>
          <a:spcPct val="0"/>
        </a:spcAft>
        <a:defRPr sz="4400" b="1">
          <a:solidFill>
            <a:srgbClr val="000099"/>
          </a:solidFill>
          <a:latin typeface="Arial" charset="0"/>
        </a:defRPr>
      </a:lvl2pPr>
      <a:lvl3pPr algn="ctr" rtl="0" eaLnBrk="0" fontAlgn="base" hangingPunct="0">
        <a:spcBef>
          <a:spcPct val="0"/>
        </a:spcBef>
        <a:spcAft>
          <a:spcPct val="0"/>
        </a:spcAft>
        <a:defRPr sz="4400" b="1">
          <a:solidFill>
            <a:srgbClr val="000099"/>
          </a:solidFill>
          <a:latin typeface="Arial" charset="0"/>
        </a:defRPr>
      </a:lvl3pPr>
      <a:lvl4pPr algn="ctr" rtl="0" eaLnBrk="0" fontAlgn="base" hangingPunct="0">
        <a:spcBef>
          <a:spcPct val="0"/>
        </a:spcBef>
        <a:spcAft>
          <a:spcPct val="0"/>
        </a:spcAft>
        <a:defRPr sz="4400" b="1">
          <a:solidFill>
            <a:srgbClr val="000099"/>
          </a:solidFill>
          <a:latin typeface="Arial" charset="0"/>
        </a:defRPr>
      </a:lvl4pPr>
      <a:lvl5pPr algn="ctr" rtl="0" eaLnBrk="0" fontAlgn="base" hangingPunct="0">
        <a:spcBef>
          <a:spcPct val="0"/>
        </a:spcBef>
        <a:spcAft>
          <a:spcPct val="0"/>
        </a:spcAft>
        <a:defRPr sz="4400" b="1">
          <a:solidFill>
            <a:srgbClr val="000099"/>
          </a:solidFill>
          <a:latin typeface="Arial" charset="0"/>
        </a:defRPr>
      </a:lvl5pPr>
      <a:lvl6pPr marL="457200" algn="ctr" rtl="0" fontAlgn="base">
        <a:spcBef>
          <a:spcPct val="0"/>
        </a:spcBef>
        <a:spcAft>
          <a:spcPct val="0"/>
        </a:spcAft>
        <a:defRPr sz="4400" b="1">
          <a:solidFill>
            <a:srgbClr val="000099"/>
          </a:solidFill>
          <a:latin typeface="Arial" charset="0"/>
        </a:defRPr>
      </a:lvl6pPr>
      <a:lvl7pPr marL="914400" algn="ctr" rtl="0" fontAlgn="base">
        <a:spcBef>
          <a:spcPct val="0"/>
        </a:spcBef>
        <a:spcAft>
          <a:spcPct val="0"/>
        </a:spcAft>
        <a:defRPr sz="4400" b="1">
          <a:solidFill>
            <a:srgbClr val="000099"/>
          </a:solidFill>
          <a:latin typeface="Arial" charset="0"/>
        </a:defRPr>
      </a:lvl7pPr>
      <a:lvl8pPr marL="1371600" algn="ctr" rtl="0" fontAlgn="base">
        <a:spcBef>
          <a:spcPct val="0"/>
        </a:spcBef>
        <a:spcAft>
          <a:spcPct val="0"/>
        </a:spcAft>
        <a:defRPr sz="4400" b="1">
          <a:solidFill>
            <a:srgbClr val="000099"/>
          </a:solidFill>
          <a:latin typeface="Arial" charset="0"/>
        </a:defRPr>
      </a:lvl8pPr>
      <a:lvl9pPr marL="1828800" algn="ctr" rtl="0" fontAlgn="base">
        <a:spcBef>
          <a:spcPct val="0"/>
        </a:spcBef>
        <a:spcAft>
          <a:spcPct val="0"/>
        </a:spcAft>
        <a:defRPr sz="4400" b="1">
          <a:solidFill>
            <a:srgbClr val="000099"/>
          </a:solidFill>
          <a:latin typeface="Arial" charset="0"/>
        </a:defRPr>
      </a:lvl9pPr>
    </p:titleStyle>
    <p:bodyStyle>
      <a:lvl1pPr marL="342900" indent="-342900" algn="l" rtl="0" eaLnBrk="0" fontAlgn="base" hangingPunct="0">
        <a:spcBef>
          <a:spcPct val="20000"/>
        </a:spcBef>
        <a:spcAft>
          <a:spcPct val="0"/>
        </a:spcAft>
        <a:buClr>
          <a:srgbClr val="A50021"/>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A5002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dsociety.org/cliniciancalls" TargetMode="External"/><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29.jpeg"/><Relationship Id="rId4" Type="http://schemas.openxmlformats.org/officeDocument/2006/relationships/image" Target="../media/image2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60.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9.png"/><Relationship Id="rId1" Type="http://schemas.openxmlformats.org/officeDocument/2006/relationships/slideLayout" Target="../slideLayouts/slideLayout22.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hyperlink" Target="https://www.cdc.gov/vaccines/acip/meetings/slides-2021-1-27-21.html" TargetMode="Externa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1016/S0140-6736(20)32661-1" TargetMode="External"/><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52.xml"/><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66.xml"/><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4.emf"/><Relationship Id="rId11" Type="http://schemas.openxmlformats.org/officeDocument/2006/relationships/image" Target="../media/image58.png"/><Relationship Id="rId5" Type="http://schemas.openxmlformats.org/officeDocument/2006/relationships/oleObject" Target="../embeddings/oleObject5.bin"/><Relationship Id="rId10" Type="http://schemas.openxmlformats.org/officeDocument/2006/relationships/image" Target="../media/image57.png"/><Relationship Id="rId4" Type="http://schemas.openxmlformats.org/officeDocument/2006/relationships/notesSlide" Target="../notesSlides/notesSlide25.xml"/><Relationship Id="rId9" Type="http://schemas.openxmlformats.org/officeDocument/2006/relationships/image" Target="../media/image5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9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png"/></Relationships>
</file>

<file path=ppt/slides/_rels/slide4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9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44.xml"/></Relationships>
</file>

<file path=ppt/slides/_rels/slide50.xml.rels><?xml version="1.0" encoding="UTF-8" standalone="yes"?>
<Relationships xmlns="http://schemas.openxmlformats.org/package/2006/relationships"><Relationship Id="rId3" Type="http://schemas.openxmlformats.org/officeDocument/2006/relationships/hyperlink" Target="https://www.cdc.gov/mmwr/volumes/70/wr/mm7004e1.htm" TargetMode="External"/><Relationship Id="rId2" Type="http://schemas.openxmlformats.org/officeDocument/2006/relationships/hyperlink" Target="https://www.cdc.gov/mmwr/volumes/70/wr/mm7002e1.htm" TargetMode="External"/><Relationship Id="rId1" Type="http://schemas.openxmlformats.org/officeDocument/2006/relationships/slideLayout" Target="../slideLayouts/slideLayout95.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95.xml"/><Relationship Id="rId4" Type="http://schemas.openxmlformats.org/officeDocument/2006/relationships/image" Target="../media/image6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3" Type="http://schemas.openxmlformats.org/officeDocument/2006/relationships/hyperlink" Target="https://www.kff.org/other/state-indicator/state-covid-19-vaccine-priority-populations/?currentTimeframe=0&amp;sortModel=%7B%22colId%22:%22Location%22,%22sort%22:%22asc%22%7D" TargetMode="External"/><Relationship Id="rId2" Type="http://schemas.openxmlformats.org/officeDocument/2006/relationships/notesSlide" Target="../notesSlides/notesSlide36.xml"/><Relationship Id="rId1" Type="http://schemas.openxmlformats.org/officeDocument/2006/relationships/slideLayout" Target="../slideLayouts/slideLayout116.xml"/></Relationships>
</file>

<file path=ppt/slides/_rels/slide5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7.xml"/><Relationship Id="rId1" Type="http://schemas.openxmlformats.org/officeDocument/2006/relationships/slideLayout" Target="../slideLayouts/slideLayout136.xml"/><Relationship Id="rId4" Type="http://schemas.openxmlformats.org/officeDocument/2006/relationships/image" Target="../media/image7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3" Type="http://schemas.openxmlformats.org/officeDocument/2006/relationships/hyperlink" Target="https://www.cdc.gov/vaccines/covid-19/info-by-product/clinical-considerations.html" TargetMode="External"/><Relationship Id="rId2" Type="http://schemas.openxmlformats.org/officeDocument/2006/relationships/notesSlide" Target="../notesSlides/notesSlide39.xml"/><Relationship Id="rId1" Type="http://schemas.openxmlformats.org/officeDocument/2006/relationships/slideLayout" Target="../slideLayouts/slideLayout42.xml"/></Relationships>
</file>

<file path=ppt/slides/_rels/slide57.xml.rels><?xml version="1.0" encoding="UTF-8" standalone="yes"?>
<Relationships xmlns="http://schemas.openxmlformats.org/package/2006/relationships"><Relationship Id="rId3" Type="http://schemas.openxmlformats.org/officeDocument/2006/relationships/hyperlink" Target="https://www.cdc.gov/vaccines/covid-19/info-by-product/clinical-considerations.html" TargetMode="External"/><Relationship Id="rId2" Type="http://schemas.openxmlformats.org/officeDocument/2006/relationships/notesSlide" Target="../notesSlides/notesSlide40.xml"/><Relationship Id="rId1" Type="http://schemas.openxmlformats.org/officeDocument/2006/relationships/slideLayout" Target="../slideLayouts/slideLayout42.xml"/></Relationships>
</file>

<file path=ppt/slides/_rels/slide58.xml.rels><?xml version="1.0" encoding="UTF-8" standalone="yes"?>
<Relationships xmlns="http://schemas.openxmlformats.org/package/2006/relationships"><Relationship Id="rId3" Type="http://schemas.openxmlformats.org/officeDocument/2006/relationships/hyperlink" Target="https://www.cdc.gov/vaccines/covid-19/info-by-product/clinical-considerations.html" TargetMode="External"/><Relationship Id="rId2" Type="http://schemas.openxmlformats.org/officeDocument/2006/relationships/notesSlide" Target="../notesSlides/notesSlide41.xml"/><Relationship Id="rId1" Type="http://schemas.openxmlformats.org/officeDocument/2006/relationships/slideLayout" Target="../slideLayouts/slideLayout4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hyperlink" Target="https://www.fda.gov/media/143603/download"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www.cdc.gov/coronavirus/2019-ncov/more/science-and-research/scientific-brief-emerging-variants.html" TargetMode="External"/><Relationship Id="rId1" Type="http://schemas.openxmlformats.org/officeDocument/2006/relationships/slideLayout" Target="../slideLayouts/slideLayout42.xml"/><Relationship Id="rId4" Type="http://schemas.openxmlformats.org/officeDocument/2006/relationships/image" Target="../media/image73.sv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2.xml.rels><?xml version="1.0" encoding="UTF-8" standalone="yes"?>
<Relationships xmlns="http://schemas.openxmlformats.org/package/2006/relationships"><Relationship Id="rId3" Type="http://schemas.openxmlformats.org/officeDocument/2006/relationships/hyperlink" Target="https://ir.novavax.com/news-releases/news-release-details/novavax-covid-19-vaccine-demonstrates-893-efficacy-uk-phase-3" TargetMode="External"/><Relationship Id="rId2" Type="http://schemas.openxmlformats.org/officeDocument/2006/relationships/hyperlink" Target="https://www.jnj.com/johnson-johnson-announces-single-shot-janssen-covid-19-vaccine-candidate-met-primary-endpoints-in-interim-analysis-of-its-phase-3-ensemble-trial" TargetMode="External"/><Relationship Id="rId1" Type="http://schemas.openxmlformats.org/officeDocument/2006/relationships/slideLayout" Target="../slideLayouts/slideLayout4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3" Type="http://schemas.openxmlformats.org/officeDocument/2006/relationships/hyperlink" Target="http://www.covid19learningnetwork.org/" TargetMode="External"/><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hyperlink" Target="mailto:dlewis@idsociety.org" TargetMode="External"/><Relationship Id="rId4" Type="http://schemas.openxmlformats.org/officeDocument/2006/relationships/hyperlink" Target="mailto:dwollins@idsociety.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35.png"/><Relationship Id="rId5" Type="http://schemas.openxmlformats.org/officeDocument/2006/relationships/hyperlink" Target="https://www.regeneron.com/sites/default/files/treatment-covid19-eua-fda-letter.pdf" TargetMode="External"/><Relationship Id="rId4" Type="http://schemas.openxmlformats.org/officeDocument/2006/relationships/hyperlink" Target="http://pi.lilly.com/eua/bamlanivimab-eua-factsheet-hcp.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hyperlink" Target="https://www.regeneron.com/sites/default/files/treatment-covid19-eua-fda-letter.pdf" TargetMode="External"/><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F4466C8-477C-4991-872C-D5B06C3E2F62}"/>
              </a:ext>
            </a:extLst>
          </p:cNvPr>
          <p:cNvSpPr>
            <a:spLocks noGrp="1"/>
          </p:cNvSpPr>
          <p:nvPr>
            <p:ph type="title"/>
          </p:nvPr>
        </p:nvSpPr>
        <p:spPr>
          <a:xfrm>
            <a:off x="1096430" y="537823"/>
            <a:ext cx="4295846" cy="3921176"/>
          </a:xfrm>
        </p:spPr>
        <p:txBody>
          <a:bodyPr anchor="ctr">
            <a:normAutofit/>
          </a:bodyPr>
          <a:lstStyle/>
          <a:p>
            <a:r>
              <a:rPr lang="en-US">
                <a:latin typeface="Lato"/>
              </a:rPr>
              <a:t>CDC/IDSA COVID-19 Clinician Call</a:t>
            </a:r>
            <a:br>
              <a:rPr lang="en-US" sz="4800">
                <a:latin typeface="Lato"/>
              </a:rPr>
            </a:br>
            <a:r>
              <a:rPr lang="en-US" sz="2800">
                <a:latin typeface="Lato"/>
              </a:rPr>
              <a:t>January 30, 2021</a:t>
            </a:r>
            <a:endParaRPr lang="en-US" sz="4800">
              <a:latin typeface="Lato"/>
            </a:endParaRPr>
          </a:p>
        </p:txBody>
      </p:sp>
      <p:grpSp>
        <p:nvGrpSpPr>
          <p:cNvPr id="85" name="Group 84">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86"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Content Placeholder 2">
            <a:extLst>
              <a:ext uri="{FF2B5EF4-FFF2-40B4-BE49-F238E27FC236}">
                <a16:creationId xmlns:a16="http://schemas.microsoft.com/office/drawing/2014/main" id="{6DF7AD64-54FA-441D-A87A-4EF4BE745558}"/>
              </a:ext>
            </a:extLst>
          </p:cNvPr>
          <p:cNvSpPr>
            <a:spLocks noGrp="1"/>
          </p:cNvSpPr>
          <p:nvPr>
            <p:ph idx="1"/>
          </p:nvPr>
        </p:nvSpPr>
        <p:spPr>
          <a:xfrm>
            <a:off x="5616099" y="0"/>
            <a:ext cx="6270911" cy="6606785"/>
          </a:xfrm>
        </p:spPr>
        <p:txBody>
          <a:bodyPr anchor="ctr">
            <a:normAutofit/>
          </a:bodyPr>
          <a:lstStyle/>
          <a:p>
            <a:pPr marL="342900" marR="0" lvl="0" indent="-342900">
              <a:spcBef>
                <a:spcPts val="0"/>
              </a:spcBef>
              <a:spcAft>
                <a:spcPts val="0"/>
              </a:spcAft>
              <a:buFont typeface="Symbol" panose="05050102010706020507" pitchFamily="18" charset="2"/>
              <a:buChar char=""/>
            </a:pPr>
            <a:endParaRPr lang="en-US" sz="2000">
              <a:solidFill>
                <a:srgbClr val="000000"/>
              </a:solidFill>
              <a:latin typeface="Lato"/>
              <a:cs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2000">
              <a:solidFill>
                <a:srgbClr val="000000"/>
              </a:solidFill>
              <a:latin typeface="Lato"/>
              <a:cs typeface="Calibri" panose="020F0502020204030204" pitchFamily="34" charset="0"/>
            </a:endParaRPr>
          </a:p>
          <a:p>
            <a:pPr marL="0" marR="0" lvl="0" indent="0">
              <a:spcBef>
                <a:spcPts val="0"/>
              </a:spcBef>
              <a:spcAft>
                <a:spcPts val="0"/>
              </a:spcAft>
              <a:buNone/>
            </a:pPr>
            <a:endParaRPr lang="en-US" sz="2000">
              <a:solidFill>
                <a:srgbClr val="000000"/>
              </a:solidFill>
              <a:latin typeface="Lato"/>
              <a:cs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2000">
              <a:solidFill>
                <a:srgbClr val="000000"/>
              </a:solidFill>
              <a:latin typeface="Lato"/>
              <a:cs typeface="Calibri" panose="020F0502020204030204" pitchFamily="34" charset="0"/>
            </a:endParaRPr>
          </a:p>
          <a:p>
            <a:pPr marL="0" marR="0" lvl="0" indent="0">
              <a:spcBef>
                <a:spcPts val="0"/>
              </a:spcBef>
              <a:spcAft>
                <a:spcPts val="0"/>
              </a:spcAft>
              <a:buNone/>
            </a:pPr>
            <a:endParaRPr lang="en-US" sz="2000">
              <a:solidFill>
                <a:srgbClr val="000000"/>
              </a:solidFill>
              <a:latin typeface="Lato"/>
              <a:cs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2000">
              <a:solidFill>
                <a:srgbClr val="000000"/>
              </a:solidFill>
              <a:latin typeface="Lato"/>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a:solidFill>
                  <a:srgbClr val="000000"/>
                </a:solidFill>
                <a:latin typeface="Lato"/>
                <a:cs typeface="Calibri" panose="020F0502020204030204" pitchFamily="34" charset="0"/>
              </a:rPr>
              <a:t>52</a:t>
            </a:r>
            <a:r>
              <a:rPr lang="en-US" sz="2000" baseline="30000">
                <a:solidFill>
                  <a:srgbClr val="000000"/>
                </a:solidFill>
                <a:latin typeface="Lato"/>
                <a:cs typeface="Calibri" panose="020F0502020204030204" pitchFamily="34" charset="0"/>
              </a:rPr>
              <a:t>nd</a:t>
            </a:r>
            <a:r>
              <a:rPr lang="en-US" sz="2000">
                <a:solidFill>
                  <a:srgbClr val="000000"/>
                </a:solidFill>
                <a:latin typeface="Lato"/>
                <a:cs typeface="Calibri" panose="020F0502020204030204" pitchFamily="34" charset="0"/>
              </a:rPr>
              <a:t> in a series of weekly calls, initiated by CDC as a forum for information sharing among frontline clinicians caring for patients with COVID-19</a:t>
            </a:r>
          </a:p>
          <a:p>
            <a:pPr marL="342900" marR="0" lvl="0" indent="-342900">
              <a:spcBef>
                <a:spcPts val="0"/>
              </a:spcBef>
              <a:spcAft>
                <a:spcPts val="0"/>
              </a:spcAft>
              <a:buFont typeface="Symbol" panose="05050102010706020507" pitchFamily="18" charset="2"/>
              <a:buChar char=""/>
            </a:pPr>
            <a:endParaRPr lang="en-US" sz="2000">
              <a:solidFill>
                <a:srgbClr val="000000"/>
              </a:solidFill>
              <a:effectLst/>
              <a:latin typeface="Lato"/>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a:solidFill>
                  <a:srgbClr val="000000"/>
                </a:solidFill>
                <a:effectLst/>
                <a:latin typeface="Lato"/>
                <a:ea typeface="Calibri" panose="020F0502020204030204" pitchFamily="34" charset="0"/>
                <a:cs typeface="Calibri" panose="020F0502020204030204" pitchFamily="34" charset="0"/>
              </a:rPr>
              <a:t>The views and opinions expressed here are those of the presenters and do not necessarily reflect the official policy or position of the CDC or IDSA.  Involvement of CDC and IDSA should not be viewed as endorsement of any entity or individual involved.</a:t>
            </a:r>
            <a:endParaRPr lang="en-US" sz="2000">
              <a:effectLst/>
              <a:latin typeface="Lato"/>
              <a:ea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2000">
              <a:solidFill>
                <a:srgbClr val="000000"/>
              </a:solidFill>
              <a:effectLst/>
              <a:latin typeface="Lato"/>
              <a:ea typeface="Calibri" panose="020F0502020204030204" pitchFamily="34" charset="0"/>
              <a:cs typeface="Calibri" panose="020F0502020204030204" pitchFamily="34" charset="0"/>
            </a:endParaRPr>
          </a:p>
          <a:p>
            <a:pPr marL="342900" indent="-342900">
              <a:spcBef>
                <a:spcPts val="0"/>
              </a:spcBef>
              <a:buFont typeface="Symbol" panose="05050102010706020507" pitchFamily="18" charset="2"/>
              <a:buChar char=""/>
            </a:pPr>
            <a:r>
              <a:rPr lang="en-US" sz="2000">
                <a:latin typeface="Lato"/>
              </a:rPr>
              <a:t>This webinar is being recorded and can be found online at </a:t>
            </a:r>
            <a:r>
              <a:rPr lang="en-US" sz="2000">
                <a:latin typeface="Lato"/>
                <a:hlinkClick r:id="rId3"/>
              </a:rPr>
              <a:t>www.idsociety.org/cliniciancalls</a:t>
            </a:r>
            <a:r>
              <a:rPr lang="en-US" sz="2000">
                <a:latin typeface="Lato"/>
              </a:rPr>
              <a:t>.  </a:t>
            </a:r>
          </a:p>
          <a:p>
            <a:pPr marL="342900" indent="-342900">
              <a:spcBef>
                <a:spcPts val="0"/>
              </a:spcBef>
              <a:buFont typeface="Symbol" panose="05050102010706020507" pitchFamily="18" charset="2"/>
              <a:buChar char=""/>
            </a:pPr>
            <a:endParaRPr lang="en-US" sz="2000">
              <a:latin typeface="Lato"/>
            </a:endParaRPr>
          </a:p>
          <a:p>
            <a:pPr marL="0" indent="0">
              <a:spcBef>
                <a:spcPts val="0"/>
              </a:spcBef>
              <a:buNone/>
            </a:pPr>
            <a:endParaRPr lang="en-US" sz="2000">
              <a:latin typeface="Lato"/>
            </a:endParaRPr>
          </a:p>
        </p:txBody>
      </p:sp>
      <p:sp>
        <p:nvSpPr>
          <p:cNvPr id="4" name="TextBox 3">
            <a:extLst>
              <a:ext uri="{FF2B5EF4-FFF2-40B4-BE49-F238E27FC236}">
                <a16:creationId xmlns:a16="http://schemas.microsoft.com/office/drawing/2014/main" id="{8C07472B-83D6-4002-92DC-F4EC85D5E275}"/>
              </a:ext>
            </a:extLst>
          </p:cNvPr>
          <p:cNvSpPr txBox="1"/>
          <p:nvPr/>
        </p:nvSpPr>
        <p:spPr>
          <a:xfrm>
            <a:off x="1016918" y="4406461"/>
            <a:ext cx="4640184"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10713"/>
                </a:solidFill>
                <a:effectLst/>
                <a:uLnTx/>
                <a:uFillTx/>
                <a:latin typeface="Calibri" panose="020F0502020204030204"/>
                <a:ea typeface="+mn-ea"/>
                <a:cs typeface="+mn-cs"/>
              </a:rPr>
              <a:t>Welcome &amp; Introductions</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10713"/>
                </a:solidFill>
                <a:effectLst/>
                <a:uLnTx/>
                <a:uFillTx/>
                <a:latin typeface="Calibri" panose="020F0502020204030204"/>
                <a:ea typeface="+mn-ea"/>
                <a:cs typeface="+mn-cs"/>
              </a:rPr>
              <a:t>Dana Wollins, DrPH, MGC</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10713"/>
                </a:solidFill>
                <a:effectLst/>
                <a:uLnTx/>
                <a:uFillTx/>
                <a:latin typeface="Calibri" panose="020F0502020204030204"/>
                <a:ea typeface="+mn-ea"/>
                <a:cs typeface="+mn-cs"/>
              </a:rPr>
              <a:t>Vice President, Clinical Affairs &amp;</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a:ln>
                  <a:noFill/>
                </a:ln>
                <a:solidFill>
                  <a:srgbClr val="010713"/>
                </a:solidFill>
                <a:effectLst/>
                <a:uLnTx/>
                <a:uFillTx/>
                <a:latin typeface="Calibri" panose="020F0502020204030204"/>
                <a:ea typeface="+mn-ea"/>
                <a:cs typeface="+mn-cs"/>
              </a:rPr>
              <a:t>Guidelines IDSA </a:t>
            </a:r>
          </a:p>
        </p:txBody>
      </p:sp>
    </p:spTree>
    <p:extLst>
      <p:ext uri="{BB962C8B-B14F-4D97-AF65-F5344CB8AC3E}">
        <p14:creationId xmlns:p14="http://schemas.microsoft.com/office/powerpoint/2010/main" val="3960251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Convalescent plasma / sera"/>
          <p:cNvSpPr txBox="1">
            <a:spLocks noGrp="1"/>
          </p:cNvSpPr>
          <p:nvPr>
            <p:ph type="title" idx="4294967295"/>
          </p:nvPr>
        </p:nvSpPr>
        <p:spPr>
          <a:xfrm>
            <a:off x="-11460" y="133815"/>
            <a:ext cx="12192000" cy="734484"/>
          </a:xfrm>
          <a:prstGeom prst="rect">
            <a:avLst/>
          </a:prstGeom>
        </p:spPr>
        <p:txBody>
          <a:bodyPr>
            <a:noAutofit/>
          </a:bodyPr>
          <a:lstStyle>
            <a:lvl1pPr>
              <a:defRPr>
                <a:latin typeface="+mj-lt"/>
                <a:ea typeface="+mj-ea"/>
                <a:cs typeface="+mj-cs"/>
                <a:sym typeface="Helvetica Neue"/>
              </a:defRPr>
            </a:lvl1pPr>
          </a:lstStyle>
          <a:p>
            <a:pPr algn="ctr"/>
            <a:r>
              <a:rPr lang="en-US" sz="3733" b="1" err="1">
                <a:latin typeface="Calibri" panose="020F0502020204030204" pitchFamily="34" charset="0"/>
                <a:cs typeface="Calibri" panose="020F0502020204030204" pitchFamily="34" charset="0"/>
              </a:rPr>
              <a:t>Casirivimab</a:t>
            </a:r>
            <a:r>
              <a:rPr lang="en-US" sz="3733" b="1">
                <a:latin typeface="Calibri" panose="020F0502020204030204" pitchFamily="34" charset="0"/>
                <a:cs typeface="Calibri" panose="020F0502020204030204" pitchFamily="34" charset="0"/>
              </a:rPr>
              <a:t>/</a:t>
            </a:r>
            <a:r>
              <a:rPr lang="en-US" sz="3733" b="1" err="1">
                <a:latin typeface="Calibri" panose="020F0502020204030204" pitchFamily="34" charset="0"/>
                <a:cs typeface="Calibri" panose="020F0502020204030204" pitchFamily="34" charset="0"/>
              </a:rPr>
              <a:t>Imdevimab</a:t>
            </a:r>
            <a:endParaRPr sz="3733" b="1">
              <a:latin typeface="Calibri" panose="020F0502020204030204" pitchFamily="34" charset="0"/>
              <a:cs typeface="Calibri" panose="020F0502020204030204" pitchFamily="34" charset="0"/>
            </a:endParaRPr>
          </a:p>
        </p:txBody>
      </p:sp>
      <p:sp>
        <p:nvSpPr>
          <p:cNvPr id="378" name="Passive transfer of neutralizing Ab…"/>
          <p:cNvSpPr txBox="1">
            <a:spLocks noGrp="1"/>
          </p:cNvSpPr>
          <p:nvPr>
            <p:ph type="body" idx="4294967295"/>
          </p:nvPr>
        </p:nvSpPr>
        <p:spPr>
          <a:xfrm>
            <a:off x="523165" y="1147665"/>
            <a:ext cx="6514243" cy="6090368"/>
          </a:xfrm>
          <a:prstGeom prst="rect">
            <a:avLst/>
          </a:prstGeom>
        </p:spPr>
        <p:txBody>
          <a:bodyPr>
            <a:normAutofit/>
          </a:bodyPr>
          <a:lstStyle/>
          <a:p>
            <a:pPr marL="185398" indent="-185398" defTabSz="777155">
              <a:lnSpc>
                <a:spcPct val="100000"/>
              </a:lnSpc>
              <a:spcBef>
                <a:spcPts val="800"/>
              </a:spcBef>
              <a:spcAft>
                <a:spcPts val="800"/>
              </a:spcAft>
              <a:defRPr sz="4420"/>
            </a:pPr>
            <a:endParaRPr lang="en-US" sz="2933">
              <a:latin typeface="Calibri" panose="020F0502020204030204" pitchFamily="34" charset="0"/>
              <a:cs typeface="Calibri" panose="020F0502020204030204" pitchFamily="34" charset="0"/>
            </a:endParaRPr>
          </a:p>
          <a:p>
            <a:pPr marL="185398" indent="-185398" defTabSz="777155">
              <a:lnSpc>
                <a:spcPct val="100000"/>
              </a:lnSpc>
              <a:spcBef>
                <a:spcPts val="800"/>
              </a:spcBef>
              <a:spcAft>
                <a:spcPts val="800"/>
              </a:spcAft>
              <a:defRPr sz="4420"/>
            </a:pPr>
            <a:endParaRPr lang="en-US" sz="2933">
              <a:latin typeface="Calibri" panose="020F0502020204030204" pitchFamily="34" charset="0"/>
              <a:cs typeface="Calibri" panose="020F0502020204030204" pitchFamily="34" charset="0"/>
            </a:endParaRPr>
          </a:p>
          <a:p>
            <a:pPr marL="185398" indent="-185398" defTabSz="777155">
              <a:spcBef>
                <a:spcPts val="800"/>
              </a:spcBef>
              <a:spcAft>
                <a:spcPts val="800"/>
              </a:spcAft>
              <a:defRPr sz="4420"/>
            </a:pPr>
            <a:endParaRPr lang="en-US" sz="2400">
              <a:latin typeface="Calibri" panose="020F0502020204030204" pitchFamily="34" charset="0"/>
              <a:cs typeface="Calibri" panose="020F0502020204030204" pitchFamily="34" charset="0"/>
            </a:endParaRPr>
          </a:p>
          <a:p>
            <a:pPr marL="185398" indent="-185398" defTabSz="777155">
              <a:lnSpc>
                <a:spcPct val="140000"/>
              </a:lnSpc>
              <a:spcBef>
                <a:spcPts val="151"/>
              </a:spcBef>
              <a:defRPr sz="4420"/>
            </a:pPr>
            <a:endParaRPr sz="2400"/>
          </a:p>
        </p:txBody>
      </p:sp>
      <p:sp>
        <p:nvSpPr>
          <p:cNvPr id="15" name="TextBox 14">
            <a:extLst>
              <a:ext uri="{FF2B5EF4-FFF2-40B4-BE49-F238E27FC236}">
                <a16:creationId xmlns:a16="http://schemas.microsoft.com/office/drawing/2014/main" id="{E5935412-0804-B141-9FD8-6D549C86518A}"/>
              </a:ext>
            </a:extLst>
          </p:cNvPr>
          <p:cNvSpPr txBox="1"/>
          <p:nvPr/>
        </p:nvSpPr>
        <p:spPr>
          <a:xfrm>
            <a:off x="235196" y="296309"/>
            <a:ext cx="3098317" cy="338554"/>
          </a:xfrm>
          <a:prstGeom prst="rect">
            <a:avLst/>
          </a:prstGeom>
          <a:gradFill flip="none" rotWithShape="1">
            <a:gsLst>
              <a:gs pos="0">
                <a:srgbClr val="FFC000">
                  <a:lumMod val="5000"/>
                  <a:lumOff val="95000"/>
                </a:srgbClr>
              </a:gs>
              <a:gs pos="74000">
                <a:srgbClr val="FFC000">
                  <a:lumMod val="45000"/>
                  <a:lumOff val="55000"/>
                </a:srgbClr>
              </a:gs>
              <a:gs pos="83000">
                <a:srgbClr val="FFC000">
                  <a:lumMod val="45000"/>
                  <a:lumOff val="55000"/>
                </a:srgbClr>
              </a:gs>
              <a:gs pos="100000">
                <a:srgbClr val="FFC000">
                  <a:lumMod val="30000"/>
                  <a:lumOff val="70000"/>
                </a:srgbClr>
              </a:gs>
            </a:gsLst>
            <a:lin ang="10800000" scaled="1"/>
            <a:tileRect/>
          </a:gradFill>
        </p:spPr>
        <p:txBody>
          <a:bodyPr wrap="square" rtlCol="0">
            <a:spAutoFit/>
          </a:bodyPr>
          <a:lstStyle/>
          <a:p>
            <a:pPr algn="ctr" defTabSz="1219140" fontAlgn="base">
              <a:spcBef>
                <a:spcPct val="0"/>
              </a:spcBef>
              <a:spcAft>
                <a:spcPct val="0"/>
              </a:spcAft>
              <a:defRPr/>
            </a:pPr>
            <a:r>
              <a:rPr lang="en-US" sz="1600" b="1">
                <a:solidFill>
                  <a:prstClr val="black"/>
                </a:solidFill>
                <a:latin typeface="Arial" charset="0"/>
                <a:ea typeface="ＭＳ Ｐゴシック" pitchFamily="34" charset="-128"/>
                <a:cs typeface="Arial"/>
                <a:sym typeface="Arial"/>
              </a:rPr>
              <a:t>Boost immune responses</a:t>
            </a:r>
          </a:p>
        </p:txBody>
      </p:sp>
      <p:sp>
        <p:nvSpPr>
          <p:cNvPr id="9" name="Passive transfer of neutralizing Ab…">
            <a:extLst>
              <a:ext uri="{FF2B5EF4-FFF2-40B4-BE49-F238E27FC236}">
                <a16:creationId xmlns:a16="http://schemas.microsoft.com/office/drawing/2014/main" id="{FAC0D804-63CF-8649-BBFC-33155DF39145}"/>
              </a:ext>
            </a:extLst>
          </p:cNvPr>
          <p:cNvSpPr txBox="1">
            <a:spLocks/>
          </p:cNvSpPr>
          <p:nvPr/>
        </p:nvSpPr>
        <p:spPr>
          <a:xfrm>
            <a:off x="370389" y="1164057"/>
            <a:ext cx="4858097" cy="6349131"/>
          </a:xfrm>
          <a:prstGeom prst="rect">
            <a:avLst/>
          </a:prstGeom>
        </p:spPr>
        <p:txBody>
          <a:bodyPr vert="horz" lIns="121920" tIns="60960" rIns="121920" bIns="6096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171446" indent="-171446" defTabSz="685783">
              <a:lnSpc>
                <a:spcPct val="100000"/>
              </a:lnSpc>
              <a:spcBef>
                <a:spcPts val="751"/>
              </a:spcBef>
              <a:defRPr/>
            </a:pPr>
            <a:r>
              <a:rPr lang="en-US" sz="2800">
                <a:solidFill>
                  <a:prstClr val="black"/>
                </a:solidFill>
                <a:latin typeface="Calibri"/>
                <a:sym typeface="Arial"/>
              </a:rPr>
              <a:t>SARS-CoV-2 Ab negative at baseline (41%):</a:t>
            </a:r>
          </a:p>
          <a:p>
            <a:pPr marL="514338" lvl="1" indent="-171446" defTabSz="685783">
              <a:lnSpc>
                <a:spcPct val="100000"/>
              </a:lnSpc>
              <a:spcBef>
                <a:spcPts val="375"/>
              </a:spcBef>
              <a:defRPr/>
            </a:pPr>
            <a:r>
              <a:rPr lang="en-US" sz="2800">
                <a:solidFill>
                  <a:prstClr val="black"/>
                </a:solidFill>
                <a:latin typeface="Calibri"/>
                <a:sym typeface="Arial"/>
              </a:rPr>
              <a:t>Viral load change greater in antibody than in placebo recipients (difference, -0.56 log</a:t>
            </a:r>
            <a:r>
              <a:rPr lang="en-US" sz="2800" baseline="-25000">
                <a:solidFill>
                  <a:prstClr val="black"/>
                </a:solidFill>
                <a:latin typeface="Calibri"/>
                <a:sym typeface="Arial"/>
              </a:rPr>
              <a:t>10</a:t>
            </a:r>
            <a:r>
              <a:rPr lang="en-US" sz="2800">
                <a:solidFill>
                  <a:prstClr val="black"/>
                </a:solidFill>
                <a:latin typeface="Calibri"/>
                <a:sym typeface="Arial"/>
              </a:rPr>
              <a:t> copies/mL)</a:t>
            </a:r>
          </a:p>
          <a:p>
            <a:pPr marL="514338" lvl="1" indent="-171446" defTabSz="685783">
              <a:lnSpc>
                <a:spcPct val="100000"/>
              </a:lnSpc>
              <a:spcBef>
                <a:spcPts val="375"/>
              </a:spcBef>
              <a:defRPr/>
            </a:pPr>
            <a:r>
              <a:rPr lang="en-US" sz="2800">
                <a:solidFill>
                  <a:prstClr val="black"/>
                </a:solidFill>
                <a:latin typeface="Calibri"/>
                <a:sym typeface="Arial"/>
              </a:rPr>
              <a:t>6% of antibody recipients and 15% of placebo recipients had medically attended visit. </a:t>
            </a:r>
          </a:p>
        </p:txBody>
      </p:sp>
      <p:sp>
        <p:nvSpPr>
          <p:cNvPr id="12" name="Rectangle 11">
            <a:extLst>
              <a:ext uri="{FF2B5EF4-FFF2-40B4-BE49-F238E27FC236}">
                <a16:creationId xmlns:a16="http://schemas.microsoft.com/office/drawing/2014/main" id="{776074C7-16BF-4F48-998A-A7F57632B9F3}"/>
              </a:ext>
            </a:extLst>
          </p:cNvPr>
          <p:cNvSpPr/>
          <p:nvPr/>
        </p:nvSpPr>
        <p:spPr>
          <a:xfrm>
            <a:off x="5485393" y="6354854"/>
            <a:ext cx="6400599" cy="338554"/>
          </a:xfrm>
          <a:prstGeom prst="rect">
            <a:avLst/>
          </a:prstGeom>
        </p:spPr>
        <p:txBody>
          <a:bodyPr wrap="square">
            <a:spAutoFit/>
          </a:bodyPr>
          <a:lstStyle/>
          <a:p>
            <a:pPr algn="r" defTabSz="914377">
              <a:defRPr/>
            </a:pPr>
            <a:r>
              <a:rPr lang="en-US" sz="1600" kern="0" err="1">
                <a:solidFill>
                  <a:srgbClr val="000000"/>
                </a:solidFill>
                <a:latin typeface="Calibri"/>
                <a:cs typeface="Arial"/>
                <a:sym typeface="Arial"/>
              </a:rPr>
              <a:t>Weinreich</a:t>
            </a:r>
            <a:r>
              <a:rPr lang="en-US" sz="1600" kern="0">
                <a:solidFill>
                  <a:srgbClr val="000000"/>
                </a:solidFill>
                <a:latin typeface="Calibri"/>
                <a:cs typeface="Arial"/>
                <a:sym typeface="Arial"/>
              </a:rPr>
              <a:t> DM et al. N </a:t>
            </a:r>
            <a:r>
              <a:rPr lang="en-US" sz="1600" kern="0" err="1">
                <a:solidFill>
                  <a:srgbClr val="000000"/>
                </a:solidFill>
                <a:latin typeface="Calibri"/>
                <a:cs typeface="Arial"/>
                <a:sym typeface="Arial"/>
              </a:rPr>
              <a:t>Engl</a:t>
            </a:r>
            <a:r>
              <a:rPr lang="en-US" sz="1600" kern="0">
                <a:solidFill>
                  <a:srgbClr val="000000"/>
                </a:solidFill>
                <a:latin typeface="Calibri"/>
                <a:cs typeface="Arial"/>
                <a:sym typeface="Arial"/>
              </a:rPr>
              <a:t> J Med 2020 Dec 17</a:t>
            </a:r>
            <a:endParaRPr lang="en-US" sz="1600">
              <a:solidFill>
                <a:prstClr val="black"/>
              </a:solidFill>
              <a:latin typeface="Calibri"/>
              <a:cs typeface="Arial"/>
              <a:sym typeface="Arial"/>
            </a:endParaRPr>
          </a:p>
        </p:txBody>
      </p:sp>
      <p:pic>
        <p:nvPicPr>
          <p:cNvPr id="31" name="Picture 3">
            <a:extLst>
              <a:ext uri="{FF2B5EF4-FFF2-40B4-BE49-F238E27FC236}">
                <a16:creationId xmlns:a16="http://schemas.microsoft.com/office/drawing/2014/main" id="{FCB74A56-FE6D-804A-9B56-9B94DFD391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374" t="5486" r="2064" b="55797"/>
          <a:stretch/>
        </p:blipFill>
        <p:spPr bwMode="auto">
          <a:xfrm>
            <a:off x="5297346" y="2339013"/>
            <a:ext cx="6797348" cy="3895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50174281-3C61-7E46-B4EC-7A59A13DCD58}"/>
              </a:ext>
            </a:extLst>
          </p:cNvPr>
          <p:cNvSpPr txBox="1"/>
          <p:nvPr/>
        </p:nvSpPr>
        <p:spPr>
          <a:xfrm>
            <a:off x="6219464" y="1440892"/>
            <a:ext cx="5602147" cy="461665"/>
          </a:xfrm>
          <a:prstGeom prst="rect">
            <a:avLst/>
          </a:prstGeom>
          <a:noFill/>
        </p:spPr>
        <p:txBody>
          <a:bodyPr wrap="square" rtlCol="0">
            <a:spAutoFit/>
          </a:bodyPr>
          <a:lstStyle/>
          <a:p>
            <a:pPr algn="ctr" defTabSz="1219170">
              <a:defRPr/>
            </a:pPr>
            <a:r>
              <a:rPr lang="en-US" sz="2400" b="1" kern="0">
                <a:solidFill>
                  <a:prstClr val="black"/>
                </a:solidFill>
                <a:latin typeface="Calibri"/>
                <a:cs typeface="Arial"/>
                <a:sym typeface="Arial"/>
              </a:rPr>
              <a:t>Viral load over time</a:t>
            </a:r>
          </a:p>
        </p:txBody>
      </p:sp>
      <p:sp>
        <p:nvSpPr>
          <p:cNvPr id="4" name="TextBox 3">
            <a:extLst>
              <a:ext uri="{FF2B5EF4-FFF2-40B4-BE49-F238E27FC236}">
                <a16:creationId xmlns:a16="http://schemas.microsoft.com/office/drawing/2014/main" id="{9D75F268-9A23-B340-BCB7-724CE0BD5543}"/>
              </a:ext>
            </a:extLst>
          </p:cNvPr>
          <p:cNvSpPr txBox="1"/>
          <p:nvPr/>
        </p:nvSpPr>
        <p:spPr>
          <a:xfrm>
            <a:off x="6254496" y="1964459"/>
            <a:ext cx="2828544" cy="379656"/>
          </a:xfrm>
          <a:prstGeom prst="rect">
            <a:avLst/>
          </a:prstGeom>
          <a:noFill/>
        </p:spPr>
        <p:txBody>
          <a:bodyPr wrap="square" rtlCol="0">
            <a:spAutoFit/>
          </a:bodyPr>
          <a:lstStyle/>
          <a:p>
            <a:pPr algn="ctr" defTabSz="1219170">
              <a:defRPr/>
            </a:pPr>
            <a:r>
              <a:rPr lang="en-US" sz="1867" b="1" kern="0">
                <a:solidFill>
                  <a:prstClr val="black"/>
                </a:solidFill>
                <a:latin typeface="Arial"/>
                <a:cs typeface="Arial"/>
                <a:sym typeface="Arial"/>
              </a:rPr>
              <a:t>Serum Ab negative</a:t>
            </a:r>
          </a:p>
        </p:txBody>
      </p:sp>
      <p:sp>
        <p:nvSpPr>
          <p:cNvPr id="32" name="TextBox 31">
            <a:extLst>
              <a:ext uri="{FF2B5EF4-FFF2-40B4-BE49-F238E27FC236}">
                <a16:creationId xmlns:a16="http://schemas.microsoft.com/office/drawing/2014/main" id="{6B179408-97BA-824C-91A6-3D2263CC51EB}"/>
              </a:ext>
            </a:extLst>
          </p:cNvPr>
          <p:cNvSpPr txBox="1"/>
          <p:nvPr/>
        </p:nvSpPr>
        <p:spPr>
          <a:xfrm>
            <a:off x="9335008" y="1960395"/>
            <a:ext cx="2828544" cy="379656"/>
          </a:xfrm>
          <a:prstGeom prst="rect">
            <a:avLst/>
          </a:prstGeom>
          <a:noFill/>
        </p:spPr>
        <p:txBody>
          <a:bodyPr wrap="square" rtlCol="0">
            <a:spAutoFit/>
          </a:bodyPr>
          <a:lstStyle/>
          <a:p>
            <a:pPr algn="ctr" defTabSz="1219170">
              <a:defRPr/>
            </a:pPr>
            <a:r>
              <a:rPr lang="en-US" sz="1867" b="1" kern="0">
                <a:solidFill>
                  <a:prstClr val="black"/>
                </a:solidFill>
                <a:latin typeface="Arial"/>
                <a:cs typeface="Arial"/>
                <a:sym typeface="Arial"/>
              </a:rPr>
              <a:t>Serum Ab positive</a:t>
            </a:r>
          </a:p>
        </p:txBody>
      </p:sp>
      <p:sp>
        <p:nvSpPr>
          <p:cNvPr id="33" name="Passive transfer of neutralizing Ab…">
            <a:extLst>
              <a:ext uri="{FF2B5EF4-FFF2-40B4-BE49-F238E27FC236}">
                <a16:creationId xmlns:a16="http://schemas.microsoft.com/office/drawing/2014/main" id="{48711EBA-A5F2-834B-95B3-F37570F4D7FC}"/>
              </a:ext>
            </a:extLst>
          </p:cNvPr>
          <p:cNvSpPr txBox="1">
            <a:spLocks/>
          </p:cNvSpPr>
          <p:nvPr/>
        </p:nvSpPr>
        <p:spPr>
          <a:xfrm>
            <a:off x="370388" y="1079879"/>
            <a:ext cx="6532680" cy="6349131"/>
          </a:xfrm>
          <a:prstGeom prst="rect">
            <a:avLst/>
          </a:prstGeom>
        </p:spPr>
        <p:txBody>
          <a:bodyPr vert="horz" lIns="121920" tIns="60960" rIns="121920" bIns="6096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171446" indent="-171446" defTabSz="685783">
              <a:spcBef>
                <a:spcPts val="751"/>
              </a:spcBef>
              <a:defRPr/>
            </a:pPr>
            <a:endParaRPr lang="en-US" sz="2667">
              <a:solidFill>
                <a:prstClr val="black"/>
              </a:solidFill>
              <a:latin typeface="Calibri"/>
              <a:sym typeface="Arial"/>
            </a:endParaRPr>
          </a:p>
        </p:txBody>
      </p:sp>
    </p:spTree>
    <p:extLst>
      <p:ext uri="{BB962C8B-B14F-4D97-AF65-F5344CB8AC3E}">
        <p14:creationId xmlns:p14="http://schemas.microsoft.com/office/powerpoint/2010/main" val="564212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0537" y="808522"/>
            <a:ext cx="9561095" cy="34394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4933" b="1" kern="0">
                <a:solidFill>
                  <a:sysClr val="windowText" lastClr="000000"/>
                </a:solidFill>
                <a:latin typeface="Calibri"/>
                <a:sym typeface="Arial"/>
              </a:rPr>
              <a:t>New Data Since the EUA </a:t>
            </a:r>
          </a:p>
          <a:p>
            <a:pPr algn="ctr" defTabSz="1219170">
              <a:defRPr/>
            </a:pPr>
            <a:r>
              <a:rPr lang="en-US" sz="4933" b="1" kern="0">
                <a:solidFill>
                  <a:sysClr val="windowText" lastClr="000000"/>
                </a:solidFill>
                <a:latin typeface="Calibri"/>
                <a:sym typeface="Arial"/>
              </a:rPr>
              <a:t>(some unpublished; some data not yet peer-reviewed)</a:t>
            </a:r>
          </a:p>
        </p:txBody>
      </p:sp>
    </p:spTree>
    <p:extLst>
      <p:ext uri="{BB962C8B-B14F-4D97-AF65-F5344CB8AC3E}">
        <p14:creationId xmlns:p14="http://schemas.microsoft.com/office/powerpoint/2010/main" val="2978745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Convalescent plasma / sera"/>
          <p:cNvSpPr txBox="1">
            <a:spLocks noGrp="1"/>
          </p:cNvSpPr>
          <p:nvPr>
            <p:ph type="title" idx="4294967295"/>
          </p:nvPr>
        </p:nvSpPr>
        <p:spPr>
          <a:xfrm>
            <a:off x="38473" y="203202"/>
            <a:ext cx="12192000" cy="734484"/>
          </a:xfrm>
          <a:prstGeom prst="rect">
            <a:avLst/>
          </a:prstGeom>
        </p:spPr>
        <p:txBody>
          <a:bodyPr>
            <a:noAutofit/>
          </a:bodyPr>
          <a:lstStyle>
            <a:lvl1pPr>
              <a:defRPr>
                <a:latin typeface="+mj-lt"/>
                <a:ea typeface="+mj-ea"/>
                <a:cs typeface="+mj-cs"/>
                <a:sym typeface="Helvetica Neue"/>
              </a:defRPr>
            </a:lvl1pPr>
          </a:lstStyle>
          <a:p>
            <a:pPr algn="ctr"/>
            <a:r>
              <a:rPr lang="en-US" sz="3733" b="1" err="1">
                <a:latin typeface="Calibri" panose="020F0502020204030204" pitchFamily="34" charset="0"/>
                <a:cs typeface="Calibri" panose="020F0502020204030204" pitchFamily="34" charset="0"/>
              </a:rPr>
              <a:t>Bamlanivimab</a:t>
            </a:r>
            <a:r>
              <a:rPr lang="en-US" sz="3733" b="1">
                <a:latin typeface="Calibri" panose="020F0502020204030204" pitchFamily="34" charset="0"/>
                <a:cs typeface="Calibri" panose="020F0502020204030204" pitchFamily="34" charset="0"/>
              </a:rPr>
              <a:t> with or without </a:t>
            </a:r>
            <a:r>
              <a:rPr lang="en-US" sz="3733" b="1" err="1">
                <a:latin typeface="Calibri" panose="020F0502020204030204" pitchFamily="34" charset="0"/>
                <a:cs typeface="Calibri" panose="020F0502020204030204" pitchFamily="34" charset="0"/>
              </a:rPr>
              <a:t>Etesevimab</a:t>
            </a:r>
            <a:r>
              <a:rPr lang="en-US" sz="3733" b="1">
                <a:latin typeface="Calibri" panose="020F0502020204030204" pitchFamily="34" charset="0"/>
                <a:cs typeface="Calibri" panose="020F0502020204030204" pitchFamily="34" charset="0"/>
              </a:rPr>
              <a:t> vs. Placebo</a:t>
            </a:r>
            <a:endParaRPr sz="3733" b="1">
              <a:latin typeface="Calibri" panose="020F0502020204030204" pitchFamily="34" charset="0"/>
              <a:cs typeface="Calibri" panose="020F0502020204030204" pitchFamily="34" charset="0"/>
            </a:endParaRPr>
          </a:p>
        </p:txBody>
      </p:sp>
      <p:sp>
        <p:nvSpPr>
          <p:cNvPr id="378" name="Passive transfer of neutralizing Ab…"/>
          <p:cNvSpPr txBox="1">
            <a:spLocks noGrp="1"/>
          </p:cNvSpPr>
          <p:nvPr>
            <p:ph type="body" idx="4294967295"/>
          </p:nvPr>
        </p:nvSpPr>
        <p:spPr>
          <a:xfrm>
            <a:off x="523165" y="1147665"/>
            <a:ext cx="6514243" cy="6090368"/>
          </a:xfrm>
          <a:prstGeom prst="rect">
            <a:avLst/>
          </a:prstGeom>
        </p:spPr>
        <p:txBody>
          <a:bodyPr>
            <a:normAutofit/>
          </a:bodyPr>
          <a:lstStyle/>
          <a:p>
            <a:pPr marL="185398" indent="-185398" defTabSz="777155">
              <a:lnSpc>
                <a:spcPct val="100000"/>
              </a:lnSpc>
              <a:spcBef>
                <a:spcPts val="800"/>
              </a:spcBef>
              <a:spcAft>
                <a:spcPts val="800"/>
              </a:spcAft>
              <a:defRPr sz="4420"/>
            </a:pPr>
            <a:endParaRPr lang="en-US" sz="2933">
              <a:latin typeface="Calibri" panose="020F0502020204030204" pitchFamily="34" charset="0"/>
              <a:cs typeface="Calibri" panose="020F0502020204030204" pitchFamily="34" charset="0"/>
            </a:endParaRPr>
          </a:p>
          <a:p>
            <a:pPr marL="185398" indent="-185398" defTabSz="777155">
              <a:lnSpc>
                <a:spcPct val="100000"/>
              </a:lnSpc>
              <a:spcBef>
                <a:spcPts val="800"/>
              </a:spcBef>
              <a:spcAft>
                <a:spcPts val="800"/>
              </a:spcAft>
              <a:defRPr sz="4420"/>
            </a:pPr>
            <a:endParaRPr lang="en-US" sz="2933">
              <a:latin typeface="Calibri" panose="020F0502020204030204" pitchFamily="34" charset="0"/>
              <a:cs typeface="Calibri" panose="020F0502020204030204" pitchFamily="34" charset="0"/>
            </a:endParaRPr>
          </a:p>
          <a:p>
            <a:pPr marL="185398" indent="-185398" defTabSz="777155">
              <a:spcBef>
                <a:spcPts val="800"/>
              </a:spcBef>
              <a:spcAft>
                <a:spcPts val="800"/>
              </a:spcAft>
              <a:defRPr sz="4420"/>
            </a:pPr>
            <a:endParaRPr lang="en-US" sz="2400">
              <a:latin typeface="Calibri" panose="020F0502020204030204" pitchFamily="34" charset="0"/>
              <a:cs typeface="Calibri" panose="020F0502020204030204" pitchFamily="34" charset="0"/>
            </a:endParaRPr>
          </a:p>
          <a:p>
            <a:pPr marL="185398" indent="-185398" defTabSz="777155">
              <a:lnSpc>
                <a:spcPct val="140000"/>
              </a:lnSpc>
              <a:spcBef>
                <a:spcPts val="151"/>
              </a:spcBef>
              <a:defRPr sz="4420"/>
            </a:pPr>
            <a:endParaRPr sz="2400"/>
          </a:p>
        </p:txBody>
      </p:sp>
      <p:sp>
        <p:nvSpPr>
          <p:cNvPr id="4" name="Rectangle 3">
            <a:extLst>
              <a:ext uri="{FF2B5EF4-FFF2-40B4-BE49-F238E27FC236}">
                <a16:creationId xmlns:a16="http://schemas.microsoft.com/office/drawing/2014/main" id="{2A8AEFE0-E710-D74A-AAB7-3B467DB5FE33}"/>
              </a:ext>
            </a:extLst>
          </p:cNvPr>
          <p:cNvSpPr/>
          <p:nvPr/>
        </p:nvSpPr>
        <p:spPr>
          <a:xfrm>
            <a:off x="304183" y="6337408"/>
            <a:ext cx="11537087" cy="769634"/>
          </a:xfrm>
          <a:prstGeom prst="rect">
            <a:avLst/>
          </a:prstGeom>
        </p:spPr>
        <p:txBody>
          <a:bodyPr wrap="square">
            <a:spAutoFit/>
          </a:bodyPr>
          <a:lstStyle/>
          <a:p>
            <a:pPr algn="r" defTabSz="914377">
              <a:defRPr/>
            </a:pPr>
            <a:r>
              <a:rPr lang="en-US" sz="1467" kern="0">
                <a:solidFill>
                  <a:srgbClr val="000000"/>
                </a:solidFill>
                <a:latin typeface="Calibri"/>
                <a:cs typeface="Arial"/>
                <a:sym typeface="Arial"/>
              </a:rPr>
              <a:t>Gottlieb RL et al, JAMA, 2021</a:t>
            </a:r>
            <a:endParaRPr lang="en-US" sz="1467">
              <a:solidFill>
                <a:prstClr val="black"/>
              </a:solidFill>
              <a:latin typeface="Calibri"/>
              <a:cs typeface="Arial"/>
              <a:sym typeface="Arial"/>
            </a:endParaRPr>
          </a:p>
          <a:p>
            <a:pPr algn="r" defTabSz="914377">
              <a:defRPr/>
            </a:pPr>
            <a:endParaRPr lang="en-US" sz="1467">
              <a:solidFill>
                <a:prstClr val="black"/>
              </a:solidFill>
              <a:latin typeface="Calibri"/>
              <a:cs typeface="Arial"/>
              <a:sym typeface="Arial"/>
            </a:endParaRPr>
          </a:p>
          <a:p>
            <a:pPr algn="r" defTabSz="1219140">
              <a:defRPr/>
            </a:pPr>
            <a:endParaRPr lang="en-US" sz="1467" kern="0">
              <a:solidFill>
                <a:srgbClr val="000000"/>
              </a:solidFill>
              <a:latin typeface="Calibri"/>
              <a:cs typeface="Arial"/>
              <a:sym typeface="Arial"/>
            </a:endParaRPr>
          </a:p>
        </p:txBody>
      </p:sp>
      <p:sp>
        <p:nvSpPr>
          <p:cNvPr id="9" name="Passive transfer of neutralizing Ab…">
            <a:extLst>
              <a:ext uri="{FF2B5EF4-FFF2-40B4-BE49-F238E27FC236}">
                <a16:creationId xmlns:a16="http://schemas.microsoft.com/office/drawing/2014/main" id="{FAC0D804-63CF-8649-BBFC-33155DF39145}"/>
              </a:ext>
            </a:extLst>
          </p:cNvPr>
          <p:cNvSpPr txBox="1">
            <a:spLocks/>
          </p:cNvSpPr>
          <p:nvPr/>
        </p:nvSpPr>
        <p:spPr>
          <a:xfrm>
            <a:off x="350731" y="1086092"/>
            <a:ext cx="5979235" cy="6090368"/>
          </a:xfrm>
          <a:prstGeom prst="rect">
            <a:avLst/>
          </a:prstGeom>
        </p:spPr>
        <p:txBody>
          <a:bodyPr vert="horz" lIns="121920" tIns="60960" rIns="121920" bIns="6096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185398" indent="-185398" defTabSz="777155">
              <a:lnSpc>
                <a:spcPct val="100000"/>
              </a:lnSpc>
              <a:spcBef>
                <a:spcPts val="800"/>
              </a:spcBef>
              <a:defRPr sz="4420"/>
            </a:pPr>
            <a:r>
              <a:rPr lang="en-US" sz="2267">
                <a:solidFill>
                  <a:prstClr val="black"/>
                </a:solidFill>
                <a:latin typeface="Calibri" panose="020F0502020204030204" pitchFamily="34" charset="0"/>
                <a:cs typeface="Calibri" panose="020F0502020204030204" pitchFamily="34" charset="0"/>
                <a:sym typeface="Arial"/>
              </a:rPr>
              <a:t>Final data set for </a:t>
            </a:r>
            <a:r>
              <a:rPr lang="en-US" sz="2267" err="1">
                <a:solidFill>
                  <a:prstClr val="black"/>
                </a:solidFill>
                <a:latin typeface="Calibri" panose="020F0502020204030204" pitchFamily="34" charset="0"/>
                <a:cs typeface="Calibri" panose="020F0502020204030204" pitchFamily="34" charset="0"/>
                <a:sym typeface="Arial"/>
              </a:rPr>
              <a:t>bamlanivimab</a:t>
            </a:r>
            <a:r>
              <a:rPr lang="en-US" sz="2267">
                <a:solidFill>
                  <a:prstClr val="black"/>
                </a:solidFill>
                <a:latin typeface="Calibri" panose="020F0502020204030204" pitchFamily="34" charset="0"/>
                <a:cs typeface="Calibri" panose="020F0502020204030204" pitchFamily="34" charset="0"/>
                <a:sym typeface="Arial"/>
              </a:rPr>
              <a:t> monotherapy doses in initial portion of trial and data on </a:t>
            </a:r>
            <a:r>
              <a:rPr lang="en-US" sz="2267" err="1">
                <a:solidFill>
                  <a:prstClr val="black"/>
                </a:solidFill>
                <a:latin typeface="Calibri" panose="020F0502020204030204" pitchFamily="34" charset="0"/>
                <a:cs typeface="Calibri" panose="020F0502020204030204" pitchFamily="34" charset="0"/>
                <a:sym typeface="Arial"/>
              </a:rPr>
              <a:t>bamlanivimab</a:t>
            </a:r>
            <a:r>
              <a:rPr lang="en-US" sz="2267">
                <a:solidFill>
                  <a:prstClr val="black"/>
                </a:solidFill>
                <a:latin typeface="Calibri" panose="020F0502020204030204" pitchFamily="34" charset="0"/>
                <a:cs typeface="Calibri" panose="020F0502020204030204" pitchFamily="34" charset="0"/>
                <a:sym typeface="Arial"/>
              </a:rPr>
              <a:t>/</a:t>
            </a:r>
            <a:r>
              <a:rPr lang="en-US" sz="2267" err="1">
                <a:solidFill>
                  <a:prstClr val="black"/>
                </a:solidFill>
                <a:latin typeface="Calibri" panose="020F0502020204030204" pitchFamily="34" charset="0"/>
                <a:cs typeface="Calibri" panose="020F0502020204030204" pitchFamily="34" charset="0"/>
                <a:sym typeface="Arial"/>
              </a:rPr>
              <a:t>etesevimab</a:t>
            </a:r>
            <a:r>
              <a:rPr lang="en-US" sz="2267">
                <a:solidFill>
                  <a:prstClr val="black"/>
                </a:solidFill>
                <a:latin typeface="Calibri" panose="020F0502020204030204" pitchFamily="34" charset="0"/>
                <a:cs typeface="Calibri" panose="020F0502020204030204" pitchFamily="34" charset="0"/>
                <a:sym typeface="Arial"/>
              </a:rPr>
              <a:t> (a 2</a:t>
            </a:r>
            <a:r>
              <a:rPr lang="en-US" sz="2267" baseline="30000">
                <a:solidFill>
                  <a:prstClr val="black"/>
                </a:solidFill>
                <a:latin typeface="Calibri" panose="020F0502020204030204" pitchFamily="34" charset="0"/>
                <a:cs typeface="Calibri" panose="020F0502020204030204" pitchFamily="34" charset="0"/>
                <a:sym typeface="Arial"/>
              </a:rPr>
              <a:t>nd</a:t>
            </a:r>
            <a:r>
              <a:rPr lang="en-US" sz="2267">
                <a:solidFill>
                  <a:prstClr val="black"/>
                </a:solidFill>
                <a:latin typeface="Calibri" panose="020F0502020204030204" pitchFamily="34" charset="0"/>
                <a:cs typeface="Calibri" panose="020F0502020204030204" pitchFamily="34" charset="0"/>
                <a:sym typeface="Arial"/>
              </a:rPr>
              <a:t> </a:t>
            </a:r>
            <a:r>
              <a:rPr lang="en-US" sz="2267" err="1">
                <a:solidFill>
                  <a:prstClr val="black"/>
                </a:solidFill>
                <a:latin typeface="Calibri" panose="020F0502020204030204" pitchFamily="34" charset="0"/>
                <a:cs typeface="Calibri" panose="020F0502020204030204" pitchFamily="34" charset="0"/>
                <a:sym typeface="Arial"/>
              </a:rPr>
              <a:t>mAb</a:t>
            </a:r>
            <a:r>
              <a:rPr lang="en-US" sz="2267">
                <a:solidFill>
                  <a:prstClr val="black"/>
                </a:solidFill>
                <a:latin typeface="Calibri" panose="020F0502020204030204" pitchFamily="34" charset="0"/>
                <a:cs typeface="Calibri" panose="020F0502020204030204" pitchFamily="34" charset="0"/>
                <a:sym typeface="Arial"/>
              </a:rPr>
              <a:t> against SARS CoV-2 spike)</a:t>
            </a:r>
          </a:p>
          <a:p>
            <a:pPr marL="185398" indent="-185398" defTabSz="777155">
              <a:lnSpc>
                <a:spcPct val="100000"/>
              </a:lnSpc>
              <a:spcBef>
                <a:spcPts val="800"/>
              </a:spcBef>
              <a:defRPr sz="4420"/>
            </a:pPr>
            <a:r>
              <a:rPr lang="en-US" sz="2267">
                <a:solidFill>
                  <a:prstClr val="black"/>
                </a:solidFill>
                <a:latin typeface="Calibri" panose="020F0502020204030204" pitchFamily="34" charset="0"/>
                <a:cs typeface="Calibri" panose="020F0502020204030204" pitchFamily="34" charset="0"/>
                <a:sym typeface="Arial"/>
              </a:rPr>
              <a:t>Compared with placebo, differences in change in viral level at day 11 not statistically significant for </a:t>
            </a:r>
            <a:r>
              <a:rPr lang="en-US" sz="2267" err="1">
                <a:solidFill>
                  <a:prstClr val="black"/>
                </a:solidFill>
                <a:latin typeface="Calibri" panose="020F0502020204030204" pitchFamily="34" charset="0"/>
                <a:cs typeface="Calibri" panose="020F0502020204030204" pitchFamily="34" charset="0"/>
                <a:sym typeface="Arial"/>
              </a:rPr>
              <a:t>bamlanivimab</a:t>
            </a:r>
            <a:r>
              <a:rPr lang="en-US" sz="2267">
                <a:solidFill>
                  <a:prstClr val="black"/>
                </a:solidFill>
                <a:latin typeface="Calibri" panose="020F0502020204030204" pitchFamily="34" charset="0"/>
                <a:cs typeface="Calibri" panose="020F0502020204030204" pitchFamily="34" charset="0"/>
                <a:sym typeface="Arial"/>
              </a:rPr>
              <a:t> monotherapy</a:t>
            </a:r>
          </a:p>
          <a:p>
            <a:pPr marL="185398" indent="-185398" defTabSz="777155">
              <a:lnSpc>
                <a:spcPct val="100000"/>
              </a:lnSpc>
              <a:spcBef>
                <a:spcPts val="800"/>
              </a:spcBef>
              <a:defRPr sz="4420"/>
            </a:pPr>
            <a:r>
              <a:rPr lang="en-US" sz="2267">
                <a:solidFill>
                  <a:prstClr val="black"/>
                </a:solidFill>
                <a:latin typeface="Calibri" panose="020F0502020204030204" pitchFamily="34" charset="0"/>
                <a:cs typeface="Calibri" panose="020F0502020204030204" pitchFamily="34" charset="0"/>
                <a:sym typeface="Arial"/>
              </a:rPr>
              <a:t>Significantly greater change in viral level in those who received </a:t>
            </a:r>
            <a:r>
              <a:rPr lang="en-US" sz="2267" err="1">
                <a:solidFill>
                  <a:prstClr val="black"/>
                </a:solidFill>
                <a:latin typeface="Calibri" panose="020F0502020204030204" pitchFamily="34" charset="0"/>
                <a:cs typeface="Calibri" panose="020F0502020204030204" pitchFamily="34" charset="0"/>
                <a:sym typeface="Arial"/>
              </a:rPr>
              <a:t>bamlanivimab</a:t>
            </a:r>
            <a:r>
              <a:rPr lang="en-US" sz="2267">
                <a:solidFill>
                  <a:prstClr val="black"/>
                </a:solidFill>
                <a:latin typeface="Calibri" panose="020F0502020204030204" pitchFamily="34" charset="0"/>
                <a:cs typeface="Calibri" panose="020F0502020204030204" pitchFamily="34" charset="0"/>
                <a:sym typeface="Arial"/>
              </a:rPr>
              <a:t>/</a:t>
            </a:r>
            <a:r>
              <a:rPr lang="en-US" sz="2267" err="1">
                <a:solidFill>
                  <a:prstClr val="black"/>
                </a:solidFill>
                <a:latin typeface="Calibri" panose="020F0502020204030204" pitchFamily="34" charset="0"/>
                <a:cs typeface="Calibri" panose="020F0502020204030204" pitchFamily="34" charset="0"/>
                <a:sym typeface="Arial"/>
              </a:rPr>
              <a:t>etesevimab</a:t>
            </a:r>
            <a:endParaRPr lang="en-US" sz="2267">
              <a:solidFill>
                <a:prstClr val="black"/>
              </a:solidFill>
              <a:latin typeface="Calibri" panose="020F0502020204030204" pitchFamily="34" charset="0"/>
              <a:cs typeface="Calibri" panose="020F0502020204030204" pitchFamily="34" charset="0"/>
              <a:sym typeface="Arial"/>
            </a:endParaRPr>
          </a:p>
          <a:p>
            <a:pPr marL="185398" indent="-185398" defTabSz="777155">
              <a:lnSpc>
                <a:spcPct val="100000"/>
              </a:lnSpc>
              <a:spcBef>
                <a:spcPts val="800"/>
              </a:spcBef>
              <a:defRPr sz="4420"/>
            </a:pPr>
            <a:r>
              <a:rPr lang="en-US" sz="2267">
                <a:solidFill>
                  <a:prstClr val="black"/>
                </a:solidFill>
                <a:latin typeface="Calibri" panose="020F0502020204030204" pitchFamily="34" charset="0"/>
                <a:cs typeface="Calibri" panose="020F0502020204030204" pitchFamily="34" charset="0"/>
                <a:sym typeface="Arial"/>
              </a:rPr>
              <a:t>Hospitalization/ED visits: placebo: 5.8% (9 events); bam 700 mg 1% (1 event); bam 2800 mg 1.9% (2 events); bam 7000 mg 2% (2 events); bam/</a:t>
            </a:r>
            <a:r>
              <a:rPr lang="en-US" sz="2267" err="1">
                <a:solidFill>
                  <a:prstClr val="black"/>
                </a:solidFill>
                <a:latin typeface="Calibri" panose="020F0502020204030204" pitchFamily="34" charset="0"/>
                <a:cs typeface="Calibri" panose="020F0502020204030204" pitchFamily="34" charset="0"/>
                <a:sym typeface="Arial"/>
              </a:rPr>
              <a:t>etesevimab</a:t>
            </a:r>
            <a:r>
              <a:rPr lang="en-US" sz="2267">
                <a:solidFill>
                  <a:prstClr val="black"/>
                </a:solidFill>
                <a:latin typeface="Calibri" panose="020F0502020204030204" pitchFamily="34" charset="0"/>
                <a:cs typeface="Calibri" panose="020F0502020204030204" pitchFamily="34" charset="0"/>
                <a:sym typeface="Arial"/>
              </a:rPr>
              <a:t> 0.9% (1 event)</a:t>
            </a:r>
          </a:p>
          <a:p>
            <a:pPr marL="185398" indent="-185398" defTabSz="777155">
              <a:lnSpc>
                <a:spcPct val="140000"/>
              </a:lnSpc>
              <a:spcBef>
                <a:spcPts val="151"/>
              </a:spcBef>
              <a:defRPr sz="4420"/>
            </a:pPr>
            <a:endParaRPr lang="en-US" sz="2400">
              <a:solidFill>
                <a:prstClr val="black"/>
              </a:solidFill>
              <a:latin typeface="Calibri"/>
              <a:sym typeface="Arial"/>
            </a:endParaRPr>
          </a:p>
        </p:txBody>
      </p:sp>
      <p:pic>
        <p:nvPicPr>
          <p:cNvPr id="7" name="Picture 6" descr="Chart, line chart&#10;&#10;Description automatically generated">
            <a:extLst>
              <a:ext uri="{FF2B5EF4-FFF2-40B4-BE49-F238E27FC236}">
                <a16:creationId xmlns:a16="http://schemas.microsoft.com/office/drawing/2014/main" id="{EB2F45C1-4370-BE49-B3FD-FD15E6ED7E3C}"/>
              </a:ext>
            </a:extLst>
          </p:cNvPr>
          <p:cNvPicPr>
            <a:picLocks noChangeAspect="1"/>
          </p:cNvPicPr>
          <p:nvPr/>
        </p:nvPicPr>
        <p:blipFill>
          <a:blip r:embed="rId3"/>
          <a:stretch>
            <a:fillRect/>
          </a:stretch>
        </p:blipFill>
        <p:spPr>
          <a:xfrm>
            <a:off x="6516280" y="1933479"/>
            <a:ext cx="5675720" cy="3589772"/>
          </a:xfrm>
          <a:prstGeom prst="rect">
            <a:avLst/>
          </a:prstGeom>
        </p:spPr>
      </p:pic>
    </p:spTree>
    <p:extLst>
      <p:ext uri="{BB962C8B-B14F-4D97-AF65-F5344CB8AC3E}">
        <p14:creationId xmlns:p14="http://schemas.microsoft.com/office/powerpoint/2010/main" val="833461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 y="367457"/>
            <a:ext cx="12192000" cy="734484"/>
          </a:xfrm>
        </p:spPr>
        <p:txBody>
          <a:bodyPr>
            <a:noAutofit/>
          </a:bodyPr>
          <a:lstStyle/>
          <a:p>
            <a:pPr algn="ctr"/>
            <a:r>
              <a:rPr lang="en-US" sz="4267" b="1" err="1">
                <a:latin typeface="Calibri" panose="020F0502020204030204" pitchFamily="34" charset="0"/>
              </a:rPr>
              <a:t>Bamlanivimab</a:t>
            </a:r>
            <a:r>
              <a:rPr lang="en-US" sz="4267" b="1">
                <a:latin typeface="Calibri" panose="020F0502020204030204" pitchFamily="34" charset="0"/>
              </a:rPr>
              <a:t>/</a:t>
            </a:r>
            <a:r>
              <a:rPr lang="en-US" sz="4267" b="1" err="1">
                <a:latin typeface="Calibri" panose="020F0502020204030204" pitchFamily="34" charset="0"/>
              </a:rPr>
              <a:t>Etesevimab</a:t>
            </a:r>
            <a:r>
              <a:rPr lang="en-US" sz="4267" b="1">
                <a:latin typeface="Calibri" panose="020F0502020204030204" pitchFamily="34" charset="0"/>
              </a:rPr>
              <a:t> Phase 3 Trial (BLAZE-1)</a:t>
            </a:r>
            <a:br>
              <a:rPr lang="en-US" sz="4267" b="1">
                <a:latin typeface="Calibri" panose="020F0502020204030204" pitchFamily="34" charset="0"/>
              </a:rPr>
            </a:br>
            <a:endParaRPr lang="en-US" sz="2400" b="1">
              <a:latin typeface="Calibri" panose="020F0502020204030204" pitchFamily="34" charset="0"/>
            </a:endParaRPr>
          </a:p>
        </p:txBody>
      </p:sp>
      <p:sp>
        <p:nvSpPr>
          <p:cNvPr id="7" name="Content Placeholder 8">
            <a:extLst>
              <a:ext uri="{FF2B5EF4-FFF2-40B4-BE49-F238E27FC236}">
                <a16:creationId xmlns:a16="http://schemas.microsoft.com/office/drawing/2014/main" id="{F8B4C65D-0C7F-40E1-B6B1-69B30B501952}"/>
              </a:ext>
            </a:extLst>
          </p:cNvPr>
          <p:cNvSpPr txBox="1">
            <a:spLocks/>
          </p:cNvSpPr>
          <p:nvPr/>
        </p:nvSpPr>
        <p:spPr>
          <a:xfrm>
            <a:off x="28811" y="1023178"/>
            <a:ext cx="11880979" cy="4932876"/>
          </a:xfrm>
          <a:prstGeom prst="rect">
            <a:avLst/>
          </a:prstGeom>
        </p:spPr>
        <p:txBody>
          <a:bodyPr vert="horz" lIns="121920" tIns="60960" rIns="121920" bIns="6096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914377" lvl="1" indent="-298443" defTabSz="1219170" fontAlgn="base">
              <a:lnSpc>
                <a:spcPct val="100000"/>
              </a:lnSpc>
              <a:spcBef>
                <a:spcPct val="30000"/>
              </a:spcBef>
              <a:spcAft>
                <a:spcPct val="0"/>
              </a:spcAft>
              <a:defRPr/>
            </a:pPr>
            <a:r>
              <a:rPr lang="en-US" sz="2667">
                <a:solidFill>
                  <a:prstClr val="black"/>
                </a:solidFill>
                <a:latin typeface="Calibri"/>
                <a:sym typeface="Arial"/>
              </a:rPr>
              <a:t>n=1035 high risk outpatients within 3 days of a positive SARS-CoV-2 test </a:t>
            </a:r>
          </a:p>
          <a:p>
            <a:pPr marL="914377" lvl="1" indent="-298443" defTabSz="1219170" fontAlgn="base">
              <a:lnSpc>
                <a:spcPct val="100000"/>
              </a:lnSpc>
              <a:spcBef>
                <a:spcPct val="30000"/>
              </a:spcBef>
              <a:spcAft>
                <a:spcPct val="0"/>
              </a:spcAft>
              <a:defRPr/>
            </a:pPr>
            <a:r>
              <a:rPr lang="en-US" sz="2667">
                <a:solidFill>
                  <a:prstClr val="black"/>
                </a:solidFill>
                <a:latin typeface="Calibri"/>
                <a:sym typeface="Arial"/>
              </a:rPr>
              <a:t>Randomized to receive </a:t>
            </a:r>
            <a:r>
              <a:rPr lang="en-US" sz="2667" err="1">
                <a:solidFill>
                  <a:prstClr val="black"/>
                </a:solidFill>
                <a:latin typeface="Calibri"/>
                <a:sym typeface="Arial"/>
              </a:rPr>
              <a:t>bamlanivimab</a:t>
            </a:r>
            <a:r>
              <a:rPr lang="en-US" sz="2667">
                <a:solidFill>
                  <a:prstClr val="black"/>
                </a:solidFill>
                <a:latin typeface="Calibri"/>
                <a:sym typeface="Arial"/>
              </a:rPr>
              <a:t>/</a:t>
            </a:r>
            <a:r>
              <a:rPr lang="en-US" sz="2667" err="1">
                <a:solidFill>
                  <a:prstClr val="black"/>
                </a:solidFill>
                <a:latin typeface="Calibri"/>
                <a:sym typeface="Arial"/>
              </a:rPr>
              <a:t>etesevimab</a:t>
            </a:r>
            <a:r>
              <a:rPr lang="en-US" sz="2667">
                <a:solidFill>
                  <a:prstClr val="black"/>
                </a:solidFill>
                <a:latin typeface="Calibri"/>
                <a:sym typeface="Arial"/>
              </a:rPr>
              <a:t> (2800/2800 mg) or placebo</a:t>
            </a:r>
          </a:p>
          <a:p>
            <a:pPr marL="914377" lvl="1" indent="-298443" defTabSz="1219170" fontAlgn="base">
              <a:lnSpc>
                <a:spcPct val="100000"/>
              </a:lnSpc>
              <a:spcBef>
                <a:spcPct val="30000"/>
              </a:spcBef>
              <a:spcAft>
                <a:spcPct val="0"/>
              </a:spcAft>
              <a:defRPr/>
            </a:pPr>
            <a:r>
              <a:rPr lang="en-US" sz="2667">
                <a:solidFill>
                  <a:prstClr val="black"/>
                </a:solidFill>
                <a:latin typeface="Calibri"/>
                <a:sym typeface="Arial"/>
              </a:rPr>
              <a:t>Study population:</a:t>
            </a:r>
          </a:p>
          <a:p>
            <a:pPr marL="1257269" lvl="2" indent="-298443" defTabSz="1219170" fontAlgn="base">
              <a:lnSpc>
                <a:spcPct val="100000"/>
              </a:lnSpc>
              <a:spcBef>
                <a:spcPct val="30000"/>
              </a:spcBef>
              <a:spcAft>
                <a:spcPct val="0"/>
              </a:spcAft>
              <a:defRPr/>
            </a:pPr>
            <a:r>
              <a:rPr lang="en-US" sz="2667">
                <a:solidFill>
                  <a:prstClr val="black"/>
                </a:solidFill>
                <a:latin typeface="Calibri"/>
                <a:sym typeface="Arial"/>
              </a:rPr>
              <a:t>65 years or older: 30-32%; mean BMI: 33-34</a:t>
            </a:r>
          </a:p>
          <a:p>
            <a:pPr marL="1257269" lvl="2" indent="-298443" defTabSz="1219170" fontAlgn="base">
              <a:lnSpc>
                <a:spcPct val="100000"/>
              </a:lnSpc>
              <a:spcBef>
                <a:spcPct val="30000"/>
              </a:spcBef>
              <a:spcAft>
                <a:spcPct val="0"/>
              </a:spcAft>
              <a:defRPr/>
            </a:pPr>
            <a:r>
              <a:rPr lang="en-US" sz="2667">
                <a:solidFill>
                  <a:prstClr val="black"/>
                </a:solidFill>
                <a:latin typeface="Calibri"/>
                <a:sym typeface="Arial"/>
              </a:rPr>
              <a:t>Duration of symptoms: mean 4.1-4.2 days</a:t>
            </a:r>
          </a:p>
          <a:p>
            <a:pPr marL="914377" lvl="1" indent="-298443" defTabSz="1219170" fontAlgn="base">
              <a:lnSpc>
                <a:spcPct val="100000"/>
              </a:lnSpc>
              <a:spcBef>
                <a:spcPct val="30000"/>
              </a:spcBef>
              <a:spcAft>
                <a:spcPct val="0"/>
              </a:spcAft>
              <a:defRPr/>
            </a:pPr>
            <a:endParaRPr lang="en-US" sz="2667">
              <a:solidFill>
                <a:prstClr val="black"/>
              </a:solidFill>
              <a:latin typeface="Calibri"/>
              <a:sym typeface="Arial"/>
            </a:endParaRPr>
          </a:p>
          <a:p>
            <a:pPr marL="404794" indent="-404794" defTabSz="685783">
              <a:lnSpc>
                <a:spcPct val="110000"/>
              </a:lnSpc>
              <a:spcBef>
                <a:spcPts val="400"/>
              </a:spcBef>
              <a:spcAft>
                <a:spcPts val="800"/>
              </a:spcAft>
              <a:defRPr/>
            </a:pPr>
            <a:endParaRPr lang="en-US" sz="2667">
              <a:solidFill>
                <a:sysClr val="windowText" lastClr="000000"/>
              </a:solidFill>
              <a:latin typeface="Calibri"/>
              <a:sym typeface="Arial"/>
            </a:endParaRPr>
          </a:p>
          <a:p>
            <a:pPr marL="404794" indent="-404794" defTabSz="685783">
              <a:lnSpc>
                <a:spcPct val="100000"/>
              </a:lnSpc>
              <a:spcBef>
                <a:spcPts val="751"/>
              </a:spcBef>
              <a:defRPr/>
            </a:pPr>
            <a:endParaRPr lang="en-US" sz="2667">
              <a:solidFill>
                <a:sysClr val="windowText" lastClr="000000"/>
              </a:solidFill>
              <a:latin typeface="Calibri"/>
              <a:sym typeface="Arial"/>
            </a:endParaRPr>
          </a:p>
          <a:p>
            <a:pPr marL="171446" indent="-171446" defTabSz="685783">
              <a:spcBef>
                <a:spcPts val="751"/>
              </a:spcBef>
              <a:buNone/>
              <a:defRPr/>
            </a:pPr>
            <a:endParaRPr lang="en-US" sz="2667">
              <a:solidFill>
                <a:sysClr val="windowText" lastClr="000000"/>
              </a:solidFill>
              <a:latin typeface="Calibri"/>
              <a:sym typeface="Arial"/>
            </a:endParaRPr>
          </a:p>
          <a:p>
            <a:pPr marL="171446" indent="-171446" defTabSz="685783">
              <a:spcBef>
                <a:spcPts val="751"/>
              </a:spcBef>
              <a:defRPr/>
            </a:pPr>
            <a:endParaRPr lang="en-US" sz="2667">
              <a:solidFill>
                <a:sysClr val="windowText" lastClr="000000"/>
              </a:solidFill>
              <a:latin typeface="Calibri"/>
              <a:sym typeface="Arial"/>
            </a:endParaRPr>
          </a:p>
        </p:txBody>
      </p:sp>
      <p:graphicFrame>
        <p:nvGraphicFramePr>
          <p:cNvPr id="6" name="Table 5">
            <a:extLst>
              <a:ext uri="{FF2B5EF4-FFF2-40B4-BE49-F238E27FC236}">
                <a16:creationId xmlns:a16="http://schemas.microsoft.com/office/drawing/2014/main" id="{F04AD0FB-CFA6-1F44-8C55-CA165D44097F}"/>
              </a:ext>
            </a:extLst>
          </p:cNvPr>
          <p:cNvGraphicFramePr>
            <a:graphicFrameLocks noGrp="1"/>
          </p:cNvGraphicFramePr>
          <p:nvPr/>
        </p:nvGraphicFramePr>
        <p:xfrm>
          <a:off x="1216479" y="3917484"/>
          <a:ext cx="7212068" cy="2193819"/>
        </p:xfrm>
        <a:graphic>
          <a:graphicData uri="http://schemas.openxmlformats.org/drawingml/2006/table">
            <a:tbl>
              <a:tblPr firstRow="1" bandRow="1"/>
              <a:tblGrid>
                <a:gridCol w="2105644">
                  <a:extLst>
                    <a:ext uri="{9D8B030D-6E8A-4147-A177-3AD203B41FA5}">
                      <a16:colId xmlns:a16="http://schemas.microsoft.com/office/drawing/2014/main" val="56248086"/>
                    </a:ext>
                  </a:extLst>
                </a:gridCol>
                <a:gridCol w="1046760">
                  <a:extLst>
                    <a:ext uri="{9D8B030D-6E8A-4147-A177-3AD203B41FA5}">
                      <a16:colId xmlns:a16="http://schemas.microsoft.com/office/drawing/2014/main" val="3508423592"/>
                    </a:ext>
                  </a:extLst>
                </a:gridCol>
                <a:gridCol w="1146329">
                  <a:extLst>
                    <a:ext uri="{9D8B030D-6E8A-4147-A177-3AD203B41FA5}">
                      <a16:colId xmlns:a16="http://schemas.microsoft.com/office/drawing/2014/main" val="612420062"/>
                    </a:ext>
                  </a:extLst>
                </a:gridCol>
                <a:gridCol w="1454957">
                  <a:extLst>
                    <a:ext uri="{9D8B030D-6E8A-4147-A177-3AD203B41FA5}">
                      <a16:colId xmlns:a16="http://schemas.microsoft.com/office/drawing/2014/main" val="1516231106"/>
                    </a:ext>
                  </a:extLst>
                </a:gridCol>
                <a:gridCol w="1458377">
                  <a:extLst>
                    <a:ext uri="{9D8B030D-6E8A-4147-A177-3AD203B41FA5}">
                      <a16:colId xmlns:a16="http://schemas.microsoft.com/office/drawing/2014/main" val="281714576"/>
                    </a:ext>
                  </a:extLst>
                </a:gridCol>
              </a:tblGrid>
              <a:tr h="416563">
                <a:tc gridSpan="5">
                  <a:txBody>
                    <a:bodyPr/>
                    <a:lstStyle/>
                    <a:p>
                      <a:pPr algn="ctr"/>
                      <a:r>
                        <a:rPr lang="en-US" sz="2100" b="1">
                          <a:solidFill>
                            <a:schemeClr val="accent1">
                              <a:lumMod val="75000"/>
                            </a:schemeClr>
                          </a:solidFill>
                          <a:latin typeface="+mn-lt"/>
                        </a:rPr>
                        <a:t>COVID-19 Hospitalization/Death by Any</a:t>
                      </a:r>
                      <a:r>
                        <a:rPr lang="en-US" sz="2100" b="1" baseline="0">
                          <a:solidFill>
                            <a:schemeClr val="accent1">
                              <a:lumMod val="75000"/>
                            </a:schemeClr>
                          </a:solidFill>
                          <a:latin typeface="+mn-lt"/>
                        </a:rPr>
                        <a:t> Cause (day 29)</a:t>
                      </a:r>
                      <a:r>
                        <a:rPr lang="en-US" sz="2100" b="1">
                          <a:solidFill>
                            <a:schemeClr val="accent1">
                              <a:lumMod val="75000"/>
                            </a:schemeClr>
                          </a:solidFill>
                          <a:latin typeface="+mn-lt"/>
                        </a:rPr>
                        <a:t> </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500" baseline="30000"/>
                    </a:p>
                  </a:txBody>
                  <a:tcPr marL="68580" marR="68580" marT="34291" marB="3429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500" baseline="0"/>
                    </a:p>
                  </a:txBody>
                  <a:tcPr marL="68580" marR="68580" marT="34291" marB="3429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300" baseline="0"/>
                    </a:p>
                  </a:txBody>
                  <a:tcPr marL="68580" marR="68580" marT="34291" marB="3429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tc hMerge="1">
                  <a:txBody>
                    <a:bodyPr/>
                    <a:lstStyle/>
                    <a:p>
                      <a:pPr algn="ctr"/>
                      <a:endParaRPr lang="en-US" sz="1400" b="1">
                        <a:solidFill>
                          <a:schemeClr val="accent1">
                            <a:lumMod val="75000"/>
                          </a:schemeClr>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26710021"/>
                  </a:ext>
                </a:extLst>
              </a:tr>
              <a:tr h="564864">
                <a:tc>
                  <a:txBody>
                    <a:bodyPr/>
                    <a:lstStyle>
                      <a:lvl1pPr marL="0" algn="l" defTabSz="514350" rtl="0" eaLnBrk="1" latinLnBrk="0" hangingPunct="1">
                        <a:defRPr sz="1013" b="1" kern="1200">
                          <a:solidFill>
                            <a:schemeClr val="lt1"/>
                          </a:solidFill>
                          <a:latin typeface="Calibri"/>
                        </a:defRPr>
                      </a:lvl1pPr>
                      <a:lvl2pPr marL="257175" algn="l" defTabSz="514350" rtl="0" eaLnBrk="1" latinLnBrk="0" hangingPunct="1">
                        <a:defRPr sz="1013" b="1" kern="1200">
                          <a:solidFill>
                            <a:schemeClr val="lt1"/>
                          </a:solidFill>
                          <a:latin typeface="Calibri"/>
                        </a:defRPr>
                      </a:lvl2pPr>
                      <a:lvl3pPr marL="514350" algn="l" defTabSz="514350" rtl="0" eaLnBrk="1" latinLnBrk="0" hangingPunct="1">
                        <a:defRPr sz="1013" b="1" kern="1200">
                          <a:solidFill>
                            <a:schemeClr val="lt1"/>
                          </a:solidFill>
                          <a:latin typeface="Calibri"/>
                        </a:defRPr>
                      </a:lvl3pPr>
                      <a:lvl4pPr marL="771525" algn="l" defTabSz="514350" rtl="0" eaLnBrk="1" latinLnBrk="0" hangingPunct="1">
                        <a:defRPr sz="1013" b="1" kern="1200">
                          <a:solidFill>
                            <a:schemeClr val="lt1"/>
                          </a:solidFill>
                          <a:latin typeface="Calibri"/>
                        </a:defRPr>
                      </a:lvl4pPr>
                      <a:lvl5pPr marL="1028700" algn="l" defTabSz="514350" rtl="0" eaLnBrk="1" latinLnBrk="0" hangingPunct="1">
                        <a:defRPr sz="1013" b="1" kern="1200">
                          <a:solidFill>
                            <a:schemeClr val="lt1"/>
                          </a:solidFill>
                          <a:latin typeface="Calibri"/>
                        </a:defRPr>
                      </a:lvl5pPr>
                      <a:lvl6pPr marL="1285875" algn="l" defTabSz="514350" rtl="0" eaLnBrk="1" latinLnBrk="0" hangingPunct="1">
                        <a:defRPr sz="1013" b="1" kern="1200">
                          <a:solidFill>
                            <a:schemeClr val="lt1"/>
                          </a:solidFill>
                          <a:latin typeface="Calibri"/>
                        </a:defRPr>
                      </a:lvl6pPr>
                      <a:lvl7pPr marL="1543050" algn="l" defTabSz="514350" rtl="0" eaLnBrk="1" latinLnBrk="0" hangingPunct="1">
                        <a:defRPr sz="1013" b="1" kern="1200">
                          <a:solidFill>
                            <a:schemeClr val="lt1"/>
                          </a:solidFill>
                          <a:latin typeface="Calibri"/>
                        </a:defRPr>
                      </a:lvl7pPr>
                      <a:lvl8pPr marL="1800225" algn="l" defTabSz="514350" rtl="0" eaLnBrk="1" latinLnBrk="0" hangingPunct="1">
                        <a:defRPr sz="1013" b="1" kern="1200">
                          <a:solidFill>
                            <a:schemeClr val="lt1"/>
                          </a:solidFill>
                          <a:latin typeface="Calibri"/>
                        </a:defRPr>
                      </a:lvl8pPr>
                      <a:lvl9pPr marL="2057400" algn="l" defTabSz="514350" rtl="0" eaLnBrk="1" latinLnBrk="0" hangingPunct="1">
                        <a:defRPr sz="1013" b="1" kern="1200">
                          <a:solidFill>
                            <a:schemeClr val="lt1"/>
                          </a:solidFill>
                          <a:latin typeface="Calibri"/>
                        </a:defRPr>
                      </a:lvl9pPr>
                    </a:lstStyle>
                    <a:p>
                      <a:pPr algn="ctr">
                        <a:lnSpc>
                          <a:spcPct val="80000"/>
                        </a:lnSpc>
                      </a:pPr>
                      <a:r>
                        <a:rPr lang="en-US" sz="2100" b="1">
                          <a:latin typeface="+mn-lt"/>
                        </a:rPr>
                        <a:t>Treatment</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tc>
                  <a:txBody>
                    <a:bodyPr/>
                    <a:lstStyle>
                      <a:lvl1pPr marL="0" algn="l" defTabSz="514350" rtl="0" eaLnBrk="1" latinLnBrk="0" hangingPunct="1">
                        <a:defRPr sz="1013" b="1" kern="1200">
                          <a:solidFill>
                            <a:schemeClr val="lt1"/>
                          </a:solidFill>
                          <a:latin typeface="Calibri"/>
                        </a:defRPr>
                      </a:lvl1pPr>
                      <a:lvl2pPr marL="257175" algn="l" defTabSz="514350" rtl="0" eaLnBrk="1" latinLnBrk="0" hangingPunct="1">
                        <a:defRPr sz="1013" b="1" kern="1200">
                          <a:solidFill>
                            <a:schemeClr val="lt1"/>
                          </a:solidFill>
                          <a:latin typeface="Calibri"/>
                        </a:defRPr>
                      </a:lvl2pPr>
                      <a:lvl3pPr marL="514350" algn="l" defTabSz="514350" rtl="0" eaLnBrk="1" latinLnBrk="0" hangingPunct="1">
                        <a:defRPr sz="1013" b="1" kern="1200">
                          <a:solidFill>
                            <a:schemeClr val="lt1"/>
                          </a:solidFill>
                          <a:latin typeface="Calibri"/>
                        </a:defRPr>
                      </a:lvl3pPr>
                      <a:lvl4pPr marL="771525" algn="l" defTabSz="514350" rtl="0" eaLnBrk="1" latinLnBrk="0" hangingPunct="1">
                        <a:defRPr sz="1013" b="1" kern="1200">
                          <a:solidFill>
                            <a:schemeClr val="lt1"/>
                          </a:solidFill>
                          <a:latin typeface="Calibri"/>
                        </a:defRPr>
                      </a:lvl4pPr>
                      <a:lvl5pPr marL="1028700" algn="l" defTabSz="514350" rtl="0" eaLnBrk="1" latinLnBrk="0" hangingPunct="1">
                        <a:defRPr sz="1013" b="1" kern="1200">
                          <a:solidFill>
                            <a:schemeClr val="lt1"/>
                          </a:solidFill>
                          <a:latin typeface="Calibri"/>
                        </a:defRPr>
                      </a:lvl5pPr>
                      <a:lvl6pPr marL="1285875" algn="l" defTabSz="514350" rtl="0" eaLnBrk="1" latinLnBrk="0" hangingPunct="1">
                        <a:defRPr sz="1013" b="1" kern="1200">
                          <a:solidFill>
                            <a:schemeClr val="lt1"/>
                          </a:solidFill>
                          <a:latin typeface="Calibri"/>
                        </a:defRPr>
                      </a:lvl6pPr>
                      <a:lvl7pPr marL="1543050" algn="l" defTabSz="514350" rtl="0" eaLnBrk="1" latinLnBrk="0" hangingPunct="1">
                        <a:defRPr sz="1013" b="1" kern="1200">
                          <a:solidFill>
                            <a:schemeClr val="lt1"/>
                          </a:solidFill>
                          <a:latin typeface="Calibri"/>
                        </a:defRPr>
                      </a:lvl7pPr>
                      <a:lvl8pPr marL="1800225" algn="l" defTabSz="514350" rtl="0" eaLnBrk="1" latinLnBrk="0" hangingPunct="1">
                        <a:defRPr sz="1013" b="1" kern="1200">
                          <a:solidFill>
                            <a:schemeClr val="lt1"/>
                          </a:solidFill>
                          <a:latin typeface="Calibri"/>
                        </a:defRPr>
                      </a:lvl8pPr>
                      <a:lvl9pPr marL="2057400" algn="l" defTabSz="514350" rtl="0" eaLnBrk="1" latinLnBrk="0" hangingPunct="1">
                        <a:defRPr sz="1013" b="1" kern="1200">
                          <a:solidFill>
                            <a:schemeClr val="lt1"/>
                          </a:solidFill>
                          <a:latin typeface="Calibri"/>
                        </a:defRPr>
                      </a:lvl9p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US" sz="2100" b="1">
                          <a:latin typeface="+mn-lt"/>
                        </a:rPr>
                        <a:t>N</a:t>
                      </a:r>
                      <a:endParaRPr lang="en-US" sz="2100" b="1" baseline="30000">
                        <a:latin typeface="+mn-lt"/>
                      </a:endParaRP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tc>
                  <a:txBody>
                    <a:bodyPr/>
                    <a:lstStyle>
                      <a:lvl1pPr marL="0" algn="l" defTabSz="514350" rtl="0" eaLnBrk="1" latinLnBrk="0" hangingPunct="1">
                        <a:defRPr sz="1013" b="1" kern="1200">
                          <a:solidFill>
                            <a:schemeClr val="lt1"/>
                          </a:solidFill>
                          <a:latin typeface="Calibri"/>
                        </a:defRPr>
                      </a:lvl1pPr>
                      <a:lvl2pPr marL="257175" algn="l" defTabSz="514350" rtl="0" eaLnBrk="1" latinLnBrk="0" hangingPunct="1">
                        <a:defRPr sz="1013" b="1" kern="1200">
                          <a:solidFill>
                            <a:schemeClr val="lt1"/>
                          </a:solidFill>
                          <a:latin typeface="Calibri"/>
                        </a:defRPr>
                      </a:lvl2pPr>
                      <a:lvl3pPr marL="514350" algn="l" defTabSz="514350" rtl="0" eaLnBrk="1" latinLnBrk="0" hangingPunct="1">
                        <a:defRPr sz="1013" b="1" kern="1200">
                          <a:solidFill>
                            <a:schemeClr val="lt1"/>
                          </a:solidFill>
                          <a:latin typeface="Calibri"/>
                        </a:defRPr>
                      </a:lvl3pPr>
                      <a:lvl4pPr marL="771525" algn="l" defTabSz="514350" rtl="0" eaLnBrk="1" latinLnBrk="0" hangingPunct="1">
                        <a:defRPr sz="1013" b="1" kern="1200">
                          <a:solidFill>
                            <a:schemeClr val="lt1"/>
                          </a:solidFill>
                          <a:latin typeface="Calibri"/>
                        </a:defRPr>
                      </a:lvl4pPr>
                      <a:lvl5pPr marL="1028700" algn="l" defTabSz="514350" rtl="0" eaLnBrk="1" latinLnBrk="0" hangingPunct="1">
                        <a:defRPr sz="1013" b="1" kern="1200">
                          <a:solidFill>
                            <a:schemeClr val="lt1"/>
                          </a:solidFill>
                          <a:latin typeface="Calibri"/>
                        </a:defRPr>
                      </a:lvl5pPr>
                      <a:lvl6pPr marL="1285875" algn="l" defTabSz="514350" rtl="0" eaLnBrk="1" latinLnBrk="0" hangingPunct="1">
                        <a:defRPr sz="1013" b="1" kern="1200">
                          <a:solidFill>
                            <a:schemeClr val="lt1"/>
                          </a:solidFill>
                          <a:latin typeface="Calibri"/>
                        </a:defRPr>
                      </a:lvl6pPr>
                      <a:lvl7pPr marL="1543050" algn="l" defTabSz="514350" rtl="0" eaLnBrk="1" latinLnBrk="0" hangingPunct="1">
                        <a:defRPr sz="1013" b="1" kern="1200">
                          <a:solidFill>
                            <a:schemeClr val="lt1"/>
                          </a:solidFill>
                          <a:latin typeface="Calibri"/>
                        </a:defRPr>
                      </a:lvl7pPr>
                      <a:lvl8pPr marL="1800225" algn="l" defTabSz="514350" rtl="0" eaLnBrk="1" latinLnBrk="0" hangingPunct="1">
                        <a:defRPr sz="1013" b="1" kern="1200">
                          <a:solidFill>
                            <a:schemeClr val="lt1"/>
                          </a:solidFill>
                          <a:latin typeface="Calibri"/>
                        </a:defRPr>
                      </a:lvl8pPr>
                      <a:lvl9pPr marL="2057400" algn="l" defTabSz="514350" rtl="0" eaLnBrk="1" latinLnBrk="0" hangingPunct="1">
                        <a:defRPr sz="1013" b="1" kern="1200">
                          <a:solidFill>
                            <a:schemeClr val="lt1"/>
                          </a:solidFill>
                          <a:latin typeface="Calibri"/>
                        </a:defRPr>
                      </a:lvl9p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US" sz="2100" b="1" baseline="0">
                          <a:latin typeface="+mn-lt"/>
                        </a:rPr>
                        <a:t>Events</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tc>
                  <a:txBody>
                    <a:bodyPr/>
                    <a:lstStyle>
                      <a:lvl1pPr marL="0" algn="l" defTabSz="514350" rtl="0" eaLnBrk="1" latinLnBrk="0" hangingPunct="1">
                        <a:defRPr sz="1013" b="1" kern="1200">
                          <a:solidFill>
                            <a:schemeClr val="lt1"/>
                          </a:solidFill>
                          <a:latin typeface="Calibri"/>
                        </a:defRPr>
                      </a:lvl1pPr>
                      <a:lvl2pPr marL="257175" algn="l" defTabSz="514350" rtl="0" eaLnBrk="1" latinLnBrk="0" hangingPunct="1">
                        <a:defRPr sz="1013" b="1" kern="1200">
                          <a:solidFill>
                            <a:schemeClr val="lt1"/>
                          </a:solidFill>
                          <a:latin typeface="Calibri"/>
                        </a:defRPr>
                      </a:lvl2pPr>
                      <a:lvl3pPr marL="514350" algn="l" defTabSz="514350" rtl="0" eaLnBrk="1" latinLnBrk="0" hangingPunct="1">
                        <a:defRPr sz="1013" b="1" kern="1200">
                          <a:solidFill>
                            <a:schemeClr val="lt1"/>
                          </a:solidFill>
                          <a:latin typeface="Calibri"/>
                        </a:defRPr>
                      </a:lvl3pPr>
                      <a:lvl4pPr marL="771525" algn="l" defTabSz="514350" rtl="0" eaLnBrk="1" latinLnBrk="0" hangingPunct="1">
                        <a:defRPr sz="1013" b="1" kern="1200">
                          <a:solidFill>
                            <a:schemeClr val="lt1"/>
                          </a:solidFill>
                          <a:latin typeface="Calibri"/>
                        </a:defRPr>
                      </a:lvl4pPr>
                      <a:lvl5pPr marL="1028700" algn="l" defTabSz="514350" rtl="0" eaLnBrk="1" latinLnBrk="0" hangingPunct="1">
                        <a:defRPr sz="1013" b="1" kern="1200">
                          <a:solidFill>
                            <a:schemeClr val="lt1"/>
                          </a:solidFill>
                          <a:latin typeface="Calibri"/>
                        </a:defRPr>
                      </a:lvl5pPr>
                      <a:lvl6pPr marL="1285875" algn="l" defTabSz="514350" rtl="0" eaLnBrk="1" latinLnBrk="0" hangingPunct="1">
                        <a:defRPr sz="1013" b="1" kern="1200">
                          <a:solidFill>
                            <a:schemeClr val="lt1"/>
                          </a:solidFill>
                          <a:latin typeface="Calibri"/>
                        </a:defRPr>
                      </a:lvl6pPr>
                      <a:lvl7pPr marL="1543050" algn="l" defTabSz="514350" rtl="0" eaLnBrk="1" latinLnBrk="0" hangingPunct="1">
                        <a:defRPr sz="1013" b="1" kern="1200">
                          <a:solidFill>
                            <a:schemeClr val="lt1"/>
                          </a:solidFill>
                          <a:latin typeface="Calibri"/>
                        </a:defRPr>
                      </a:lvl7pPr>
                      <a:lvl8pPr marL="1800225" algn="l" defTabSz="514350" rtl="0" eaLnBrk="1" latinLnBrk="0" hangingPunct="1">
                        <a:defRPr sz="1013" b="1" kern="1200">
                          <a:solidFill>
                            <a:schemeClr val="lt1"/>
                          </a:solidFill>
                          <a:latin typeface="Calibri"/>
                        </a:defRPr>
                      </a:lvl8pPr>
                      <a:lvl9pPr marL="2057400" algn="l" defTabSz="514350" rtl="0" eaLnBrk="1" latinLnBrk="0" hangingPunct="1">
                        <a:defRPr sz="1013" b="1" kern="1200">
                          <a:solidFill>
                            <a:schemeClr val="lt1"/>
                          </a:solidFill>
                          <a:latin typeface="Calibri"/>
                        </a:defRPr>
                      </a:lvl9p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US" sz="2100" b="1" baseline="0">
                          <a:latin typeface="+mn-lt"/>
                        </a:rPr>
                        <a:t>Rate</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tc>
                  <a:txBody>
                    <a:body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US" sz="2100" b="1" baseline="0">
                          <a:solidFill>
                            <a:schemeClr val="bg1"/>
                          </a:solidFill>
                          <a:latin typeface="+mn-lt"/>
                        </a:rPr>
                        <a:t>p</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extLst>
                  <a:ext uri="{0D108BD9-81ED-4DB2-BD59-A6C34878D82A}">
                    <a16:rowId xmlns:a16="http://schemas.microsoft.com/office/drawing/2014/main" val="1472975465"/>
                  </a:ext>
                </a:extLst>
              </a:tr>
              <a:tr h="459729">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2100" b="1">
                          <a:latin typeface="+mn-lt"/>
                        </a:rPr>
                        <a:t>Placebo</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2100">
                          <a:latin typeface="+mn-lt"/>
                        </a:rPr>
                        <a:t>517</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2100">
                          <a:latin typeface="+mn-lt"/>
                        </a:rPr>
                        <a:t>36</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2100" b="0">
                          <a:latin typeface="+mn-lt"/>
                        </a:rPr>
                        <a:t>7.0%</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80000"/>
                        </a:lnSpc>
                      </a:pPr>
                      <a:r>
                        <a:rPr lang="en-US" sz="2100" b="0">
                          <a:latin typeface="+mn-lt"/>
                        </a:rPr>
                        <a:t>-</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610295349"/>
                  </a:ext>
                </a:extLst>
              </a:tr>
              <a:tr h="752663">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2100" b="1">
                          <a:latin typeface="+mn-lt"/>
                        </a:rPr>
                        <a:t>Bam</a:t>
                      </a:r>
                      <a:r>
                        <a:rPr lang="en-US" sz="2100" b="1" baseline="0">
                          <a:latin typeface="+mn-lt"/>
                        </a:rPr>
                        <a:t> +</a:t>
                      </a:r>
                      <a:r>
                        <a:rPr lang="en-US" sz="2100" b="1">
                          <a:latin typeface="+mn-lt"/>
                        </a:rPr>
                        <a:t> </a:t>
                      </a:r>
                      <a:r>
                        <a:rPr lang="en-US" sz="2100" b="1" err="1">
                          <a:latin typeface="+mn-lt"/>
                        </a:rPr>
                        <a:t>Ete</a:t>
                      </a:r>
                      <a:endParaRPr lang="en-US" sz="2100" b="1">
                        <a:latin typeface="+mn-lt"/>
                      </a:endParaRP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2100">
                          <a:latin typeface="+mn-lt"/>
                        </a:rPr>
                        <a:t>518</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2100">
                          <a:latin typeface="+mn-lt"/>
                        </a:rPr>
                        <a:t>11</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2100" b="0">
                          <a:latin typeface="+mn-lt"/>
                        </a:rPr>
                        <a:t>2.1%</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80000"/>
                        </a:lnSpc>
                      </a:pPr>
                      <a:r>
                        <a:rPr lang="en-US" sz="2100" b="0">
                          <a:latin typeface="+mn-lt"/>
                        </a:rPr>
                        <a:t>0.0004</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08261295"/>
                  </a:ext>
                </a:extLst>
              </a:tr>
            </a:tbl>
          </a:graphicData>
        </a:graphic>
      </p:graphicFrame>
      <p:graphicFrame>
        <p:nvGraphicFramePr>
          <p:cNvPr id="5" name="Table 4">
            <a:extLst>
              <a:ext uri="{FF2B5EF4-FFF2-40B4-BE49-F238E27FC236}">
                <a16:creationId xmlns:a16="http://schemas.microsoft.com/office/drawing/2014/main" id="{F04AD0FB-CFA6-1F44-8C55-CA165D44097F}"/>
              </a:ext>
            </a:extLst>
          </p:cNvPr>
          <p:cNvGraphicFramePr>
            <a:graphicFrameLocks noGrp="1"/>
          </p:cNvGraphicFramePr>
          <p:nvPr/>
        </p:nvGraphicFramePr>
        <p:xfrm>
          <a:off x="8441864" y="3915533"/>
          <a:ext cx="2916755" cy="2193819"/>
        </p:xfrm>
        <a:graphic>
          <a:graphicData uri="http://schemas.openxmlformats.org/drawingml/2006/table">
            <a:tbl>
              <a:tblPr firstRow="1" bandRow="1"/>
              <a:tblGrid>
                <a:gridCol w="1458377">
                  <a:extLst>
                    <a:ext uri="{9D8B030D-6E8A-4147-A177-3AD203B41FA5}">
                      <a16:colId xmlns:a16="http://schemas.microsoft.com/office/drawing/2014/main" val="20000"/>
                    </a:ext>
                  </a:extLst>
                </a:gridCol>
                <a:gridCol w="1458377">
                  <a:extLst>
                    <a:ext uri="{9D8B030D-6E8A-4147-A177-3AD203B41FA5}">
                      <a16:colId xmlns:a16="http://schemas.microsoft.com/office/drawing/2014/main" val="20001"/>
                    </a:ext>
                  </a:extLst>
                </a:gridCol>
              </a:tblGrid>
              <a:tr h="416563">
                <a:tc gridSpan="2">
                  <a:txBody>
                    <a:bodyPr/>
                    <a:lstStyle/>
                    <a:p>
                      <a:pPr algn="ctr"/>
                      <a:r>
                        <a:rPr lang="en-US" sz="2100" b="1">
                          <a:solidFill>
                            <a:schemeClr val="accent1">
                              <a:lumMod val="75000"/>
                            </a:schemeClr>
                          </a:solidFill>
                          <a:latin typeface="+mn-lt"/>
                        </a:rPr>
                        <a:t>Death (day</a:t>
                      </a:r>
                      <a:r>
                        <a:rPr lang="en-US" sz="2100" b="1" baseline="0">
                          <a:solidFill>
                            <a:schemeClr val="accent1">
                              <a:lumMod val="75000"/>
                            </a:schemeClr>
                          </a:solidFill>
                          <a:latin typeface="+mn-lt"/>
                        </a:rPr>
                        <a:t> 29)</a:t>
                      </a:r>
                      <a:endParaRPr lang="en-US" sz="2100" b="1">
                        <a:solidFill>
                          <a:schemeClr val="accent1">
                            <a:lumMod val="75000"/>
                          </a:schemeClr>
                        </a:solidFill>
                        <a:latin typeface="+mn-lt"/>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1400" b="1">
                        <a:solidFill>
                          <a:schemeClr val="accent1">
                            <a:lumMod val="75000"/>
                          </a:schemeClr>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26710021"/>
                  </a:ext>
                </a:extLst>
              </a:tr>
              <a:tr h="564864">
                <a:tc>
                  <a:txBody>
                    <a:body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US" sz="2100" b="1" baseline="0">
                          <a:solidFill>
                            <a:schemeClr val="bg1"/>
                          </a:solidFill>
                          <a:latin typeface="+mn-lt"/>
                        </a:rPr>
                        <a:t>Events</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tc>
                  <a:txBody>
                    <a:body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US" sz="2100" b="1" baseline="0">
                          <a:solidFill>
                            <a:schemeClr val="bg1"/>
                          </a:solidFill>
                          <a:latin typeface="+mn-lt"/>
                        </a:rPr>
                        <a:t>Proportion</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extLst>
                  <a:ext uri="{0D108BD9-81ED-4DB2-BD59-A6C34878D82A}">
                    <a16:rowId xmlns:a16="http://schemas.microsoft.com/office/drawing/2014/main" val="1472975465"/>
                  </a:ext>
                </a:extLst>
              </a:tr>
              <a:tr h="459729">
                <a:tc>
                  <a:txBody>
                    <a:bodyPr/>
                    <a:lstStyle/>
                    <a:p>
                      <a:pPr algn="ctr">
                        <a:lnSpc>
                          <a:spcPct val="80000"/>
                        </a:lnSpc>
                      </a:pPr>
                      <a:r>
                        <a:rPr lang="en-US" sz="2100" b="0">
                          <a:latin typeface="+mn-lt"/>
                        </a:rPr>
                        <a:t>10</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80000"/>
                        </a:lnSpc>
                      </a:pPr>
                      <a:r>
                        <a:rPr lang="en-US" sz="2100" b="0">
                          <a:latin typeface="+mn-lt"/>
                        </a:rPr>
                        <a:t>1.9%</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610295349"/>
                  </a:ext>
                </a:extLst>
              </a:tr>
              <a:tr h="752663">
                <a:tc>
                  <a:txBody>
                    <a:bodyPr/>
                    <a:lstStyle/>
                    <a:p>
                      <a:pPr algn="ctr">
                        <a:lnSpc>
                          <a:spcPct val="80000"/>
                        </a:lnSpc>
                      </a:pPr>
                      <a:r>
                        <a:rPr lang="en-US" sz="2100" b="0">
                          <a:latin typeface="+mn-lt"/>
                        </a:rPr>
                        <a:t>0</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80000"/>
                        </a:lnSpc>
                      </a:pPr>
                      <a:r>
                        <a:rPr lang="en-US" sz="2100" b="0">
                          <a:latin typeface="+mn-lt"/>
                        </a:rPr>
                        <a:t>0%</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08261295"/>
                  </a:ext>
                </a:extLst>
              </a:tr>
            </a:tbl>
          </a:graphicData>
        </a:graphic>
      </p:graphicFrame>
      <p:sp>
        <p:nvSpPr>
          <p:cNvPr id="4" name="Rectangle 3"/>
          <p:cNvSpPr/>
          <p:nvPr/>
        </p:nvSpPr>
        <p:spPr>
          <a:xfrm>
            <a:off x="2034139" y="6425529"/>
            <a:ext cx="8890599" cy="297454"/>
          </a:xfrm>
          <a:prstGeom prst="rect">
            <a:avLst/>
          </a:prstGeom>
        </p:spPr>
        <p:txBody>
          <a:bodyPr wrap="square">
            <a:spAutoFit/>
          </a:bodyPr>
          <a:lstStyle/>
          <a:p>
            <a:pPr defTabSz="1219170"/>
            <a:r>
              <a:rPr lang="en-US" sz="1333" kern="0">
                <a:solidFill>
                  <a:srgbClr val="000000"/>
                </a:solidFill>
                <a:latin typeface="Calibri"/>
                <a:cs typeface="Arial"/>
                <a:sym typeface="Arial"/>
              </a:rPr>
              <a:t>https://</a:t>
            </a:r>
            <a:r>
              <a:rPr lang="en-US" sz="1333" kern="0" err="1">
                <a:solidFill>
                  <a:srgbClr val="000000"/>
                </a:solidFill>
                <a:latin typeface="Calibri"/>
                <a:cs typeface="Arial"/>
                <a:sym typeface="Arial"/>
              </a:rPr>
              <a:t>investor.lilly.com</a:t>
            </a:r>
            <a:r>
              <a:rPr lang="en-US" sz="1333" kern="0">
                <a:solidFill>
                  <a:srgbClr val="000000"/>
                </a:solidFill>
                <a:latin typeface="Calibri"/>
                <a:cs typeface="Arial"/>
                <a:sym typeface="Arial"/>
              </a:rPr>
              <a:t>/news-releases/news-release-details/new-data-show-treatment-</a:t>
            </a:r>
            <a:r>
              <a:rPr lang="en-US" sz="1333" kern="0" err="1">
                <a:solidFill>
                  <a:srgbClr val="000000"/>
                </a:solidFill>
                <a:latin typeface="Calibri"/>
                <a:cs typeface="Arial"/>
                <a:sym typeface="Arial"/>
              </a:rPr>
              <a:t>lillys</a:t>
            </a:r>
            <a:r>
              <a:rPr lang="en-US" sz="1333" kern="0">
                <a:solidFill>
                  <a:srgbClr val="000000"/>
                </a:solidFill>
                <a:latin typeface="Calibri"/>
                <a:cs typeface="Arial"/>
                <a:sym typeface="Arial"/>
              </a:rPr>
              <a:t>-neutralizing-antibodies</a:t>
            </a:r>
          </a:p>
        </p:txBody>
      </p:sp>
    </p:spTree>
    <p:extLst>
      <p:ext uri="{BB962C8B-B14F-4D97-AF65-F5344CB8AC3E}">
        <p14:creationId xmlns:p14="http://schemas.microsoft.com/office/powerpoint/2010/main" val="117022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6B5587-B355-7B4A-AC79-051C61AFFE9C}"/>
              </a:ext>
            </a:extLst>
          </p:cNvPr>
          <p:cNvSpPr>
            <a:spLocks noGrp="1"/>
          </p:cNvSpPr>
          <p:nvPr>
            <p:ph type="sldNum" sz="quarter" idx="12"/>
          </p:nvPr>
        </p:nvSpPr>
        <p:spPr/>
        <p:txBody>
          <a:bodyPr/>
          <a:lstStyle/>
          <a:p>
            <a:pPr defTabSz="1219170"/>
            <a:fld id="{617BEAE7-53BF-A04F-9C8E-7045C9D494E5}" type="slidenum">
              <a:rPr lang="en-US" kern="0">
                <a:latin typeface="Arial"/>
                <a:cs typeface="Arial"/>
                <a:sym typeface="Arial"/>
              </a:rPr>
              <a:pPr defTabSz="1219170"/>
              <a:t>14</a:t>
            </a:fld>
            <a:endParaRPr lang="en-US" kern="0">
              <a:latin typeface="Arial"/>
              <a:cs typeface="Arial"/>
              <a:sym typeface="Arial"/>
            </a:endParaRPr>
          </a:p>
        </p:txBody>
      </p:sp>
      <p:pic>
        <p:nvPicPr>
          <p:cNvPr id="4" name="Picture 3" descr="Chart, line chart&#10;&#10;Description automatically generated">
            <a:extLst>
              <a:ext uri="{FF2B5EF4-FFF2-40B4-BE49-F238E27FC236}">
                <a16:creationId xmlns:a16="http://schemas.microsoft.com/office/drawing/2014/main" id="{9B6AAECF-6FE1-4F40-B1C0-8A47DE223FBC}"/>
              </a:ext>
            </a:extLst>
          </p:cNvPr>
          <p:cNvPicPr>
            <a:picLocks noChangeAspect="1"/>
          </p:cNvPicPr>
          <p:nvPr/>
        </p:nvPicPr>
        <p:blipFill rotWithShape="1">
          <a:blip r:embed="rId2"/>
          <a:srcRect t="12615"/>
          <a:stretch/>
        </p:blipFill>
        <p:spPr>
          <a:xfrm>
            <a:off x="190500" y="1719714"/>
            <a:ext cx="5356789" cy="4294905"/>
          </a:xfrm>
          <a:prstGeom prst="rect">
            <a:avLst/>
          </a:prstGeom>
        </p:spPr>
      </p:pic>
      <p:graphicFrame>
        <p:nvGraphicFramePr>
          <p:cNvPr id="5" name="Table 4">
            <a:extLst>
              <a:ext uri="{FF2B5EF4-FFF2-40B4-BE49-F238E27FC236}">
                <a16:creationId xmlns:a16="http://schemas.microsoft.com/office/drawing/2014/main" id="{CF42429B-BF6A-6349-88F2-69FD5AD2F4E1}"/>
              </a:ext>
            </a:extLst>
          </p:cNvPr>
          <p:cNvGraphicFramePr>
            <a:graphicFrameLocks noGrp="1"/>
          </p:cNvGraphicFramePr>
          <p:nvPr/>
        </p:nvGraphicFramePr>
        <p:xfrm>
          <a:off x="5707583" y="1708790"/>
          <a:ext cx="6191251" cy="3626421"/>
        </p:xfrm>
        <a:graphic>
          <a:graphicData uri="http://schemas.openxmlformats.org/drawingml/2006/table">
            <a:tbl>
              <a:tblPr firstRow="1" bandRow="1"/>
              <a:tblGrid>
                <a:gridCol w="1235443">
                  <a:extLst>
                    <a:ext uri="{9D8B030D-6E8A-4147-A177-3AD203B41FA5}">
                      <a16:colId xmlns:a16="http://schemas.microsoft.com/office/drawing/2014/main" val="56248086"/>
                    </a:ext>
                  </a:extLst>
                </a:gridCol>
                <a:gridCol w="1591377">
                  <a:extLst>
                    <a:ext uri="{9D8B030D-6E8A-4147-A177-3AD203B41FA5}">
                      <a16:colId xmlns:a16="http://schemas.microsoft.com/office/drawing/2014/main" val="3508423592"/>
                    </a:ext>
                  </a:extLst>
                </a:gridCol>
                <a:gridCol w="1501541">
                  <a:extLst>
                    <a:ext uri="{9D8B030D-6E8A-4147-A177-3AD203B41FA5}">
                      <a16:colId xmlns:a16="http://schemas.microsoft.com/office/drawing/2014/main" val="612420062"/>
                    </a:ext>
                  </a:extLst>
                </a:gridCol>
                <a:gridCol w="1862889">
                  <a:extLst>
                    <a:ext uri="{9D8B030D-6E8A-4147-A177-3AD203B41FA5}">
                      <a16:colId xmlns:a16="http://schemas.microsoft.com/office/drawing/2014/main" val="281714576"/>
                    </a:ext>
                  </a:extLst>
                </a:gridCol>
              </a:tblGrid>
              <a:tr h="457203">
                <a:tc gridSpan="4">
                  <a:txBody>
                    <a:bodyPr/>
                    <a:lstStyle/>
                    <a:p>
                      <a:pPr algn="ctr"/>
                      <a:r>
                        <a:rPr lang="en-US" sz="2400" b="1">
                          <a:solidFill>
                            <a:schemeClr val="accent1">
                              <a:lumMod val="75000"/>
                            </a:schemeClr>
                          </a:solidFill>
                          <a:latin typeface="+mn-lt"/>
                        </a:rPr>
                        <a:t>Mean Viral Load </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500" baseline="30000"/>
                    </a:p>
                  </a:txBody>
                  <a:tcPr marL="68580" marR="68580" marT="34291" marB="3429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500" baseline="0"/>
                    </a:p>
                  </a:txBody>
                  <a:tcPr marL="68580" marR="68580" marT="34291" marB="3429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tc hMerge="1">
                  <a:txBody>
                    <a:bodyPr/>
                    <a:lstStyle/>
                    <a:p>
                      <a:pPr algn="ctr"/>
                      <a:endParaRPr lang="en-US" sz="1400" b="1">
                        <a:solidFill>
                          <a:schemeClr val="accent1">
                            <a:lumMod val="75000"/>
                          </a:schemeClr>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26710021"/>
                  </a:ext>
                </a:extLst>
              </a:tr>
              <a:tr h="564864">
                <a:tc>
                  <a:txBody>
                    <a:bodyPr/>
                    <a:lstStyle>
                      <a:lvl1pPr marL="0" algn="l" defTabSz="514350" rtl="0" eaLnBrk="1" latinLnBrk="0" hangingPunct="1">
                        <a:defRPr sz="1013" b="1" kern="1200">
                          <a:solidFill>
                            <a:schemeClr val="lt1"/>
                          </a:solidFill>
                          <a:latin typeface="Calibri"/>
                        </a:defRPr>
                      </a:lvl1pPr>
                      <a:lvl2pPr marL="257175" algn="l" defTabSz="514350" rtl="0" eaLnBrk="1" latinLnBrk="0" hangingPunct="1">
                        <a:defRPr sz="1013" b="1" kern="1200">
                          <a:solidFill>
                            <a:schemeClr val="lt1"/>
                          </a:solidFill>
                          <a:latin typeface="Calibri"/>
                        </a:defRPr>
                      </a:lvl2pPr>
                      <a:lvl3pPr marL="514350" algn="l" defTabSz="514350" rtl="0" eaLnBrk="1" latinLnBrk="0" hangingPunct="1">
                        <a:defRPr sz="1013" b="1" kern="1200">
                          <a:solidFill>
                            <a:schemeClr val="lt1"/>
                          </a:solidFill>
                          <a:latin typeface="Calibri"/>
                        </a:defRPr>
                      </a:lvl3pPr>
                      <a:lvl4pPr marL="771525" algn="l" defTabSz="514350" rtl="0" eaLnBrk="1" latinLnBrk="0" hangingPunct="1">
                        <a:defRPr sz="1013" b="1" kern="1200">
                          <a:solidFill>
                            <a:schemeClr val="lt1"/>
                          </a:solidFill>
                          <a:latin typeface="Calibri"/>
                        </a:defRPr>
                      </a:lvl4pPr>
                      <a:lvl5pPr marL="1028700" algn="l" defTabSz="514350" rtl="0" eaLnBrk="1" latinLnBrk="0" hangingPunct="1">
                        <a:defRPr sz="1013" b="1" kern="1200">
                          <a:solidFill>
                            <a:schemeClr val="lt1"/>
                          </a:solidFill>
                          <a:latin typeface="Calibri"/>
                        </a:defRPr>
                      </a:lvl5pPr>
                      <a:lvl6pPr marL="1285875" algn="l" defTabSz="514350" rtl="0" eaLnBrk="1" latinLnBrk="0" hangingPunct="1">
                        <a:defRPr sz="1013" b="1" kern="1200">
                          <a:solidFill>
                            <a:schemeClr val="lt1"/>
                          </a:solidFill>
                          <a:latin typeface="Calibri"/>
                        </a:defRPr>
                      </a:lvl6pPr>
                      <a:lvl7pPr marL="1543050" algn="l" defTabSz="514350" rtl="0" eaLnBrk="1" latinLnBrk="0" hangingPunct="1">
                        <a:defRPr sz="1013" b="1" kern="1200">
                          <a:solidFill>
                            <a:schemeClr val="lt1"/>
                          </a:solidFill>
                          <a:latin typeface="Calibri"/>
                        </a:defRPr>
                      </a:lvl7pPr>
                      <a:lvl8pPr marL="1800225" algn="l" defTabSz="514350" rtl="0" eaLnBrk="1" latinLnBrk="0" hangingPunct="1">
                        <a:defRPr sz="1013" b="1" kern="1200">
                          <a:solidFill>
                            <a:schemeClr val="lt1"/>
                          </a:solidFill>
                          <a:latin typeface="Calibri"/>
                        </a:defRPr>
                      </a:lvl8pPr>
                      <a:lvl9pPr marL="2057400" algn="l" defTabSz="514350" rtl="0" eaLnBrk="1" latinLnBrk="0" hangingPunct="1">
                        <a:defRPr sz="1013" b="1" kern="1200">
                          <a:solidFill>
                            <a:schemeClr val="lt1"/>
                          </a:solidFill>
                          <a:latin typeface="Calibri"/>
                        </a:defRPr>
                      </a:lvl9pPr>
                    </a:lstStyle>
                    <a:p>
                      <a:pPr algn="ctr">
                        <a:lnSpc>
                          <a:spcPct val="80000"/>
                        </a:lnSpc>
                      </a:pPr>
                      <a:r>
                        <a:rPr lang="en-US" sz="2400">
                          <a:latin typeface="+mn-lt"/>
                        </a:rPr>
                        <a:t>Day</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tc>
                  <a:txBody>
                    <a:bodyPr/>
                    <a:lstStyle>
                      <a:lvl1pPr marL="0" algn="l" defTabSz="514350" rtl="0" eaLnBrk="1" latinLnBrk="0" hangingPunct="1">
                        <a:defRPr sz="1013" b="1" kern="1200">
                          <a:solidFill>
                            <a:schemeClr val="lt1"/>
                          </a:solidFill>
                          <a:latin typeface="Calibri"/>
                        </a:defRPr>
                      </a:lvl1pPr>
                      <a:lvl2pPr marL="257175" algn="l" defTabSz="514350" rtl="0" eaLnBrk="1" latinLnBrk="0" hangingPunct="1">
                        <a:defRPr sz="1013" b="1" kern="1200">
                          <a:solidFill>
                            <a:schemeClr val="lt1"/>
                          </a:solidFill>
                          <a:latin typeface="Calibri"/>
                        </a:defRPr>
                      </a:lvl2pPr>
                      <a:lvl3pPr marL="514350" algn="l" defTabSz="514350" rtl="0" eaLnBrk="1" latinLnBrk="0" hangingPunct="1">
                        <a:defRPr sz="1013" b="1" kern="1200">
                          <a:solidFill>
                            <a:schemeClr val="lt1"/>
                          </a:solidFill>
                          <a:latin typeface="Calibri"/>
                        </a:defRPr>
                      </a:lvl3pPr>
                      <a:lvl4pPr marL="771525" algn="l" defTabSz="514350" rtl="0" eaLnBrk="1" latinLnBrk="0" hangingPunct="1">
                        <a:defRPr sz="1013" b="1" kern="1200">
                          <a:solidFill>
                            <a:schemeClr val="lt1"/>
                          </a:solidFill>
                          <a:latin typeface="Calibri"/>
                        </a:defRPr>
                      </a:lvl4pPr>
                      <a:lvl5pPr marL="1028700" algn="l" defTabSz="514350" rtl="0" eaLnBrk="1" latinLnBrk="0" hangingPunct="1">
                        <a:defRPr sz="1013" b="1" kern="1200">
                          <a:solidFill>
                            <a:schemeClr val="lt1"/>
                          </a:solidFill>
                          <a:latin typeface="Calibri"/>
                        </a:defRPr>
                      </a:lvl5pPr>
                      <a:lvl6pPr marL="1285875" algn="l" defTabSz="514350" rtl="0" eaLnBrk="1" latinLnBrk="0" hangingPunct="1">
                        <a:defRPr sz="1013" b="1" kern="1200">
                          <a:solidFill>
                            <a:schemeClr val="lt1"/>
                          </a:solidFill>
                          <a:latin typeface="Calibri"/>
                        </a:defRPr>
                      </a:lvl6pPr>
                      <a:lvl7pPr marL="1543050" algn="l" defTabSz="514350" rtl="0" eaLnBrk="1" latinLnBrk="0" hangingPunct="1">
                        <a:defRPr sz="1013" b="1" kern="1200">
                          <a:solidFill>
                            <a:schemeClr val="lt1"/>
                          </a:solidFill>
                          <a:latin typeface="Calibri"/>
                        </a:defRPr>
                      </a:lvl7pPr>
                      <a:lvl8pPr marL="1800225" algn="l" defTabSz="514350" rtl="0" eaLnBrk="1" latinLnBrk="0" hangingPunct="1">
                        <a:defRPr sz="1013" b="1" kern="1200">
                          <a:solidFill>
                            <a:schemeClr val="lt1"/>
                          </a:solidFill>
                          <a:latin typeface="Calibri"/>
                        </a:defRPr>
                      </a:lvl8pPr>
                      <a:lvl9pPr marL="2057400" algn="l" defTabSz="514350" rtl="0" eaLnBrk="1" latinLnBrk="0" hangingPunct="1">
                        <a:defRPr sz="1013" b="1" kern="1200">
                          <a:solidFill>
                            <a:schemeClr val="lt1"/>
                          </a:solidFill>
                          <a:latin typeface="Calibri"/>
                        </a:defRPr>
                      </a:lvl9p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US" sz="2400">
                          <a:latin typeface="+mn-lt"/>
                        </a:rPr>
                        <a:t>Placebo</a:t>
                      </a:r>
                      <a:endParaRPr lang="en-US" sz="2400" baseline="30000">
                        <a:latin typeface="+mn-lt"/>
                      </a:endParaRP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tc>
                  <a:txBody>
                    <a:bodyPr/>
                    <a:lstStyle>
                      <a:lvl1pPr marL="0" algn="l" defTabSz="514350" rtl="0" eaLnBrk="1" latinLnBrk="0" hangingPunct="1">
                        <a:defRPr sz="1013" b="1" kern="1200">
                          <a:solidFill>
                            <a:schemeClr val="lt1"/>
                          </a:solidFill>
                          <a:latin typeface="Calibri"/>
                        </a:defRPr>
                      </a:lvl1pPr>
                      <a:lvl2pPr marL="257175" algn="l" defTabSz="514350" rtl="0" eaLnBrk="1" latinLnBrk="0" hangingPunct="1">
                        <a:defRPr sz="1013" b="1" kern="1200">
                          <a:solidFill>
                            <a:schemeClr val="lt1"/>
                          </a:solidFill>
                          <a:latin typeface="Calibri"/>
                        </a:defRPr>
                      </a:lvl2pPr>
                      <a:lvl3pPr marL="514350" algn="l" defTabSz="514350" rtl="0" eaLnBrk="1" latinLnBrk="0" hangingPunct="1">
                        <a:defRPr sz="1013" b="1" kern="1200">
                          <a:solidFill>
                            <a:schemeClr val="lt1"/>
                          </a:solidFill>
                          <a:latin typeface="Calibri"/>
                        </a:defRPr>
                      </a:lvl3pPr>
                      <a:lvl4pPr marL="771525" algn="l" defTabSz="514350" rtl="0" eaLnBrk="1" latinLnBrk="0" hangingPunct="1">
                        <a:defRPr sz="1013" b="1" kern="1200">
                          <a:solidFill>
                            <a:schemeClr val="lt1"/>
                          </a:solidFill>
                          <a:latin typeface="Calibri"/>
                        </a:defRPr>
                      </a:lvl4pPr>
                      <a:lvl5pPr marL="1028700" algn="l" defTabSz="514350" rtl="0" eaLnBrk="1" latinLnBrk="0" hangingPunct="1">
                        <a:defRPr sz="1013" b="1" kern="1200">
                          <a:solidFill>
                            <a:schemeClr val="lt1"/>
                          </a:solidFill>
                          <a:latin typeface="Calibri"/>
                        </a:defRPr>
                      </a:lvl5pPr>
                      <a:lvl6pPr marL="1285875" algn="l" defTabSz="514350" rtl="0" eaLnBrk="1" latinLnBrk="0" hangingPunct="1">
                        <a:defRPr sz="1013" b="1" kern="1200">
                          <a:solidFill>
                            <a:schemeClr val="lt1"/>
                          </a:solidFill>
                          <a:latin typeface="Calibri"/>
                        </a:defRPr>
                      </a:lvl6pPr>
                      <a:lvl7pPr marL="1543050" algn="l" defTabSz="514350" rtl="0" eaLnBrk="1" latinLnBrk="0" hangingPunct="1">
                        <a:defRPr sz="1013" b="1" kern="1200">
                          <a:solidFill>
                            <a:schemeClr val="lt1"/>
                          </a:solidFill>
                          <a:latin typeface="Calibri"/>
                        </a:defRPr>
                      </a:lvl7pPr>
                      <a:lvl8pPr marL="1800225" algn="l" defTabSz="514350" rtl="0" eaLnBrk="1" latinLnBrk="0" hangingPunct="1">
                        <a:defRPr sz="1013" b="1" kern="1200">
                          <a:solidFill>
                            <a:schemeClr val="lt1"/>
                          </a:solidFill>
                          <a:latin typeface="Calibri"/>
                        </a:defRPr>
                      </a:lvl8pPr>
                      <a:lvl9pPr marL="2057400" algn="l" defTabSz="514350" rtl="0" eaLnBrk="1" latinLnBrk="0" hangingPunct="1">
                        <a:defRPr sz="1013" b="1" kern="1200">
                          <a:solidFill>
                            <a:schemeClr val="lt1"/>
                          </a:solidFill>
                          <a:latin typeface="Calibri"/>
                        </a:defRPr>
                      </a:lvl9p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US" sz="2400" baseline="0">
                          <a:latin typeface="+mn-lt"/>
                        </a:rPr>
                        <a:t>Bam./</a:t>
                      </a:r>
                      <a:r>
                        <a:rPr lang="en-US" sz="2400" baseline="0" err="1">
                          <a:latin typeface="+mn-lt"/>
                        </a:rPr>
                        <a:t>Ete</a:t>
                      </a:r>
                      <a:r>
                        <a:rPr lang="en-US" sz="2400" baseline="0">
                          <a:latin typeface="+mn-lt"/>
                        </a:rPr>
                        <a:t>.</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tc>
                  <a:txBody>
                    <a:body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US" sz="2400" baseline="0">
                          <a:solidFill>
                            <a:schemeClr val="bg1"/>
                          </a:solidFill>
                          <a:latin typeface="+mn-lt"/>
                        </a:rPr>
                        <a:t>p=</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extLst>
                  <a:ext uri="{0D108BD9-81ED-4DB2-BD59-A6C34878D82A}">
                    <a16:rowId xmlns:a16="http://schemas.microsoft.com/office/drawing/2014/main" val="1472975465"/>
                  </a:ext>
                </a:extLst>
              </a:tr>
              <a:tr h="477565">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2400" b="1">
                          <a:latin typeface="+mn-lt"/>
                        </a:rPr>
                        <a:t>1 </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2400">
                          <a:latin typeface="+mn-lt"/>
                        </a:rPr>
                        <a:t>6.52</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2400">
                          <a:latin typeface="+mn-lt"/>
                        </a:rPr>
                        <a:t>6.51</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80000"/>
                        </a:lnSpc>
                      </a:pPr>
                      <a:r>
                        <a:rPr lang="en-US" sz="2400" b="0">
                          <a:latin typeface="+mn-lt"/>
                        </a:rPr>
                        <a:t>-</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610295349"/>
                  </a:ext>
                </a:extLst>
              </a:tr>
              <a:tr h="492683">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2400" b="1">
                          <a:latin typeface="+mn-lt"/>
                        </a:rPr>
                        <a:t>3</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2400">
                          <a:latin typeface="+mn-lt"/>
                        </a:rPr>
                        <a:t>5.74</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2400">
                          <a:latin typeface="+mn-lt"/>
                        </a:rPr>
                        <a:t>5.04</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80000"/>
                        </a:lnSpc>
                      </a:pPr>
                      <a:r>
                        <a:rPr lang="en-US" sz="2400" b="0">
                          <a:latin typeface="+mn-lt"/>
                        </a:rPr>
                        <a:t>&lt;0.000001</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08261295"/>
                  </a:ext>
                </a:extLst>
              </a:tr>
              <a:tr h="491908">
                <a:tc>
                  <a:txBody>
                    <a:bodyPr/>
                    <a:lstStyle/>
                    <a:p>
                      <a:pPr algn="ctr">
                        <a:lnSpc>
                          <a:spcPct val="80000"/>
                        </a:lnSpc>
                      </a:pPr>
                      <a:r>
                        <a:rPr lang="en-US" sz="2400" b="1">
                          <a:latin typeface="+mn-lt"/>
                        </a:rPr>
                        <a:t>5</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80000"/>
                        </a:lnSpc>
                      </a:pPr>
                      <a:r>
                        <a:rPr lang="en-US" sz="2400">
                          <a:latin typeface="+mn-lt"/>
                        </a:rPr>
                        <a:t>4.68</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80000"/>
                        </a:lnSpc>
                      </a:pPr>
                      <a:r>
                        <a:rPr lang="en-US" sz="2400">
                          <a:latin typeface="+mn-lt"/>
                        </a:rPr>
                        <a:t>3.85</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80000"/>
                        </a:lnSpc>
                      </a:pPr>
                      <a:r>
                        <a:rPr lang="en-US" sz="2400" b="0">
                          <a:latin typeface="+mn-lt"/>
                        </a:rPr>
                        <a:t>&lt;0.000001</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2049333"/>
                  </a:ext>
                </a:extLst>
              </a:tr>
              <a:tr h="495215">
                <a:tc>
                  <a:txBody>
                    <a:bodyPr/>
                    <a:lstStyle/>
                    <a:p>
                      <a:pPr algn="ctr">
                        <a:lnSpc>
                          <a:spcPct val="80000"/>
                        </a:lnSpc>
                      </a:pPr>
                      <a:r>
                        <a:rPr lang="en-US" sz="2400" b="1">
                          <a:latin typeface="+mn-lt"/>
                        </a:rPr>
                        <a:t>7</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80000"/>
                        </a:lnSpc>
                      </a:pPr>
                      <a:r>
                        <a:rPr lang="en-US" sz="2400">
                          <a:latin typeface="+mn-lt"/>
                        </a:rPr>
                        <a:t>4.05</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80000"/>
                        </a:lnSpc>
                      </a:pPr>
                      <a:r>
                        <a:rPr lang="en-US" sz="2400">
                          <a:latin typeface="+mn-lt"/>
                        </a:rPr>
                        <a:t>2.87</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80000"/>
                        </a:lnSpc>
                      </a:pPr>
                      <a:r>
                        <a:rPr lang="en-US" sz="2400" b="0">
                          <a:latin typeface="+mn-lt"/>
                        </a:rPr>
                        <a:t>&lt;0.000001</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960692195"/>
                  </a:ext>
                </a:extLst>
              </a:tr>
              <a:tr h="646984">
                <a:tc>
                  <a:txBody>
                    <a:bodyPr/>
                    <a:lstStyle/>
                    <a:p>
                      <a:pPr algn="ctr">
                        <a:lnSpc>
                          <a:spcPct val="80000"/>
                        </a:lnSpc>
                      </a:pPr>
                      <a:r>
                        <a:rPr lang="en-US" sz="2400" b="1">
                          <a:latin typeface="+mn-lt"/>
                        </a:rPr>
                        <a:t>11</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80000"/>
                        </a:lnSpc>
                      </a:pPr>
                      <a:r>
                        <a:rPr lang="en-US" sz="2400">
                          <a:latin typeface="+mn-lt"/>
                        </a:rPr>
                        <a:t>2.69</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80000"/>
                        </a:lnSpc>
                      </a:pPr>
                      <a:r>
                        <a:rPr lang="en-US" sz="2400">
                          <a:latin typeface="+mn-lt"/>
                        </a:rPr>
                        <a:t>2.21</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80000"/>
                        </a:lnSpc>
                      </a:pPr>
                      <a:r>
                        <a:rPr lang="en-US" sz="2400" b="0">
                          <a:latin typeface="+mn-lt"/>
                        </a:rPr>
                        <a:t>0.000011</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267608293"/>
                  </a:ext>
                </a:extLst>
              </a:tr>
            </a:tbl>
          </a:graphicData>
        </a:graphic>
      </p:graphicFrame>
      <p:sp>
        <p:nvSpPr>
          <p:cNvPr id="3" name="TextBox 2"/>
          <p:cNvSpPr txBox="1"/>
          <p:nvPr/>
        </p:nvSpPr>
        <p:spPr>
          <a:xfrm>
            <a:off x="667352" y="1310945"/>
            <a:ext cx="4594459" cy="379656"/>
          </a:xfrm>
          <a:prstGeom prst="rect">
            <a:avLst/>
          </a:prstGeom>
          <a:noFill/>
        </p:spPr>
        <p:txBody>
          <a:bodyPr wrap="square" rtlCol="0">
            <a:spAutoFit/>
          </a:bodyPr>
          <a:lstStyle/>
          <a:p>
            <a:pPr defTabSz="1219170"/>
            <a:r>
              <a:rPr lang="en-US" sz="1867" kern="0">
                <a:solidFill>
                  <a:srgbClr val="000000"/>
                </a:solidFill>
                <a:latin typeface="Calibri"/>
                <a:cs typeface="Arial"/>
                <a:sym typeface="Arial"/>
              </a:rPr>
              <a:t>SARS CoV-2 Viral Load: Change from Baseline</a:t>
            </a:r>
          </a:p>
        </p:txBody>
      </p:sp>
      <p:sp>
        <p:nvSpPr>
          <p:cNvPr id="7" name="Title 2"/>
          <p:cNvSpPr txBox="1">
            <a:spLocks/>
          </p:cNvSpPr>
          <p:nvPr/>
        </p:nvSpPr>
        <p:spPr>
          <a:xfrm>
            <a:off x="1" y="251955"/>
            <a:ext cx="12192000" cy="734484"/>
          </a:xfrm>
          <a:prstGeom prst="rect">
            <a:avLst/>
          </a:prstGeom>
        </p:spPr>
        <p:txBody>
          <a:bodyPr vert="horz" lIns="121920" tIns="60960" rIns="121920" bIns="60960" rtlCol="0" anchor="ctr">
            <a:noAutofit/>
          </a:bodyPr>
          <a:lstStyle>
            <a:lvl1pPr algn="l" defTabSz="514350" rtl="0" eaLnBrk="1" latinLnBrk="0" hangingPunct="1">
              <a:lnSpc>
                <a:spcPct val="90000"/>
              </a:lnSpc>
              <a:spcBef>
                <a:spcPct val="0"/>
              </a:spcBef>
              <a:buNone/>
              <a:defRPr sz="3000" kern="1200">
                <a:solidFill>
                  <a:schemeClr val="tx1"/>
                </a:solidFill>
                <a:latin typeface="+mj-lt"/>
                <a:ea typeface="+mj-ea"/>
                <a:cs typeface="+mj-cs"/>
              </a:defRPr>
            </a:lvl1pPr>
          </a:lstStyle>
          <a:p>
            <a:pPr algn="ctr" defTabSz="685783"/>
            <a:r>
              <a:rPr lang="en-US" sz="4267" b="1" err="1">
                <a:solidFill>
                  <a:prstClr val="black"/>
                </a:solidFill>
                <a:latin typeface="Calibri" panose="020F0502020204030204" pitchFamily="34" charset="0"/>
                <a:sym typeface="Arial"/>
              </a:rPr>
              <a:t>Bamlanivimab</a:t>
            </a:r>
            <a:r>
              <a:rPr lang="en-US" sz="4267" b="1">
                <a:solidFill>
                  <a:prstClr val="black"/>
                </a:solidFill>
                <a:latin typeface="Calibri" panose="020F0502020204030204" pitchFamily="34" charset="0"/>
                <a:sym typeface="Arial"/>
              </a:rPr>
              <a:t>/</a:t>
            </a:r>
            <a:r>
              <a:rPr lang="en-US" sz="4267" b="1" err="1">
                <a:solidFill>
                  <a:prstClr val="black"/>
                </a:solidFill>
                <a:latin typeface="Calibri" panose="020F0502020204030204" pitchFamily="34" charset="0"/>
                <a:sym typeface="Arial"/>
              </a:rPr>
              <a:t>Etesevimab</a:t>
            </a:r>
            <a:r>
              <a:rPr lang="en-US" sz="4267" b="1">
                <a:solidFill>
                  <a:prstClr val="black"/>
                </a:solidFill>
                <a:latin typeface="Calibri" panose="020F0502020204030204" pitchFamily="34" charset="0"/>
                <a:sym typeface="Arial"/>
              </a:rPr>
              <a:t>: Virus Levels</a:t>
            </a:r>
          </a:p>
        </p:txBody>
      </p:sp>
      <p:sp>
        <p:nvSpPr>
          <p:cNvPr id="8" name="Rectangle 7"/>
          <p:cNvSpPr/>
          <p:nvPr/>
        </p:nvSpPr>
        <p:spPr>
          <a:xfrm>
            <a:off x="2034139" y="6425529"/>
            <a:ext cx="8890599" cy="297454"/>
          </a:xfrm>
          <a:prstGeom prst="rect">
            <a:avLst/>
          </a:prstGeom>
        </p:spPr>
        <p:txBody>
          <a:bodyPr wrap="square">
            <a:spAutoFit/>
          </a:bodyPr>
          <a:lstStyle/>
          <a:p>
            <a:pPr defTabSz="1219170"/>
            <a:r>
              <a:rPr lang="en-US" sz="1333" kern="0">
                <a:solidFill>
                  <a:srgbClr val="000000"/>
                </a:solidFill>
                <a:latin typeface="Calibri"/>
                <a:cs typeface="Arial"/>
                <a:sym typeface="Arial"/>
              </a:rPr>
              <a:t>https://</a:t>
            </a:r>
            <a:r>
              <a:rPr lang="en-US" sz="1333" kern="0" err="1">
                <a:solidFill>
                  <a:srgbClr val="000000"/>
                </a:solidFill>
                <a:latin typeface="Calibri"/>
                <a:cs typeface="Arial"/>
                <a:sym typeface="Arial"/>
              </a:rPr>
              <a:t>investor.lilly.com</a:t>
            </a:r>
            <a:r>
              <a:rPr lang="en-US" sz="1333" kern="0">
                <a:solidFill>
                  <a:srgbClr val="000000"/>
                </a:solidFill>
                <a:latin typeface="Calibri"/>
                <a:cs typeface="Arial"/>
                <a:sym typeface="Arial"/>
              </a:rPr>
              <a:t>/news-releases/news-release-details/new-data-show-treatment-</a:t>
            </a:r>
            <a:r>
              <a:rPr lang="en-US" sz="1333" kern="0" err="1">
                <a:solidFill>
                  <a:srgbClr val="000000"/>
                </a:solidFill>
                <a:latin typeface="Calibri"/>
                <a:cs typeface="Arial"/>
                <a:sym typeface="Arial"/>
              </a:rPr>
              <a:t>lillys</a:t>
            </a:r>
            <a:r>
              <a:rPr lang="en-US" sz="1333" kern="0">
                <a:solidFill>
                  <a:srgbClr val="000000"/>
                </a:solidFill>
                <a:latin typeface="Calibri"/>
                <a:cs typeface="Arial"/>
                <a:sym typeface="Arial"/>
              </a:rPr>
              <a:t>-neutralizing-antibodies</a:t>
            </a:r>
          </a:p>
        </p:txBody>
      </p:sp>
    </p:spTree>
    <p:extLst>
      <p:ext uri="{BB962C8B-B14F-4D97-AF65-F5344CB8AC3E}">
        <p14:creationId xmlns:p14="http://schemas.microsoft.com/office/powerpoint/2010/main" val="1067251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 y="367457"/>
            <a:ext cx="12192000" cy="734484"/>
          </a:xfrm>
        </p:spPr>
        <p:txBody>
          <a:bodyPr>
            <a:noAutofit/>
          </a:bodyPr>
          <a:lstStyle/>
          <a:p>
            <a:pPr algn="ctr"/>
            <a:r>
              <a:rPr lang="en-US" sz="4267" b="1" err="1">
                <a:latin typeface="Calibri" panose="020F0502020204030204" pitchFamily="34" charset="0"/>
              </a:rPr>
              <a:t>Bamlanivimab</a:t>
            </a:r>
            <a:r>
              <a:rPr lang="en-US" sz="4267" b="1">
                <a:latin typeface="Calibri" panose="020F0502020204030204" pitchFamily="34" charset="0"/>
              </a:rPr>
              <a:t>/</a:t>
            </a:r>
            <a:r>
              <a:rPr lang="en-US" sz="4267" b="1" err="1">
                <a:latin typeface="Calibri" panose="020F0502020204030204" pitchFamily="34" charset="0"/>
              </a:rPr>
              <a:t>Etesevimab</a:t>
            </a:r>
            <a:endParaRPr lang="en-US" sz="4267" b="1">
              <a:latin typeface="Calibri" panose="020F0502020204030204" pitchFamily="34" charset="0"/>
            </a:endParaRPr>
          </a:p>
        </p:txBody>
      </p:sp>
      <p:sp>
        <p:nvSpPr>
          <p:cNvPr id="7" name="Content Placeholder 8">
            <a:extLst>
              <a:ext uri="{FF2B5EF4-FFF2-40B4-BE49-F238E27FC236}">
                <a16:creationId xmlns:a16="http://schemas.microsoft.com/office/drawing/2014/main" id="{F8B4C65D-0C7F-40E1-B6B1-69B30B501952}"/>
              </a:ext>
            </a:extLst>
          </p:cNvPr>
          <p:cNvSpPr txBox="1">
            <a:spLocks/>
          </p:cNvSpPr>
          <p:nvPr/>
        </p:nvSpPr>
        <p:spPr>
          <a:xfrm>
            <a:off x="-99523" y="1581878"/>
            <a:ext cx="11880979" cy="4932876"/>
          </a:xfrm>
          <a:prstGeom prst="rect">
            <a:avLst/>
          </a:prstGeom>
        </p:spPr>
        <p:txBody>
          <a:bodyPr vert="horz" lIns="121920" tIns="60960" rIns="121920" bIns="6096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914377" lvl="1" indent="-298443" defTabSz="1219170" fontAlgn="base">
              <a:lnSpc>
                <a:spcPct val="100000"/>
              </a:lnSpc>
              <a:spcBef>
                <a:spcPct val="30000"/>
              </a:spcBef>
              <a:spcAft>
                <a:spcPct val="0"/>
              </a:spcAft>
              <a:defRPr/>
            </a:pPr>
            <a:r>
              <a:rPr lang="en-US" sz="3200">
                <a:solidFill>
                  <a:prstClr val="black"/>
                </a:solidFill>
                <a:latin typeface="Calibri"/>
                <a:sym typeface="Arial"/>
              </a:rPr>
              <a:t>Treatment-emergent adverse events: </a:t>
            </a:r>
          </a:p>
          <a:p>
            <a:pPr marL="1257269" lvl="2" indent="-298443" defTabSz="1219170" fontAlgn="base">
              <a:lnSpc>
                <a:spcPct val="100000"/>
              </a:lnSpc>
              <a:spcBef>
                <a:spcPct val="30000"/>
              </a:spcBef>
              <a:spcAft>
                <a:spcPct val="0"/>
              </a:spcAft>
              <a:defRPr/>
            </a:pPr>
            <a:r>
              <a:rPr lang="en-US" sz="2900">
                <a:solidFill>
                  <a:prstClr val="black"/>
                </a:solidFill>
                <a:latin typeface="Calibri"/>
                <a:sym typeface="Arial"/>
              </a:rPr>
              <a:t>Placebo 11.6%, antibodies 13.3% </a:t>
            </a:r>
          </a:p>
          <a:p>
            <a:pPr marL="914377" lvl="1" indent="-298443" defTabSz="1219170" fontAlgn="base">
              <a:lnSpc>
                <a:spcPct val="100000"/>
              </a:lnSpc>
              <a:spcBef>
                <a:spcPct val="30000"/>
              </a:spcBef>
              <a:spcAft>
                <a:spcPct val="0"/>
              </a:spcAft>
              <a:defRPr/>
            </a:pPr>
            <a:r>
              <a:rPr lang="en-US" sz="3200">
                <a:solidFill>
                  <a:prstClr val="black"/>
                </a:solidFill>
                <a:latin typeface="Calibri"/>
                <a:sym typeface="Arial"/>
              </a:rPr>
              <a:t>Serious adverse events</a:t>
            </a:r>
          </a:p>
          <a:p>
            <a:pPr marL="1257269" lvl="2" indent="-298443" defTabSz="1219170" fontAlgn="base">
              <a:lnSpc>
                <a:spcPct val="100000"/>
              </a:lnSpc>
              <a:spcBef>
                <a:spcPct val="30000"/>
              </a:spcBef>
              <a:spcAft>
                <a:spcPct val="0"/>
              </a:spcAft>
              <a:defRPr/>
            </a:pPr>
            <a:r>
              <a:rPr lang="en-US" sz="2900">
                <a:solidFill>
                  <a:prstClr val="black"/>
                </a:solidFill>
                <a:latin typeface="Calibri"/>
                <a:sym typeface="Arial"/>
              </a:rPr>
              <a:t>Placebo: 1.0%; antibodies: 1.4%</a:t>
            </a:r>
            <a:endParaRPr lang="en-US" sz="3200">
              <a:solidFill>
                <a:prstClr val="black"/>
              </a:solidFill>
              <a:latin typeface="Calibri"/>
              <a:sym typeface="Arial"/>
            </a:endParaRPr>
          </a:p>
          <a:p>
            <a:pPr marL="1257269" lvl="2" indent="-298443" defTabSz="1219170" fontAlgn="base">
              <a:lnSpc>
                <a:spcPct val="100000"/>
              </a:lnSpc>
              <a:spcBef>
                <a:spcPct val="30000"/>
              </a:spcBef>
              <a:spcAft>
                <a:spcPct val="0"/>
              </a:spcAft>
              <a:defRPr/>
            </a:pPr>
            <a:endParaRPr lang="en-US" sz="1600">
              <a:solidFill>
                <a:prstClr val="black"/>
              </a:solidFill>
              <a:latin typeface="Calibri"/>
              <a:sym typeface="Arial"/>
            </a:endParaRPr>
          </a:p>
          <a:p>
            <a:pPr marL="914377" lvl="1" indent="-298443" defTabSz="1219170" fontAlgn="base">
              <a:lnSpc>
                <a:spcPct val="100000"/>
              </a:lnSpc>
              <a:spcBef>
                <a:spcPct val="30000"/>
              </a:spcBef>
              <a:spcAft>
                <a:spcPct val="0"/>
              </a:spcAft>
              <a:defRPr/>
            </a:pPr>
            <a:r>
              <a:rPr lang="en-US" sz="3200">
                <a:solidFill>
                  <a:prstClr val="black"/>
                </a:solidFill>
                <a:latin typeface="Calibri"/>
                <a:sym typeface="Arial"/>
              </a:rPr>
              <a:t>Ongoing trial of </a:t>
            </a:r>
            <a:r>
              <a:rPr lang="en-US" sz="3200" err="1">
                <a:solidFill>
                  <a:prstClr val="black"/>
                </a:solidFill>
                <a:latin typeface="Calibri"/>
                <a:sym typeface="Arial"/>
              </a:rPr>
              <a:t>bamlanivimab</a:t>
            </a:r>
            <a:r>
              <a:rPr lang="en-US" sz="3200">
                <a:solidFill>
                  <a:prstClr val="black"/>
                </a:solidFill>
                <a:latin typeface="Calibri"/>
                <a:sym typeface="Arial"/>
              </a:rPr>
              <a:t>/</a:t>
            </a:r>
            <a:r>
              <a:rPr lang="en-US" sz="3200" err="1">
                <a:solidFill>
                  <a:prstClr val="black"/>
                </a:solidFill>
                <a:latin typeface="Calibri"/>
                <a:sym typeface="Arial"/>
              </a:rPr>
              <a:t>etesevimab</a:t>
            </a:r>
            <a:r>
              <a:rPr lang="en-US" sz="3200">
                <a:solidFill>
                  <a:prstClr val="black"/>
                </a:solidFill>
                <a:latin typeface="Calibri"/>
                <a:sym typeface="Arial"/>
              </a:rPr>
              <a:t> (700 mg/1400 mg) (n=500) vs. placebo (n=250) in high-risk patients</a:t>
            </a:r>
          </a:p>
          <a:p>
            <a:pPr marL="404794" indent="-404794" defTabSz="685783">
              <a:lnSpc>
                <a:spcPct val="110000"/>
              </a:lnSpc>
              <a:spcBef>
                <a:spcPts val="400"/>
              </a:spcBef>
              <a:spcAft>
                <a:spcPts val="800"/>
              </a:spcAft>
              <a:defRPr/>
            </a:pPr>
            <a:endParaRPr lang="en-US" sz="2700">
              <a:solidFill>
                <a:sysClr val="windowText" lastClr="000000"/>
              </a:solidFill>
              <a:latin typeface="Calibri" panose="020F0502020204030204" pitchFamily="34" charset="0"/>
              <a:sym typeface="Arial"/>
            </a:endParaRPr>
          </a:p>
          <a:p>
            <a:pPr marL="404794" indent="-404794" defTabSz="685783">
              <a:lnSpc>
                <a:spcPct val="100000"/>
              </a:lnSpc>
              <a:spcBef>
                <a:spcPts val="751"/>
              </a:spcBef>
              <a:defRPr/>
            </a:pPr>
            <a:endParaRPr lang="en-US" sz="2700">
              <a:solidFill>
                <a:sysClr val="windowText" lastClr="000000"/>
              </a:solidFill>
              <a:latin typeface="Calibri" panose="020F0502020204030204" pitchFamily="34" charset="0"/>
              <a:sym typeface="Arial"/>
            </a:endParaRPr>
          </a:p>
          <a:p>
            <a:pPr marL="171446" indent="-171446" defTabSz="685783">
              <a:spcBef>
                <a:spcPts val="751"/>
              </a:spcBef>
              <a:buNone/>
              <a:defRPr/>
            </a:pPr>
            <a:endParaRPr lang="en-US" sz="3401">
              <a:solidFill>
                <a:sysClr val="windowText" lastClr="000000"/>
              </a:solidFill>
              <a:latin typeface="Calibri"/>
              <a:sym typeface="Arial"/>
            </a:endParaRPr>
          </a:p>
          <a:p>
            <a:pPr marL="171446" indent="-171446" defTabSz="685783">
              <a:spcBef>
                <a:spcPts val="751"/>
              </a:spcBef>
              <a:defRPr/>
            </a:pPr>
            <a:endParaRPr lang="en-US" sz="2100">
              <a:solidFill>
                <a:sysClr val="windowText" lastClr="000000"/>
              </a:solidFill>
              <a:latin typeface="Calibri"/>
              <a:sym typeface="Arial"/>
            </a:endParaRPr>
          </a:p>
        </p:txBody>
      </p:sp>
      <p:sp>
        <p:nvSpPr>
          <p:cNvPr id="10" name="Rectangle 9"/>
          <p:cNvSpPr/>
          <p:nvPr/>
        </p:nvSpPr>
        <p:spPr>
          <a:xfrm>
            <a:off x="2034139" y="6438362"/>
            <a:ext cx="8890599" cy="297454"/>
          </a:xfrm>
          <a:prstGeom prst="rect">
            <a:avLst/>
          </a:prstGeom>
        </p:spPr>
        <p:txBody>
          <a:bodyPr wrap="square">
            <a:spAutoFit/>
          </a:bodyPr>
          <a:lstStyle/>
          <a:p>
            <a:pPr defTabSz="1219170"/>
            <a:r>
              <a:rPr lang="en-US" sz="1333" kern="0">
                <a:solidFill>
                  <a:srgbClr val="000000"/>
                </a:solidFill>
                <a:latin typeface="Calibri"/>
                <a:cs typeface="Arial"/>
                <a:sym typeface="Arial"/>
              </a:rPr>
              <a:t>https://</a:t>
            </a:r>
            <a:r>
              <a:rPr lang="en-US" sz="1333" kern="0" err="1">
                <a:solidFill>
                  <a:srgbClr val="000000"/>
                </a:solidFill>
                <a:latin typeface="Calibri"/>
                <a:cs typeface="Arial"/>
                <a:sym typeface="Arial"/>
              </a:rPr>
              <a:t>investor.lilly.com</a:t>
            </a:r>
            <a:r>
              <a:rPr lang="en-US" sz="1333" kern="0">
                <a:solidFill>
                  <a:srgbClr val="000000"/>
                </a:solidFill>
                <a:latin typeface="Calibri"/>
                <a:cs typeface="Arial"/>
                <a:sym typeface="Arial"/>
              </a:rPr>
              <a:t>/news-releases/news-release-details/new-data-show-treatment-</a:t>
            </a:r>
            <a:r>
              <a:rPr lang="en-US" sz="1333" kern="0" err="1">
                <a:solidFill>
                  <a:srgbClr val="000000"/>
                </a:solidFill>
                <a:latin typeface="Calibri"/>
                <a:cs typeface="Arial"/>
                <a:sym typeface="Arial"/>
              </a:rPr>
              <a:t>lillys</a:t>
            </a:r>
            <a:r>
              <a:rPr lang="en-US" sz="1333" kern="0">
                <a:solidFill>
                  <a:srgbClr val="000000"/>
                </a:solidFill>
                <a:latin typeface="Calibri"/>
                <a:cs typeface="Arial"/>
                <a:sym typeface="Arial"/>
              </a:rPr>
              <a:t>-neutralizing-antibodies</a:t>
            </a:r>
          </a:p>
        </p:txBody>
      </p:sp>
    </p:spTree>
    <p:extLst>
      <p:ext uri="{BB962C8B-B14F-4D97-AF65-F5344CB8AC3E}">
        <p14:creationId xmlns:p14="http://schemas.microsoft.com/office/powerpoint/2010/main" val="35241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0371" y="808522"/>
            <a:ext cx="9561095" cy="34394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4933" b="1" kern="0">
                <a:solidFill>
                  <a:sysClr val="windowText" lastClr="000000"/>
                </a:solidFill>
                <a:latin typeface="Calibri"/>
                <a:sym typeface="Arial"/>
              </a:rPr>
              <a:t>What about patients hospitalized due to COVID-19?</a:t>
            </a:r>
          </a:p>
        </p:txBody>
      </p:sp>
    </p:spTree>
    <p:extLst>
      <p:ext uri="{BB962C8B-B14F-4D97-AF65-F5344CB8AC3E}">
        <p14:creationId xmlns:p14="http://schemas.microsoft.com/office/powerpoint/2010/main" val="3405139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A8BD11-20D9-411B-AB05-50A3D0A5B20F}"/>
              </a:ext>
            </a:extLst>
          </p:cNvPr>
          <p:cNvSpPr txBox="1"/>
          <p:nvPr/>
        </p:nvSpPr>
        <p:spPr>
          <a:xfrm>
            <a:off x="2" y="105255"/>
            <a:ext cx="12191999" cy="707886"/>
          </a:xfrm>
          <a:prstGeom prst="rect">
            <a:avLst/>
          </a:prstGeom>
          <a:noFill/>
        </p:spPr>
        <p:txBody>
          <a:bodyPr wrap="square" rtlCol="0">
            <a:spAutoFit/>
          </a:bodyPr>
          <a:lstStyle/>
          <a:p>
            <a:pPr algn="ctr" defTabSz="1219140">
              <a:defRPr/>
            </a:pPr>
            <a:r>
              <a:rPr lang="en-US" sz="4000" b="1" kern="0" err="1">
                <a:solidFill>
                  <a:srgbClr val="000000"/>
                </a:solidFill>
                <a:latin typeface="Calibri"/>
                <a:cs typeface="Arial"/>
                <a:sym typeface="Arial"/>
              </a:rPr>
              <a:t>Bamlanivimab</a:t>
            </a:r>
            <a:r>
              <a:rPr lang="en-US" sz="4000" b="1" kern="0">
                <a:solidFill>
                  <a:srgbClr val="000000"/>
                </a:solidFill>
                <a:latin typeface="Calibri"/>
                <a:cs typeface="Arial"/>
                <a:sym typeface="Arial"/>
              </a:rPr>
              <a:t> in Hospitalized Patients</a:t>
            </a:r>
          </a:p>
        </p:txBody>
      </p:sp>
      <p:sp>
        <p:nvSpPr>
          <p:cNvPr id="6" name="TextBox 5">
            <a:extLst>
              <a:ext uri="{FF2B5EF4-FFF2-40B4-BE49-F238E27FC236}">
                <a16:creationId xmlns:a16="http://schemas.microsoft.com/office/drawing/2014/main" id="{70DEAAC3-202A-49B4-A2C3-7964E6221B54}"/>
              </a:ext>
            </a:extLst>
          </p:cNvPr>
          <p:cNvSpPr txBox="1"/>
          <p:nvPr/>
        </p:nvSpPr>
        <p:spPr>
          <a:xfrm>
            <a:off x="365179" y="966546"/>
            <a:ext cx="5360431" cy="6514732"/>
          </a:xfrm>
          <a:prstGeom prst="rect">
            <a:avLst/>
          </a:prstGeom>
          <a:noFill/>
        </p:spPr>
        <p:txBody>
          <a:bodyPr wrap="square" rtlCol="0">
            <a:spAutoFit/>
          </a:bodyPr>
          <a:lstStyle/>
          <a:p>
            <a:pPr marL="380981" indent="-380981" defTabSz="1219140">
              <a:buFont typeface="Arial" panose="020B0604020202020204" pitchFamily="34" charset="0"/>
              <a:buChar char="•"/>
              <a:defRPr/>
            </a:pPr>
            <a:r>
              <a:rPr lang="en-US" sz="3200" kern="0">
                <a:solidFill>
                  <a:srgbClr val="000000"/>
                </a:solidFill>
                <a:latin typeface="Calibri"/>
                <a:cs typeface="Arial"/>
                <a:sym typeface="Arial"/>
              </a:rPr>
              <a:t>Hospitalized patients with COVID-19 and without end organ failure randomized 1:1 to receive </a:t>
            </a:r>
            <a:r>
              <a:rPr lang="en-US" sz="3200" kern="0" err="1">
                <a:solidFill>
                  <a:srgbClr val="000000"/>
                </a:solidFill>
                <a:latin typeface="Calibri"/>
                <a:cs typeface="Arial"/>
                <a:sym typeface="Arial"/>
              </a:rPr>
              <a:t>bamlanivimab</a:t>
            </a:r>
            <a:r>
              <a:rPr lang="en-US" sz="3200" kern="0">
                <a:solidFill>
                  <a:srgbClr val="000000"/>
                </a:solidFill>
                <a:latin typeface="Calibri"/>
                <a:cs typeface="Arial"/>
                <a:sym typeface="Arial"/>
              </a:rPr>
              <a:t> or placebo (ACTIV-3)</a:t>
            </a:r>
          </a:p>
          <a:p>
            <a:pPr marL="380981" indent="-380981" defTabSz="1219140">
              <a:buFont typeface="Arial" panose="020B0604020202020204" pitchFamily="34" charset="0"/>
              <a:buChar char="•"/>
              <a:defRPr/>
            </a:pPr>
            <a:endParaRPr lang="en-US" sz="1333" kern="0">
              <a:solidFill>
                <a:srgbClr val="000000"/>
              </a:solidFill>
              <a:latin typeface="Calibri"/>
              <a:cs typeface="Arial"/>
              <a:sym typeface="Arial"/>
            </a:endParaRPr>
          </a:p>
          <a:p>
            <a:pPr marL="380981" indent="-380981" defTabSz="1219140">
              <a:buFont typeface="Arial" panose="020B0604020202020204" pitchFamily="34" charset="0"/>
              <a:buChar char="•"/>
              <a:defRPr/>
            </a:pPr>
            <a:endParaRPr lang="en-US" sz="400" kern="0">
              <a:solidFill>
                <a:srgbClr val="000000"/>
              </a:solidFill>
              <a:latin typeface="Calibri"/>
              <a:cs typeface="Arial"/>
              <a:sym typeface="Arial"/>
            </a:endParaRPr>
          </a:p>
          <a:p>
            <a:pPr marL="380981" indent="-380981" defTabSz="1219140">
              <a:buFont typeface="Arial" panose="020B0604020202020204" pitchFamily="34" charset="0"/>
              <a:buChar char="•"/>
              <a:defRPr/>
            </a:pPr>
            <a:r>
              <a:rPr lang="en-US" sz="3200" kern="0">
                <a:solidFill>
                  <a:srgbClr val="000000"/>
                </a:solidFill>
                <a:latin typeface="Calibri"/>
                <a:cs typeface="Arial"/>
                <a:sym typeface="Arial"/>
              </a:rPr>
              <a:t>Stopped for futility after 314 participants enrolled: no evidence for efficacy of the antibody</a:t>
            </a:r>
          </a:p>
          <a:p>
            <a:pPr defTabSz="1219140">
              <a:defRPr/>
            </a:pPr>
            <a:endParaRPr lang="en-US" sz="3200" kern="0">
              <a:solidFill>
                <a:srgbClr val="000000"/>
              </a:solidFill>
              <a:latin typeface="Calibri"/>
              <a:cs typeface="Arial"/>
              <a:sym typeface="Arial"/>
            </a:endParaRPr>
          </a:p>
          <a:p>
            <a:pPr marL="380981" indent="-380981" defTabSz="1219140">
              <a:buFont typeface="Arial" panose="020B0604020202020204" pitchFamily="34" charset="0"/>
              <a:buChar char="•"/>
              <a:defRPr/>
            </a:pPr>
            <a:endParaRPr lang="en-US" sz="2667" kern="0">
              <a:solidFill>
                <a:srgbClr val="000000"/>
              </a:solidFill>
              <a:latin typeface="Calibri"/>
              <a:cs typeface="Arial"/>
              <a:sym typeface="Arial"/>
            </a:endParaRPr>
          </a:p>
          <a:p>
            <a:pPr marL="380981" indent="-380981" defTabSz="1219140">
              <a:buFont typeface="Arial" panose="020B0604020202020204" pitchFamily="34" charset="0"/>
              <a:buChar char="•"/>
              <a:defRPr/>
            </a:pPr>
            <a:endParaRPr lang="en-US" sz="2667" kern="0">
              <a:solidFill>
                <a:srgbClr val="000000"/>
              </a:solidFill>
              <a:latin typeface="Calibri"/>
              <a:cs typeface="Arial"/>
              <a:sym typeface="Arial"/>
            </a:endParaRPr>
          </a:p>
          <a:p>
            <a:pPr marL="380981" indent="-380981" defTabSz="1219140">
              <a:buFont typeface="Arial" panose="020B0604020202020204" pitchFamily="34" charset="0"/>
              <a:buChar char="•"/>
              <a:defRPr/>
            </a:pPr>
            <a:endParaRPr lang="en-US" sz="2667" kern="0">
              <a:solidFill>
                <a:srgbClr val="000000"/>
              </a:solidFill>
              <a:latin typeface="Calibri"/>
              <a:cs typeface="Arial"/>
              <a:sym typeface="Arial"/>
            </a:endParaRPr>
          </a:p>
        </p:txBody>
      </p:sp>
      <p:sp>
        <p:nvSpPr>
          <p:cNvPr id="10" name="TextBox 9">
            <a:extLst>
              <a:ext uri="{FF2B5EF4-FFF2-40B4-BE49-F238E27FC236}">
                <a16:creationId xmlns:a16="http://schemas.microsoft.com/office/drawing/2014/main" id="{399395EF-F848-41D7-A4FD-D5A32CDD0B7D}"/>
              </a:ext>
            </a:extLst>
          </p:cNvPr>
          <p:cNvSpPr txBox="1"/>
          <p:nvPr/>
        </p:nvSpPr>
        <p:spPr>
          <a:xfrm>
            <a:off x="365181" y="6404497"/>
            <a:ext cx="11727289" cy="543867"/>
          </a:xfrm>
          <a:prstGeom prst="rect">
            <a:avLst/>
          </a:prstGeom>
          <a:noFill/>
        </p:spPr>
        <p:txBody>
          <a:bodyPr wrap="square" rtlCol="0">
            <a:spAutoFit/>
          </a:bodyPr>
          <a:lstStyle/>
          <a:p>
            <a:pPr defTabSz="1219170" fontAlgn="base">
              <a:defRPr/>
            </a:pPr>
            <a:r>
              <a:rPr lang="en-US" sz="1467" kern="0">
                <a:solidFill>
                  <a:srgbClr val="000000"/>
                </a:solidFill>
                <a:latin typeface="Calibri"/>
                <a:cs typeface="Arial"/>
                <a:sym typeface="Arial"/>
              </a:rPr>
              <a:t>NIAID Office of Communications, NIH-Sponsored ACTIV-3 Trial Closes LY-CoV555 Sub-Study, 2020; ACTIV-3/TICO LY-CoV555 Study Group, NEJM 2020</a:t>
            </a:r>
          </a:p>
          <a:p>
            <a:pPr defTabSz="1219170" fontAlgn="base">
              <a:defRPr/>
            </a:pPr>
            <a:endParaRPr lang="en-US" sz="1467" kern="0">
              <a:solidFill>
                <a:srgbClr val="000000"/>
              </a:solidFill>
              <a:latin typeface="Calibri"/>
              <a:cs typeface="Arial"/>
              <a:sym typeface="Arial"/>
            </a:endParaRPr>
          </a:p>
        </p:txBody>
      </p:sp>
      <p:pic>
        <p:nvPicPr>
          <p:cNvPr id="8" name="Picture 3">
            <a:extLst>
              <a:ext uri="{FF2B5EF4-FFF2-40B4-BE49-F238E27FC236}">
                <a16:creationId xmlns:a16="http://schemas.microsoft.com/office/drawing/2014/main" id="{CF9C6BE3-D426-B346-B7FA-012AAC0C47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6" t="51211" r="51997" b="1415"/>
          <a:stretch/>
        </p:blipFill>
        <p:spPr bwMode="auto">
          <a:xfrm>
            <a:off x="5725610" y="860788"/>
            <a:ext cx="5648444" cy="51364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04871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A8BD11-20D9-411B-AB05-50A3D0A5B20F}"/>
              </a:ext>
            </a:extLst>
          </p:cNvPr>
          <p:cNvSpPr txBox="1"/>
          <p:nvPr/>
        </p:nvSpPr>
        <p:spPr>
          <a:xfrm>
            <a:off x="2" y="105256"/>
            <a:ext cx="12191999" cy="707886"/>
          </a:xfrm>
          <a:prstGeom prst="rect">
            <a:avLst/>
          </a:prstGeom>
          <a:noFill/>
        </p:spPr>
        <p:txBody>
          <a:bodyPr wrap="square" rtlCol="0">
            <a:spAutoFit/>
          </a:bodyPr>
          <a:lstStyle/>
          <a:p>
            <a:pPr algn="ctr" defTabSz="1219140">
              <a:defRPr/>
            </a:pPr>
            <a:r>
              <a:rPr lang="en-US" sz="4000" b="1" kern="0" err="1">
                <a:solidFill>
                  <a:srgbClr val="000000"/>
                </a:solidFill>
                <a:latin typeface="Calibri"/>
                <a:cs typeface="Arial"/>
                <a:sym typeface="Arial"/>
              </a:rPr>
              <a:t>Casirivimab</a:t>
            </a:r>
            <a:r>
              <a:rPr lang="en-US" sz="4000" b="1" kern="0">
                <a:solidFill>
                  <a:srgbClr val="000000"/>
                </a:solidFill>
                <a:latin typeface="Calibri"/>
                <a:cs typeface="Arial"/>
                <a:sym typeface="Arial"/>
              </a:rPr>
              <a:t>/</a:t>
            </a:r>
            <a:r>
              <a:rPr lang="en-US" sz="4000" b="1" kern="0" err="1">
                <a:solidFill>
                  <a:srgbClr val="000000"/>
                </a:solidFill>
                <a:latin typeface="Calibri"/>
                <a:cs typeface="Arial"/>
                <a:sym typeface="Arial"/>
              </a:rPr>
              <a:t>Imdevimab</a:t>
            </a:r>
            <a:r>
              <a:rPr lang="en-US" sz="4000" b="1" kern="0">
                <a:solidFill>
                  <a:srgbClr val="000000"/>
                </a:solidFill>
                <a:latin typeface="Calibri"/>
                <a:cs typeface="Arial"/>
                <a:sym typeface="Arial"/>
              </a:rPr>
              <a:t> in Hospitalized Patients</a:t>
            </a:r>
          </a:p>
        </p:txBody>
      </p:sp>
      <p:pic>
        <p:nvPicPr>
          <p:cNvPr id="3" name="Picture 2" descr="Text&#10;&#10;Description automatically generated">
            <a:extLst>
              <a:ext uri="{FF2B5EF4-FFF2-40B4-BE49-F238E27FC236}">
                <a16:creationId xmlns:a16="http://schemas.microsoft.com/office/drawing/2014/main" id="{BB316D9D-78C1-0944-B1B1-8FD883EC0A8F}"/>
              </a:ext>
            </a:extLst>
          </p:cNvPr>
          <p:cNvPicPr>
            <a:picLocks noChangeAspect="1"/>
          </p:cNvPicPr>
          <p:nvPr/>
        </p:nvPicPr>
        <p:blipFill>
          <a:blip r:embed="rId2"/>
          <a:stretch>
            <a:fillRect/>
          </a:stretch>
        </p:blipFill>
        <p:spPr>
          <a:xfrm>
            <a:off x="527531" y="1061098"/>
            <a:ext cx="5781796" cy="196312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963" y="3241399"/>
            <a:ext cx="5509037" cy="2993099"/>
          </a:xfrm>
          <a:prstGeom prst="rect">
            <a:avLst/>
          </a:prstGeom>
        </p:spPr>
      </p:pic>
      <p:sp>
        <p:nvSpPr>
          <p:cNvPr id="7" name="TextBox 6">
            <a:extLst>
              <a:ext uri="{FF2B5EF4-FFF2-40B4-BE49-F238E27FC236}">
                <a16:creationId xmlns:a16="http://schemas.microsoft.com/office/drawing/2014/main" id="{527A1CF7-1973-BF47-8280-265F9ADA75C3}"/>
              </a:ext>
            </a:extLst>
          </p:cNvPr>
          <p:cNvSpPr txBox="1"/>
          <p:nvPr/>
        </p:nvSpPr>
        <p:spPr>
          <a:xfrm>
            <a:off x="6530505" y="474587"/>
            <a:ext cx="5387881" cy="4729821"/>
          </a:xfrm>
          <a:prstGeom prst="rect">
            <a:avLst/>
          </a:prstGeom>
          <a:noFill/>
        </p:spPr>
        <p:txBody>
          <a:bodyPr wrap="square" rtlCol="0">
            <a:spAutoFit/>
          </a:bodyPr>
          <a:lstStyle/>
          <a:p>
            <a:pPr defTabSz="1219140">
              <a:defRPr/>
            </a:pPr>
            <a:endParaRPr lang="en-US" sz="2800">
              <a:solidFill>
                <a:prstClr val="black"/>
              </a:solidFill>
              <a:latin typeface="Calibri" panose="020F0502020204030204" pitchFamily="34" charset="0"/>
              <a:cs typeface="Calibri" panose="020F0502020204030204" pitchFamily="34" charset="0"/>
              <a:sym typeface="Arial"/>
            </a:endParaRPr>
          </a:p>
          <a:p>
            <a:pPr marL="380981" indent="-380981" defTabSz="1219140">
              <a:buFont typeface="Arial" panose="020B0604020202020204" pitchFamily="34" charset="0"/>
              <a:buChar char="•"/>
              <a:defRPr/>
            </a:pPr>
            <a:r>
              <a:rPr lang="en-US" sz="2800" err="1">
                <a:solidFill>
                  <a:prstClr val="black"/>
                </a:solidFill>
                <a:latin typeface="Calibri" panose="020F0502020204030204" pitchFamily="34" charset="0"/>
                <a:cs typeface="Calibri" panose="020F0502020204030204" pitchFamily="34" charset="0"/>
                <a:sym typeface="Arial"/>
              </a:rPr>
              <a:t>Casirivimab</a:t>
            </a:r>
            <a:r>
              <a:rPr lang="en-US" sz="2800">
                <a:solidFill>
                  <a:prstClr val="black"/>
                </a:solidFill>
                <a:latin typeface="Calibri" panose="020F0502020204030204" pitchFamily="34" charset="0"/>
                <a:cs typeface="Calibri" panose="020F0502020204030204" pitchFamily="34" charset="0"/>
                <a:sym typeface="Arial"/>
              </a:rPr>
              <a:t>/</a:t>
            </a:r>
            <a:r>
              <a:rPr lang="en-US" sz="2800" err="1">
                <a:solidFill>
                  <a:prstClr val="black"/>
                </a:solidFill>
                <a:latin typeface="Calibri" panose="020F0502020204030204" pitchFamily="34" charset="0"/>
                <a:cs typeface="Calibri" panose="020F0502020204030204" pitchFamily="34" charset="0"/>
                <a:sym typeface="Arial"/>
              </a:rPr>
              <a:t>Imdevimab</a:t>
            </a:r>
            <a:r>
              <a:rPr lang="en-US" sz="2800">
                <a:solidFill>
                  <a:prstClr val="black"/>
                </a:solidFill>
                <a:latin typeface="Calibri" panose="020F0502020204030204" pitchFamily="34" charset="0"/>
                <a:cs typeface="Calibri" panose="020F0502020204030204" pitchFamily="34" charset="0"/>
                <a:sym typeface="Arial"/>
              </a:rPr>
              <a:t> still being evaluated in hospitalized patients in the RECOVERY trial and in ongoing trial in people on low flow oxygen</a:t>
            </a:r>
          </a:p>
          <a:p>
            <a:pPr marL="380981" indent="-380981" defTabSz="1219140">
              <a:buFont typeface="Arial" panose="020B0604020202020204" pitchFamily="34" charset="0"/>
              <a:buChar char="•"/>
              <a:defRPr/>
            </a:pPr>
            <a:endParaRPr lang="en-US" sz="2667" kern="0">
              <a:solidFill>
                <a:srgbClr val="000000"/>
              </a:solidFill>
              <a:latin typeface="Calibri"/>
              <a:cs typeface="Arial"/>
              <a:sym typeface="Arial"/>
            </a:endParaRPr>
          </a:p>
          <a:p>
            <a:pPr marL="380981" indent="-380981" defTabSz="1219140">
              <a:buFont typeface="Arial" panose="020B0604020202020204" pitchFamily="34" charset="0"/>
              <a:buChar char="•"/>
              <a:defRPr/>
            </a:pPr>
            <a:endParaRPr lang="en-US" sz="2667" kern="0">
              <a:solidFill>
                <a:srgbClr val="000000"/>
              </a:solidFill>
              <a:latin typeface="Calibri"/>
              <a:cs typeface="Arial"/>
              <a:sym typeface="Arial"/>
            </a:endParaRPr>
          </a:p>
          <a:p>
            <a:pPr marL="380981" indent="-380981" defTabSz="1219140">
              <a:buFont typeface="Arial" panose="020B0604020202020204" pitchFamily="34" charset="0"/>
              <a:buChar char="•"/>
              <a:defRPr/>
            </a:pPr>
            <a:endParaRPr lang="en-US" sz="2667" kern="0">
              <a:solidFill>
                <a:srgbClr val="000000"/>
              </a:solidFill>
              <a:latin typeface="Calibri"/>
              <a:cs typeface="Arial"/>
              <a:sym typeface="Arial"/>
            </a:endParaRPr>
          </a:p>
          <a:p>
            <a:pPr marL="380981" indent="-380981" defTabSz="1219140">
              <a:buFont typeface="Arial" panose="020B0604020202020204" pitchFamily="34" charset="0"/>
              <a:buChar char="•"/>
              <a:defRPr/>
            </a:pPr>
            <a:endParaRPr lang="en-US" sz="2667" kern="0">
              <a:solidFill>
                <a:srgbClr val="000000"/>
              </a:solidFill>
              <a:latin typeface="Calibri"/>
              <a:cs typeface="Arial"/>
              <a:sym typeface="Arial"/>
            </a:endParaRPr>
          </a:p>
          <a:p>
            <a:pPr marL="380981" indent="-380981" defTabSz="1219140">
              <a:buFont typeface="Arial" panose="020B0604020202020204" pitchFamily="34" charset="0"/>
              <a:buChar char="•"/>
              <a:defRPr/>
            </a:pPr>
            <a:endParaRPr lang="en-US" sz="2667" kern="0">
              <a:solidFill>
                <a:srgbClr val="000000"/>
              </a:solidFill>
              <a:latin typeface="Calibri"/>
              <a:cs typeface="Arial"/>
              <a:sym typeface="Arial"/>
            </a:endParaRPr>
          </a:p>
        </p:txBody>
      </p:sp>
    </p:spTree>
    <p:extLst>
      <p:ext uri="{BB962C8B-B14F-4D97-AF65-F5344CB8AC3E}">
        <p14:creationId xmlns:p14="http://schemas.microsoft.com/office/powerpoint/2010/main" val="116445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A8BD11-20D9-411B-AB05-50A3D0A5B20F}"/>
              </a:ext>
            </a:extLst>
          </p:cNvPr>
          <p:cNvSpPr txBox="1"/>
          <p:nvPr/>
        </p:nvSpPr>
        <p:spPr>
          <a:xfrm>
            <a:off x="2" y="179143"/>
            <a:ext cx="12191999" cy="666786"/>
          </a:xfrm>
          <a:prstGeom prst="rect">
            <a:avLst/>
          </a:prstGeom>
          <a:noFill/>
        </p:spPr>
        <p:txBody>
          <a:bodyPr wrap="square" rtlCol="0">
            <a:spAutoFit/>
          </a:bodyPr>
          <a:lstStyle/>
          <a:p>
            <a:pPr algn="ctr" defTabSz="1219140">
              <a:defRPr/>
            </a:pPr>
            <a:r>
              <a:rPr lang="en-US" sz="3733" b="1" kern="0">
                <a:solidFill>
                  <a:srgbClr val="000000"/>
                </a:solidFill>
                <a:latin typeface="Calibri"/>
                <a:cs typeface="Arial"/>
                <a:sym typeface="Arial"/>
              </a:rPr>
              <a:t>Monoclonal Antibodies for Treatment: My Take</a:t>
            </a:r>
          </a:p>
        </p:txBody>
      </p:sp>
      <p:sp>
        <p:nvSpPr>
          <p:cNvPr id="6" name="TextBox 5">
            <a:extLst>
              <a:ext uri="{FF2B5EF4-FFF2-40B4-BE49-F238E27FC236}">
                <a16:creationId xmlns:a16="http://schemas.microsoft.com/office/drawing/2014/main" id="{70DEAAC3-202A-49B4-A2C3-7964E6221B54}"/>
              </a:ext>
            </a:extLst>
          </p:cNvPr>
          <p:cNvSpPr txBox="1"/>
          <p:nvPr/>
        </p:nvSpPr>
        <p:spPr>
          <a:xfrm>
            <a:off x="249961" y="951830"/>
            <a:ext cx="11769623" cy="5754652"/>
          </a:xfrm>
          <a:prstGeom prst="rect">
            <a:avLst/>
          </a:prstGeom>
          <a:noFill/>
        </p:spPr>
        <p:txBody>
          <a:bodyPr wrap="square" rtlCol="0">
            <a:spAutoFit/>
          </a:bodyPr>
          <a:lstStyle/>
          <a:p>
            <a:pPr marL="380981" indent="-380981" defTabSz="1219140">
              <a:spcAft>
                <a:spcPts val="800"/>
              </a:spcAft>
              <a:buFont typeface="Arial" panose="020B0604020202020204" pitchFamily="34" charset="0"/>
              <a:buChar char="•"/>
              <a:defRPr/>
            </a:pPr>
            <a:r>
              <a:rPr lang="en-US" sz="2533" kern="0">
                <a:solidFill>
                  <a:srgbClr val="000000"/>
                </a:solidFill>
                <a:latin typeface="Calibri"/>
                <a:cs typeface="Arial"/>
                <a:sym typeface="Arial"/>
              </a:rPr>
              <a:t>Abs show promise for treatment of high-risk outpatients with mild-moderate COVID</a:t>
            </a:r>
          </a:p>
          <a:p>
            <a:pPr marL="380981" indent="-380981" defTabSz="1219140">
              <a:spcAft>
                <a:spcPts val="800"/>
              </a:spcAft>
              <a:buFont typeface="Arial" panose="020B0604020202020204" pitchFamily="34" charset="0"/>
              <a:buChar char="•"/>
            </a:pPr>
            <a:r>
              <a:rPr lang="en-US" sz="2533" kern="0">
                <a:solidFill>
                  <a:srgbClr val="000000"/>
                </a:solidFill>
                <a:latin typeface="Calibri"/>
                <a:cs typeface="Arial"/>
                <a:sym typeface="Arial"/>
              </a:rPr>
              <a:t>For high-risk patients not eligible/interested in trials (or if trial not available), discuss potential benefits/risks of </a:t>
            </a:r>
            <a:r>
              <a:rPr lang="en-US" sz="2533" kern="0" err="1">
                <a:solidFill>
                  <a:srgbClr val="000000"/>
                </a:solidFill>
                <a:latin typeface="Calibri"/>
                <a:cs typeface="Arial"/>
                <a:sym typeface="Arial"/>
              </a:rPr>
              <a:t>mAbs</a:t>
            </a:r>
            <a:r>
              <a:rPr lang="en-US" sz="2533" kern="0">
                <a:solidFill>
                  <a:srgbClr val="000000"/>
                </a:solidFill>
                <a:latin typeface="Calibri"/>
                <a:cs typeface="Arial"/>
                <a:sym typeface="Arial"/>
              </a:rPr>
              <a:t> through EUAs (shared decision making)</a:t>
            </a:r>
          </a:p>
          <a:p>
            <a:pPr marL="380981" indent="-380981" defTabSz="1219140">
              <a:spcAft>
                <a:spcPts val="800"/>
              </a:spcAft>
              <a:buFont typeface="Arial" panose="020B0604020202020204" pitchFamily="34" charset="0"/>
              <a:buChar char="•"/>
              <a:defRPr/>
            </a:pPr>
            <a:r>
              <a:rPr lang="en-US" sz="2533" kern="0">
                <a:solidFill>
                  <a:srgbClr val="000000"/>
                </a:solidFill>
                <a:latin typeface="Calibri"/>
                <a:cs typeface="Arial"/>
                <a:sym typeface="Arial"/>
              </a:rPr>
              <a:t>No comparative data to determine whether there are differences in efficacy or safety between </a:t>
            </a:r>
            <a:r>
              <a:rPr lang="en-US" sz="2533" kern="0" err="1">
                <a:solidFill>
                  <a:srgbClr val="000000"/>
                </a:solidFill>
                <a:latin typeface="Calibri"/>
                <a:cs typeface="Arial"/>
                <a:sym typeface="Arial"/>
              </a:rPr>
              <a:t>bamlanivimab</a:t>
            </a:r>
            <a:r>
              <a:rPr lang="en-US" sz="2533" kern="0">
                <a:solidFill>
                  <a:srgbClr val="000000"/>
                </a:solidFill>
                <a:latin typeface="Calibri"/>
                <a:cs typeface="Arial"/>
                <a:sym typeface="Arial"/>
              </a:rPr>
              <a:t> vs. </a:t>
            </a:r>
            <a:r>
              <a:rPr lang="en-US" sz="2533" kern="0" err="1">
                <a:solidFill>
                  <a:srgbClr val="000000"/>
                </a:solidFill>
                <a:latin typeface="Calibri"/>
                <a:cs typeface="Arial"/>
                <a:sym typeface="Arial"/>
              </a:rPr>
              <a:t>casirivimab</a:t>
            </a:r>
            <a:r>
              <a:rPr lang="en-US" sz="2533" kern="0">
                <a:solidFill>
                  <a:srgbClr val="000000"/>
                </a:solidFill>
                <a:latin typeface="Calibri"/>
                <a:cs typeface="Arial"/>
                <a:sym typeface="Arial"/>
              </a:rPr>
              <a:t> + </a:t>
            </a:r>
            <a:r>
              <a:rPr lang="en-US" sz="2533" kern="0" err="1">
                <a:solidFill>
                  <a:srgbClr val="000000"/>
                </a:solidFill>
                <a:latin typeface="Calibri"/>
                <a:cs typeface="Arial"/>
                <a:sym typeface="Arial"/>
              </a:rPr>
              <a:t>imdevimab</a:t>
            </a:r>
            <a:endParaRPr lang="en-US" sz="2533" kern="0">
              <a:solidFill>
                <a:srgbClr val="000000"/>
              </a:solidFill>
              <a:latin typeface="Calibri"/>
              <a:cs typeface="Arial"/>
              <a:sym typeface="Arial"/>
            </a:endParaRPr>
          </a:p>
          <a:p>
            <a:pPr marL="380981" indent="-380981" defTabSz="1219140">
              <a:spcAft>
                <a:spcPts val="800"/>
              </a:spcAft>
              <a:buFont typeface="Arial" panose="020B0604020202020204" pitchFamily="34" charset="0"/>
              <a:buChar char="•"/>
              <a:defRPr/>
            </a:pPr>
            <a:r>
              <a:rPr lang="en-US" sz="2533" kern="0">
                <a:solidFill>
                  <a:srgbClr val="000000"/>
                </a:solidFill>
                <a:latin typeface="Calibri"/>
                <a:cs typeface="Arial"/>
                <a:sym typeface="Arial"/>
              </a:rPr>
              <a:t>Data needed: relationship between change in virus level and outcomes; effect of </a:t>
            </a:r>
            <a:r>
              <a:rPr lang="en-US" sz="2533" kern="0" err="1">
                <a:solidFill>
                  <a:srgbClr val="000000"/>
                </a:solidFill>
                <a:latin typeface="Calibri"/>
                <a:cs typeface="Arial"/>
                <a:sym typeface="Arial"/>
              </a:rPr>
              <a:t>endogeneous</a:t>
            </a:r>
            <a:r>
              <a:rPr lang="en-US" sz="2533" kern="0">
                <a:solidFill>
                  <a:srgbClr val="000000"/>
                </a:solidFill>
                <a:latin typeface="Calibri"/>
                <a:cs typeface="Arial"/>
                <a:sym typeface="Arial"/>
              </a:rPr>
              <a:t> Ab; optimal timing  and dose; approach to patient with COVID after 1 dose of vaccine; effect of SARS CoV-2 variants</a:t>
            </a:r>
          </a:p>
          <a:p>
            <a:pPr marL="380981" indent="-380981" defTabSz="1219140">
              <a:spcAft>
                <a:spcPts val="800"/>
              </a:spcAft>
              <a:buFont typeface="Arial" panose="020B0604020202020204" pitchFamily="34" charset="0"/>
              <a:buChar char="•"/>
              <a:defRPr/>
            </a:pPr>
            <a:r>
              <a:rPr lang="en-US" sz="2533" kern="0" err="1">
                <a:solidFill>
                  <a:srgbClr val="000000"/>
                </a:solidFill>
                <a:latin typeface="Calibri"/>
                <a:cs typeface="Arial"/>
                <a:sym typeface="Arial"/>
              </a:rPr>
              <a:t>mAbs</a:t>
            </a:r>
            <a:r>
              <a:rPr lang="en-US" sz="2533" kern="0">
                <a:solidFill>
                  <a:srgbClr val="000000"/>
                </a:solidFill>
                <a:latin typeface="Calibri"/>
                <a:cs typeface="Arial"/>
                <a:sym typeface="Arial"/>
              </a:rPr>
              <a:t> not authorized for use in people hospitalized due to COVID; may be used in people hospitalized for reasons other than COVID (see FDA FAQ)</a:t>
            </a:r>
          </a:p>
          <a:p>
            <a:pPr marL="380981" indent="-380981" defTabSz="1219140">
              <a:spcAft>
                <a:spcPts val="800"/>
              </a:spcAft>
              <a:buFont typeface="Arial" panose="020B0604020202020204" pitchFamily="34" charset="0"/>
              <a:buChar char="•"/>
              <a:defRPr/>
            </a:pPr>
            <a:r>
              <a:rPr lang="en-US" sz="2533" kern="0">
                <a:solidFill>
                  <a:srgbClr val="000000"/>
                </a:solidFill>
                <a:latin typeface="Calibri"/>
                <a:cs typeface="Arial"/>
                <a:sym typeface="Arial"/>
              </a:rPr>
              <a:t>Development of antibodies with shorter infusion times, subcutaneous administration needed to help with logistical challenges</a:t>
            </a:r>
          </a:p>
          <a:p>
            <a:pPr marL="380981" indent="-380981" defTabSz="1219140">
              <a:buFont typeface="Arial" panose="020B0604020202020204" pitchFamily="34" charset="0"/>
              <a:buChar char="•"/>
              <a:defRPr/>
            </a:pPr>
            <a:endParaRPr lang="en-US" sz="2400" kern="0">
              <a:solidFill>
                <a:srgbClr val="000000"/>
              </a:solidFill>
              <a:latin typeface="Calibri"/>
              <a:cs typeface="Arial"/>
              <a:sym typeface="Arial"/>
            </a:endParaRPr>
          </a:p>
        </p:txBody>
      </p:sp>
    </p:spTree>
    <p:extLst>
      <p:ext uri="{BB962C8B-B14F-4D97-AF65-F5344CB8AC3E}">
        <p14:creationId xmlns:p14="http://schemas.microsoft.com/office/powerpoint/2010/main" val="1622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E73D36-8986-4732-A537-AFCD8046A272}"/>
              </a:ext>
            </a:extLst>
          </p:cNvPr>
          <p:cNvSpPr>
            <a:spLocks noGrp="1"/>
          </p:cNvSpPr>
          <p:nvPr>
            <p:ph type="ctrTitle"/>
          </p:nvPr>
        </p:nvSpPr>
        <p:spPr>
          <a:xfrm>
            <a:off x="292608" y="640263"/>
            <a:ext cx="4218551" cy="5628562"/>
          </a:xfrm>
        </p:spPr>
        <p:txBody>
          <a:bodyPr vert="horz" lIns="91440" tIns="45720" rIns="91440" bIns="45720" rtlCol="0" anchor="ctr">
            <a:noAutofit/>
          </a:bodyPr>
          <a:lstStyle/>
          <a:p>
            <a:pPr algn="l"/>
            <a:br>
              <a:rPr lang="en-US" sz="4000"/>
            </a:br>
            <a:br>
              <a:rPr lang="en-US" sz="4000"/>
            </a:br>
            <a:r>
              <a:rPr lang="en-US" sz="4000"/>
              <a:t>Today’s Topics and Featured Experts:</a:t>
            </a:r>
            <a:br>
              <a:rPr lang="en-US" sz="5400"/>
            </a:br>
            <a:br>
              <a:rPr lang="en-US" sz="5400"/>
            </a:br>
            <a:r>
              <a:rPr lang="en-US" sz="2000" b="0" i="0">
                <a:effectLst/>
                <a:latin typeface="Lato"/>
              </a:rPr>
              <a:t>Monoclonal Antibodies Update &amp; More on COVID-19 Vaccines</a:t>
            </a:r>
            <a:br>
              <a:rPr lang="en-US" sz="5400"/>
            </a:br>
            <a:br>
              <a:rPr lang="en-US" sz="5400"/>
            </a:br>
            <a:br>
              <a:rPr lang="en-US" sz="5400"/>
            </a:br>
            <a:br>
              <a:rPr lang="en-US" sz="5400"/>
            </a:br>
            <a:endParaRPr lang="en-US" sz="5400" kern="1200">
              <a:solidFill>
                <a:schemeClr val="tx1"/>
              </a:solidFill>
              <a:latin typeface="+mj-lt"/>
              <a:ea typeface="+mj-ea"/>
              <a:cs typeface="+mj-cs"/>
            </a:endParaRPr>
          </a:p>
        </p:txBody>
      </p:sp>
      <p:sp>
        <p:nvSpPr>
          <p:cNvPr id="4" name="TextBox 3">
            <a:extLst>
              <a:ext uri="{FF2B5EF4-FFF2-40B4-BE49-F238E27FC236}">
                <a16:creationId xmlns:a16="http://schemas.microsoft.com/office/drawing/2014/main" id="{D4256AC1-6E47-4C51-A8A0-44DB3A87A458}"/>
              </a:ext>
            </a:extLst>
          </p:cNvPr>
          <p:cNvSpPr txBox="1"/>
          <p:nvPr/>
        </p:nvSpPr>
        <p:spPr>
          <a:xfrm>
            <a:off x="4886721" y="2265417"/>
            <a:ext cx="3390058"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a:solidFill>
                  <a:srgbClr val="232333"/>
                </a:solidFill>
                <a:effectLst/>
              </a:rPr>
              <a:t>Myron Cohen, MD</a:t>
            </a:r>
            <a:br>
              <a:rPr lang="en-US" sz="1200"/>
            </a:br>
            <a:r>
              <a:rPr lang="en-US" sz="1200" b="0" i="0" err="1">
                <a:solidFill>
                  <a:srgbClr val="232333"/>
                </a:solidFill>
                <a:effectLst/>
              </a:rPr>
              <a:t>Yeargan</a:t>
            </a:r>
            <a:r>
              <a:rPr lang="en-US" sz="1200" b="0" i="0">
                <a:solidFill>
                  <a:srgbClr val="232333"/>
                </a:solidFill>
                <a:effectLst/>
              </a:rPr>
              <a:t>-Bate Distinguished Professor of Medicine, Microbiology and Immunology, and Epidemiology</a:t>
            </a:r>
            <a:br>
              <a:rPr lang="en-US" sz="1200"/>
            </a:br>
            <a:r>
              <a:rPr lang="en-US" sz="1200" b="0" i="0">
                <a:solidFill>
                  <a:srgbClr val="232333"/>
                </a:solidFill>
                <a:effectLst/>
              </a:rPr>
              <a:t>Associate Vice Chancellor for Global Health and Medical Affairs</a:t>
            </a:r>
            <a:br>
              <a:rPr lang="en-US" sz="1200"/>
            </a:br>
            <a:r>
              <a:rPr lang="en-US" sz="1200" b="0" i="0">
                <a:solidFill>
                  <a:srgbClr val="232333"/>
                </a:solidFill>
                <a:effectLst/>
              </a:rPr>
              <a:t>UNC School of Medicine</a:t>
            </a:r>
            <a:endParaRPr kumimoji="0" lang="en-US" sz="1200" b="1" i="0" u="none" strike="noStrike" kern="1200" cap="none" spc="0" normalizeH="0" baseline="0" noProof="0">
              <a:ln>
                <a:noFill/>
              </a:ln>
              <a:solidFill>
                <a:prstClr val="black"/>
              </a:solidFill>
              <a:effectLst/>
              <a:uLnTx/>
              <a:uFillTx/>
              <a:ea typeface="+mn-ea"/>
              <a:cs typeface="+mn-cs"/>
            </a:endParaRPr>
          </a:p>
        </p:txBody>
      </p:sp>
      <p:sp>
        <p:nvSpPr>
          <p:cNvPr id="3" name="TextBox 2">
            <a:extLst>
              <a:ext uri="{FF2B5EF4-FFF2-40B4-BE49-F238E27FC236}">
                <a16:creationId xmlns:a16="http://schemas.microsoft.com/office/drawing/2014/main" id="{9EA2AFE1-DB91-4AFD-8319-CA8AB5858510}"/>
              </a:ext>
            </a:extLst>
          </p:cNvPr>
          <p:cNvSpPr txBox="1"/>
          <p:nvPr/>
        </p:nvSpPr>
        <p:spPr>
          <a:xfrm>
            <a:off x="8846213" y="2260266"/>
            <a:ext cx="314091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a:solidFill>
                  <a:srgbClr val="232333"/>
                </a:solidFill>
                <a:effectLst/>
              </a:rPr>
              <a:t>Rajesh Gandhi, MD, FIDSA</a:t>
            </a:r>
            <a:br>
              <a:rPr lang="en-US" sz="1200"/>
            </a:br>
            <a:r>
              <a:rPr lang="en-US" sz="1200" b="0" i="0">
                <a:solidFill>
                  <a:srgbClr val="232333"/>
                </a:solidFill>
                <a:effectLst/>
              </a:rPr>
              <a:t>Director, HIV Clinical Services and Education</a:t>
            </a:r>
            <a:br>
              <a:rPr lang="en-US" sz="1200"/>
            </a:br>
            <a:r>
              <a:rPr lang="en-US" sz="1200" b="0" i="0">
                <a:solidFill>
                  <a:srgbClr val="232333"/>
                </a:solidFill>
                <a:effectLst/>
              </a:rPr>
              <a:t>Massachusetts General Hospital</a:t>
            </a:r>
            <a:br>
              <a:rPr lang="en-US" sz="1200"/>
            </a:br>
            <a:r>
              <a:rPr lang="en-US" sz="1200" b="0" i="0">
                <a:solidFill>
                  <a:srgbClr val="232333"/>
                </a:solidFill>
                <a:effectLst/>
              </a:rPr>
              <a:t>Professor of Medicine, Harvard Medical School</a:t>
            </a:r>
            <a:endParaRPr kumimoji="0" lang="en-US" sz="1200" b="0" i="0" u="none" strike="noStrike" kern="1200" cap="none" spc="0" normalizeH="0" baseline="0" noProof="0">
              <a:ln>
                <a:noFill/>
              </a:ln>
              <a:solidFill>
                <a:prstClr val="black"/>
              </a:solidFill>
              <a:effectLst/>
              <a:uLnTx/>
              <a:uFillTx/>
              <a:ea typeface="+mn-ea"/>
              <a:cs typeface="+mn-cs"/>
            </a:endParaRPr>
          </a:p>
        </p:txBody>
      </p:sp>
      <p:sp>
        <p:nvSpPr>
          <p:cNvPr id="15" name="TextBox 14">
            <a:extLst>
              <a:ext uri="{FF2B5EF4-FFF2-40B4-BE49-F238E27FC236}">
                <a16:creationId xmlns:a16="http://schemas.microsoft.com/office/drawing/2014/main" id="{C93DB261-4976-432E-8BEC-9A0C25A8C26F}"/>
              </a:ext>
            </a:extLst>
          </p:cNvPr>
          <p:cNvSpPr txBox="1"/>
          <p:nvPr/>
        </p:nvSpPr>
        <p:spPr>
          <a:xfrm>
            <a:off x="6811677" y="5635000"/>
            <a:ext cx="3576365" cy="1107996"/>
          </a:xfrm>
          <a:prstGeom prst="rect">
            <a:avLst/>
          </a:prstGeom>
          <a:noFill/>
        </p:spPr>
        <p:txBody>
          <a:bodyPr wrap="square">
            <a:spAutoFit/>
          </a:bodyPr>
          <a:lstStyle/>
          <a:p>
            <a:pPr algn="ctr" rtl="0" fontAlgn="base"/>
            <a:r>
              <a:rPr lang="en-US" b="1" i="0" u="none" strike="noStrike">
                <a:solidFill>
                  <a:schemeClr val="bg1"/>
                </a:solidFill>
                <a:effectLst/>
              </a:rPr>
              <a:t>Kathleen Dooling, MD, MPH</a:t>
            </a:r>
            <a:r>
              <a:rPr lang="en-US" b="1" i="0">
                <a:solidFill>
                  <a:schemeClr val="bg1"/>
                </a:solidFill>
                <a:effectLst/>
              </a:rPr>
              <a:t>​</a:t>
            </a:r>
          </a:p>
          <a:p>
            <a:pPr algn="ctr" rtl="0" fontAlgn="base"/>
            <a:r>
              <a:rPr lang="en-US" sz="1200" i="0" u="none" strike="noStrike">
                <a:solidFill>
                  <a:schemeClr val="bg1"/>
                </a:solidFill>
                <a:effectLst/>
              </a:rPr>
              <a:t>Co-Lead, COVID-19 Work Group</a:t>
            </a:r>
          </a:p>
          <a:p>
            <a:pPr algn="ctr" rtl="0" fontAlgn="base"/>
            <a:r>
              <a:rPr lang="en-US" sz="1200" i="0" u="none" strike="noStrike">
                <a:solidFill>
                  <a:schemeClr val="bg1"/>
                </a:solidFill>
                <a:effectLst/>
              </a:rPr>
              <a:t>Advisory Committee on Immunization Practices (ACIP)</a:t>
            </a:r>
            <a:r>
              <a:rPr lang="en-US" sz="1200" i="0">
                <a:solidFill>
                  <a:schemeClr val="bg1"/>
                </a:solidFill>
                <a:effectLst/>
              </a:rPr>
              <a:t>​</a:t>
            </a:r>
          </a:p>
          <a:p>
            <a:pPr algn="ctr" rtl="0" fontAlgn="base"/>
            <a:r>
              <a:rPr lang="en-US" sz="1200" i="0" u="none" strike="noStrike">
                <a:solidFill>
                  <a:schemeClr val="bg1"/>
                </a:solidFill>
                <a:effectLst/>
              </a:rPr>
              <a:t>Centers for Disease Control and Prevention</a:t>
            </a:r>
            <a:endParaRPr lang="en-US" sz="1200" i="0">
              <a:solidFill>
                <a:schemeClr val="bg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2">
            <a:extLst>
              <a:ext uri="{FF2B5EF4-FFF2-40B4-BE49-F238E27FC236}">
                <a16:creationId xmlns:a16="http://schemas.microsoft.com/office/drawing/2014/main" id="{9CB4F51B-54DD-40A1-A537-1ABE8804D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14" t="6644" r="8014" b="11794"/>
          <a:stretch/>
        </p:blipFill>
        <p:spPr bwMode="auto">
          <a:xfrm>
            <a:off x="9701608" y="610683"/>
            <a:ext cx="1430128" cy="16899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9DE01FF-06DD-494D-ADAC-AAEC518CA9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303" t="729" r="12803" b="670"/>
          <a:stretch/>
        </p:blipFill>
        <p:spPr bwMode="auto">
          <a:xfrm>
            <a:off x="7715910" y="4017856"/>
            <a:ext cx="1505687" cy="16306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EDF5F2C-276C-4C93-8759-FD7AEB72A71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492" t="-1238" r="11419" b="8005"/>
          <a:stretch/>
        </p:blipFill>
        <p:spPr bwMode="auto">
          <a:xfrm>
            <a:off x="5699698" y="585652"/>
            <a:ext cx="1505686" cy="170503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B7C7DFD-1165-46B5-A8AA-2D5AFA9F3C6B}"/>
              </a:ext>
            </a:extLst>
          </p:cNvPr>
          <p:cNvSpPr txBox="1"/>
          <p:nvPr/>
        </p:nvSpPr>
        <p:spPr>
          <a:xfrm>
            <a:off x="4983814" y="118596"/>
            <a:ext cx="6969881" cy="461665"/>
          </a:xfrm>
          <a:prstGeom prst="rect">
            <a:avLst/>
          </a:prstGeom>
          <a:noFill/>
        </p:spPr>
        <p:txBody>
          <a:bodyPr wrap="square">
            <a:spAutoFit/>
          </a:bodyPr>
          <a:lstStyle/>
          <a:p>
            <a:pPr algn="ctr"/>
            <a:r>
              <a:rPr lang="en-US" sz="2400" b="1" i="0">
                <a:solidFill>
                  <a:srgbClr val="232333"/>
                </a:solidFill>
                <a:effectLst/>
                <a:latin typeface="Lato"/>
              </a:rPr>
              <a:t>Monoclonal Antibodies Update</a:t>
            </a:r>
            <a:endParaRPr lang="en-US" sz="2400" b="1"/>
          </a:p>
        </p:txBody>
      </p:sp>
      <p:sp>
        <p:nvSpPr>
          <p:cNvPr id="19" name="TextBox 18">
            <a:extLst>
              <a:ext uri="{FF2B5EF4-FFF2-40B4-BE49-F238E27FC236}">
                <a16:creationId xmlns:a16="http://schemas.microsoft.com/office/drawing/2014/main" id="{C6B57ED0-3D73-4C5D-8D9A-88C369F5255C}"/>
              </a:ext>
            </a:extLst>
          </p:cNvPr>
          <p:cNvSpPr txBox="1"/>
          <p:nvPr/>
        </p:nvSpPr>
        <p:spPr>
          <a:xfrm>
            <a:off x="5106058" y="3585663"/>
            <a:ext cx="6881072" cy="461665"/>
          </a:xfrm>
          <a:prstGeom prst="rect">
            <a:avLst/>
          </a:prstGeom>
          <a:noFill/>
        </p:spPr>
        <p:txBody>
          <a:bodyPr wrap="square">
            <a:spAutoFit/>
          </a:bodyPr>
          <a:lstStyle/>
          <a:p>
            <a:pPr algn="ctr"/>
            <a:r>
              <a:rPr lang="en-US" sz="2400" b="1" i="0">
                <a:solidFill>
                  <a:srgbClr val="232333"/>
                </a:solidFill>
                <a:effectLst/>
                <a:latin typeface="Lato"/>
              </a:rPr>
              <a:t>COVID-19 Vaccine Update</a:t>
            </a:r>
            <a:endParaRPr lang="en-US" sz="2400" b="1"/>
          </a:p>
        </p:txBody>
      </p:sp>
    </p:spTree>
    <p:extLst>
      <p:ext uri="{BB962C8B-B14F-4D97-AF65-F5344CB8AC3E}">
        <p14:creationId xmlns:p14="http://schemas.microsoft.com/office/powerpoint/2010/main" val="61841984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EDB29B-A681-4070-8BEB-066895020DAA}"/>
              </a:ext>
            </a:extLst>
          </p:cNvPr>
          <p:cNvSpPr txBox="1">
            <a:spLocks/>
          </p:cNvSpPr>
          <p:nvPr/>
        </p:nvSpPr>
        <p:spPr>
          <a:xfrm>
            <a:off x="258307" y="106696"/>
            <a:ext cx="11675388" cy="10385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54">
              <a:defRPr/>
            </a:pPr>
            <a:r>
              <a:rPr lang="en-US" sz="3600" b="1">
                <a:solidFill>
                  <a:srgbClr val="4472C4"/>
                </a:solidFill>
                <a:latin typeface="Arial Black" panose="020B0604020202020204" pitchFamily="34" charset="0"/>
                <a:cs typeface="Arial Black" panose="020B0604020202020204" pitchFamily="34" charset="0"/>
                <a:sym typeface="Arial"/>
              </a:rPr>
              <a:t>COVID-19 mAb for Prevention  </a:t>
            </a:r>
          </a:p>
        </p:txBody>
      </p:sp>
      <p:cxnSp>
        <p:nvCxnSpPr>
          <p:cNvPr id="5" name="Straight Connector 4">
            <a:extLst>
              <a:ext uri="{FF2B5EF4-FFF2-40B4-BE49-F238E27FC236}">
                <a16:creationId xmlns:a16="http://schemas.microsoft.com/office/drawing/2014/main" id="{8D4B6F07-A012-44E9-8B65-BF6AEEC3EB97}"/>
              </a:ext>
            </a:extLst>
          </p:cNvPr>
          <p:cNvCxnSpPr>
            <a:cxnSpLocks/>
          </p:cNvCxnSpPr>
          <p:nvPr/>
        </p:nvCxnSpPr>
        <p:spPr>
          <a:xfrm>
            <a:off x="258307" y="1145211"/>
            <a:ext cx="116753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FA01D3F9-064E-4256-ACE7-7D065DF01BC6}"/>
              </a:ext>
            </a:extLst>
          </p:cNvPr>
          <p:cNvSpPr>
            <a:spLocks noGrp="1"/>
          </p:cNvSpPr>
          <p:nvPr>
            <p:ph type="sldNum" sz="quarter" idx="12"/>
          </p:nvPr>
        </p:nvSpPr>
        <p:spPr/>
        <p:txBody>
          <a:bodyPr/>
          <a:lstStyle/>
          <a:p>
            <a:pPr defTabSz="457178">
              <a:defRPr/>
            </a:pPr>
            <a:fld id="{B2C9303A-2536-46B9-96CE-1205869294C8}" type="slidenum">
              <a:rPr lang="en-US">
                <a:solidFill>
                  <a:prstClr val="black">
                    <a:tint val="75000"/>
                  </a:prstClr>
                </a:solidFill>
                <a:latin typeface="Calibri" panose="020F0502020204030204"/>
                <a:cs typeface="Arial"/>
                <a:sym typeface="Arial"/>
              </a:rPr>
              <a:pPr defTabSz="457178">
                <a:defRPr/>
              </a:pPr>
              <a:t>20</a:t>
            </a:fld>
            <a:endParaRPr lang="en-US">
              <a:solidFill>
                <a:prstClr val="black">
                  <a:tint val="75000"/>
                </a:prstClr>
              </a:solidFill>
              <a:latin typeface="Calibri" panose="020F0502020204030204"/>
              <a:cs typeface="Arial"/>
              <a:sym typeface="Arial"/>
            </a:endParaRPr>
          </a:p>
        </p:txBody>
      </p:sp>
      <p:sp>
        <p:nvSpPr>
          <p:cNvPr id="6" name="Content Placeholder 5">
            <a:extLst>
              <a:ext uri="{FF2B5EF4-FFF2-40B4-BE49-F238E27FC236}">
                <a16:creationId xmlns:a16="http://schemas.microsoft.com/office/drawing/2014/main" id="{514B75B8-3860-B543-A363-04B24546380C}"/>
              </a:ext>
            </a:extLst>
          </p:cNvPr>
          <p:cNvSpPr>
            <a:spLocks noGrp="1"/>
          </p:cNvSpPr>
          <p:nvPr>
            <p:ph idx="1"/>
          </p:nvPr>
        </p:nvSpPr>
        <p:spPr>
          <a:xfrm>
            <a:off x="1764633" y="1475566"/>
            <a:ext cx="8943475" cy="4977039"/>
          </a:xfrm>
        </p:spPr>
        <p:txBody>
          <a:bodyPr>
            <a:normAutofit fontScale="77500" lnSpcReduction="20000"/>
          </a:bodyPr>
          <a:lstStyle/>
          <a:p>
            <a:pPr marL="0" indent="0">
              <a:buNone/>
            </a:pPr>
            <a:r>
              <a:rPr lang="en-US" b="1">
                <a:solidFill>
                  <a:srgbClr val="002060"/>
                </a:solidFill>
                <a:latin typeface="Arial Black" panose="020B0A04020102020204" pitchFamily="34" charset="0"/>
              </a:rPr>
              <a:t>Monoclonal Abs (</a:t>
            </a:r>
            <a:r>
              <a:rPr lang="en-US" b="1" err="1">
                <a:solidFill>
                  <a:srgbClr val="002060"/>
                </a:solidFill>
                <a:latin typeface="Arial Black" panose="020B0A04020102020204" pitchFamily="34" charset="0"/>
              </a:rPr>
              <a:t>mAbs</a:t>
            </a:r>
            <a:r>
              <a:rPr lang="en-US" b="1">
                <a:solidFill>
                  <a:srgbClr val="002060"/>
                </a:solidFill>
                <a:latin typeface="Arial Black" panose="020B0A04020102020204" pitchFamily="34" charset="0"/>
              </a:rPr>
              <a:t>):</a:t>
            </a:r>
            <a:r>
              <a:rPr lang="en-US"/>
              <a:t> </a:t>
            </a:r>
          </a:p>
          <a:p>
            <a:pPr>
              <a:lnSpc>
                <a:spcPct val="120000"/>
              </a:lnSpc>
              <a:buClr>
                <a:srgbClr val="C00000"/>
              </a:buClr>
              <a:buFont typeface="Wingdings" panose="05000000000000000000" pitchFamily="2" charset="2"/>
              <a:buChar char="§"/>
            </a:pPr>
            <a:r>
              <a:rPr lang="en-US"/>
              <a:t>Offer immediate protection for those exposed or unvaccinated in high risk settings</a:t>
            </a:r>
          </a:p>
          <a:p>
            <a:pPr>
              <a:lnSpc>
                <a:spcPct val="120000"/>
              </a:lnSpc>
              <a:buClr>
                <a:srgbClr val="C00000"/>
              </a:buClr>
              <a:buFont typeface="Wingdings" panose="05000000000000000000" pitchFamily="2" charset="2"/>
              <a:buChar char="§"/>
            </a:pPr>
            <a:r>
              <a:rPr lang="en-US"/>
              <a:t>Can be provided to people unlikely to respond to a vaccine, or allergic</a:t>
            </a:r>
          </a:p>
          <a:p>
            <a:pPr>
              <a:lnSpc>
                <a:spcPct val="120000"/>
              </a:lnSpc>
              <a:buClr>
                <a:srgbClr val="C00000"/>
              </a:buClr>
              <a:buFont typeface="Wingdings" panose="05000000000000000000" pitchFamily="2" charset="2"/>
              <a:buChar char="§"/>
            </a:pPr>
            <a:r>
              <a:rPr lang="en-US" b="1"/>
              <a:t>They could stop viral replication and block progression of disease </a:t>
            </a:r>
          </a:p>
          <a:p>
            <a:pPr>
              <a:lnSpc>
                <a:spcPct val="120000"/>
              </a:lnSpc>
              <a:buClr>
                <a:srgbClr val="C00000"/>
              </a:buClr>
              <a:buFont typeface="Wingdings" panose="05000000000000000000" pitchFamily="2" charset="2"/>
              <a:buChar char="§"/>
            </a:pPr>
            <a:r>
              <a:rPr lang="en-US" i="1"/>
              <a:t>Can help predict requirements for a vaccine by identifying required titers of neutralizing antibodies</a:t>
            </a:r>
          </a:p>
          <a:p>
            <a:pPr marL="0" indent="0">
              <a:buClr>
                <a:srgbClr val="C00000"/>
              </a:buClr>
              <a:buNone/>
            </a:pPr>
            <a:endParaRPr lang="en-US">
              <a:latin typeface="Arial Black" panose="020B0A04020102020204" pitchFamily="34" charset="0"/>
            </a:endParaRPr>
          </a:p>
          <a:p>
            <a:pPr marL="0" indent="0">
              <a:buClr>
                <a:srgbClr val="C00000"/>
              </a:buClr>
              <a:buNone/>
            </a:pPr>
            <a:r>
              <a:rPr lang="en-US" b="1">
                <a:solidFill>
                  <a:srgbClr val="002060"/>
                </a:solidFill>
                <a:latin typeface="Arial Black" panose="020B0A04020102020204" pitchFamily="34" charset="0"/>
              </a:rPr>
              <a:t>Target Populations for </a:t>
            </a:r>
            <a:r>
              <a:rPr lang="en-US" b="1" err="1">
                <a:solidFill>
                  <a:srgbClr val="002060"/>
                </a:solidFill>
                <a:latin typeface="Arial Black" panose="020B0A04020102020204" pitchFamily="34" charset="0"/>
              </a:rPr>
              <a:t>mAbs</a:t>
            </a:r>
            <a:r>
              <a:rPr lang="en-US" b="1">
                <a:solidFill>
                  <a:srgbClr val="002060"/>
                </a:solidFill>
                <a:latin typeface="Arial Black" panose="020B0A04020102020204" pitchFamily="34" charset="0"/>
              </a:rPr>
              <a:t>:</a:t>
            </a:r>
          </a:p>
          <a:p>
            <a:pPr>
              <a:lnSpc>
                <a:spcPct val="120000"/>
              </a:lnSpc>
              <a:buClr>
                <a:srgbClr val="C00000"/>
              </a:buClr>
            </a:pPr>
            <a:r>
              <a:rPr lang="en-US"/>
              <a:t>Nursing homes, both residents and attendants  </a:t>
            </a:r>
          </a:p>
          <a:p>
            <a:pPr>
              <a:lnSpc>
                <a:spcPct val="120000"/>
              </a:lnSpc>
              <a:buClr>
                <a:srgbClr val="C00000"/>
              </a:buClr>
              <a:buFont typeface="Wingdings" pitchFamily="2" charset="2"/>
              <a:buChar char="§"/>
            </a:pPr>
            <a:r>
              <a:rPr lang="en-US"/>
              <a:t>High incidence workplaces (e.g. meat packing plants)</a:t>
            </a:r>
          </a:p>
          <a:p>
            <a:pPr>
              <a:lnSpc>
                <a:spcPct val="120000"/>
              </a:lnSpc>
              <a:buClr>
                <a:srgbClr val="C00000"/>
              </a:buClr>
              <a:buFont typeface="Wingdings" pitchFamily="2" charset="2"/>
              <a:buChar char="§"/>
            </a:pPr>
            <a:r>
              <a:rPr lang="en-US"/>
              <a:t>Index case contacts (e.g. household contacts)</a:t>
            </a:r>
          </a:p>
          <a:p>
            <a:pPr marL="0" indent="0">
              <a:lnSpc>
                <a:spcPct val="150000"/>
              </a:lnSpc>
              <a:buClr>
                <a:srgbClr val="C00000"/>
              </a:buClr>
              <a:buNone/>
            </a:pPr>
            <a:endParaRPr lang="en-US" b="1"/>
          </a:p>
          <a:p>
            <a:pPr>
              <a:buClr>
                <a:srgbClr val="C00000"/>
              </a:buClr>
            </a:pPr>
            <a:endParaRPr lang="en-US" b="1">
              <a:solidFill>
                <a:srgbClr val="002060"/>
              </a:solidFill>
              <a:latin typeface="Arial Black" panose="020B0A04020102020204" pitchFamily="34" charset="0"/>
            </a:endParaRPr>
          </a:p>
          <a:p>
            <a:pPr>
              <a:buClr>
                <a:srgbClr val="C00000"/>
              </a:buClr>
            </a:pPr>
            <a:endParaRPr lang="en-US"/>
          </a:p>
          <a:p>
            <a:endParaRPr lang="en-US"/>
          </a:p>
        </p:txBody>
      </p:sp>
    </p:spTree>
    <p:extLst>
      <p:ext uri="{BB962C8B-B14F-4D97-AF65-F5344CB8AC3E}">
        <p14:creationId xmlns:p14="http://schemas.microsoft.com/office/powerpoint/2010/main" val="1713366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 y="367457"/>
            <a:ext cx="12192000" cy="734484"/>
          </a:xfrm>
        </p:spPr>
        <p:txBody>
          <a:bodyPr>
            <a:noAutofit/>
          </a:bodyPr>
          <a:lstStyle/>
          <a:p>
            <a:pPr algn="ctr"/>
            <a:r>
              <a:rPr lang="en-US" sz="4267" b="1" err="1">
                <a:latin typeface="Calibri" panose="020F0502020204030204" pitchFamily="34" charset="0"/>
              </a:rPr>
              <a:t>Bamlanivimab</a:t>
            </a:r>
            <a:r>
              <a:rPr lang="en-US" sz="4267" b="1">
                <a:latin typeface="Calibri" panose="020F0502020204030204" pitchFamily="34" charset="0"/>
              </a:rPr>
              <a:t> for Prevention </a:t>
            </a:r>
            <a:br>
              <a:rPr lang="en-US" sz="4267" b="1">
                <a:latin typeface="Calibri" panose="020F0502020204030204" pitchFamily="34" charset="0"/>
              </a:rPr>
            </a:br>
            <a:r>
              <a:rPr lang="en-US" sz="4267" b="1">
                <a:latin typeface="Calibri" panose="020F0502020204030204" pitchFamily="34" charset="0"/>
              </a:rPr>
              <a:t>(BLAZE-2)</a:t>
            </a:r>
          </a:p>
        </p:txBody>
      </p:sp>
      <p:sp>
        <p:nvSpPr>
          <p:cNvPr id="7" name="Content Placeholder 8">
            <a:extLst>
              <a:ext uri="{FF2B5EF4-FFF2-40B4-BE49-F238E27FC236}">
                <a16:creationId xmlns:a16="http://schemas.microsoft.com/office/drawing/2014/main" id="{F8B4C65D-0C7F-40E1-B6B1-69B30B501952}"/>
              </a:ext>
            </a:extLst>
          </p:cNvPr>
          <p:cNvSpPr txBox="1">
            <a:spLocks/>
          </p:cNvSpPr>
          <p:nvPr/>
        </p:nvSpPr>
        <p:spPr>
          <a:xfrm>
            <a:off x="-99523" y="1655537"/>
            <a:ext cx="11880979" cy="4932876"/>
          </a:xfrm>
          <a:prstGeom prst="rect">
            <a:avLst/>
          </a:prstGeom>
        </p:spPr>
        <p:txBody>
          <a:bodyPr vert="horz" lIns="121920" tIns="60960" rIns="121920" bIns="6096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914377" lvl="1" indent="-298443" defTabSz="1219170" fontAlgn="base">
              <a:lnSpc>
                <a:spcPct val="100000"/>
              </a:lnSpc>
              <a:spcBef>
                <a:spcPct val="30000"/>
              </a:spcBef>
              <a:spcAft>
                <a:spcPct val="0"/>
              </a:spcAft>
              <a:defRPr/>
            </a:pPr>
            <a:r>
              <a:rPr lang="en-US" sz="3200">
                <a:solidFill>
                  <a:prstClr val="black"/>
                </a:solidFill>
                <a:latin typeface="Calibri"/>
                <a:sym typeface="Arial"/>
              </a:rPr>
              <a:t>Phase 3 trial: </a:t>
            </a:r>
            <a:r>
              <a:rPr lang="en-US" sz="3200" err="1">
                <a:solidFill>
                  <a:prstClr val="black"/>
                </a:solidFill>
                <a:latin typeface="Calibri"/>
                <a:sym typeface="Arial"/>
              </a:rPr>
              <a:t>bamlanivimab</a:t>
            </a:r>
            <a:r>
              <a:rPr lang="en-US" sz="3200">
                <a:solidFill>
                  <a:prstClr val="black"/>
                </a:solidFill>
                <a:latin typeface="Calibri"/>
                <a:sym typeface="Arial"/>
              </a:rPr>
              <a:t> (4200 mg) vs. placebo</a:t>
            </a:r>
          </a:p>
          <a:p>
            <a:pPr marL="914377" lvl="1" indent="-298443" defTabSz="1219170" fontAlgn="base">
              <a:lnSpc>
                <a:spcPct val="100000"/>
              </a:lnSpc>
              <a:spcBef>
                <a:spcPct val="30000"/>
              </a:spcBef>
              <a:spcAft>
                <a:spcPct val="0"/>
              </a:spcAft>
              <a:defRPr/>
            </a:pPr>
            <a:r>
              <a:rPr lang="en-US" sz="3200">
                <a:solidFill>
                  <a:prstClr val="black"/>
                </a:solidFill>
                <a:latin typeface="Calibri"/>
                <a:sym typeface="Arial"/>
              </a:rPr>
              <a:t>Staff and residents in long term care facilities with at least one confirmed case of SARS-CoV-2 &lt;= 7 days prior to randomization</a:t>
            </a:r>
          </a:p>
          <a:p>
            <a:pPr marL="914377" lvl="1" indent="-298443" defTabSz="1219170" fontAlgn="base">
              <a:lnSpc>
                <a:spcPct val="100000"/>
              </a:lnSpc>
              <a:spcBef>
                <a:spcPct val="30000"/>
              </a:spcBef>
              <a:spcAft>
                <a:spcPct val="0"/>
              </a:spcAft>
              <a:defRPr/>
            </a:pPr>
            <a:r>
              <a:rPr lang="en-US" sz="3200">
                <a:solidFill>
                  <a:prstClr val="black"/>
                </a:solidFill>
                <a:latin typeface="Calibri"/>
                <a:sym typeface="Arial"/>
              </a:rPr>
              <a:t>Prevention: 965 participants who tested negative for SARS-CoV-2 (299 residents, 666 staff)</a:t>
            </a:r>
          </a:p>
          <a:p>
            <a:pPr marL="914377" lvl="1" indent="-298443" defTabSz="1219170" fontAlgn="base">
              <a:lnSpc>
                <a:spcPct val="100000"/>
              </a:lnSpc>
              <a:spcBef>
                <a:spcPct val="30000"/>
              </a:spcBef>
              <a:spcAft>
                <a:spcPct val="0"/>
              </a:spcAft>
              <a:defRPr/>
            </a:pPr>
            <a:r>
              <a:rPr lang="en-US" sz="3200">
                <a:solidFill>
                  <a:prstClr val="black"/>
                </a:solidFill>
                <a:latin typeface="Calibri"/>
                <a:sym typeface="Arial"/>
              </a:rPr>
              <a:t>Treatment: 132 participants who tested positive for SARS-CoV-2 (41 residents, 91 staff) and had risk factor for severe COVID-19</a:t>
            </a:r>
          </a:p>
          <a:p>
            <a:pPr marL="404794" indent="-404794" defTabSz="685783">
              <a:lnSpc>
                <a:spcPct val="110000"/>
              </a:lnSpc>
              <a:spcBef>
                <a:spcPts val="400"/>
              </a:spcBef>
              <a:spcAft>
                <a:spcPts val="800"/>
              </a:spcAft>
              <a:defRPr/>
            </a:pPr>
            <a:endParaRPr lang="en-US" sz="2700">
              <a:solidFill>
                <a:sysClr val="windowText" lastClr="000000"/>
              </a:solidFill>
              <a:latin typeface="Calibri" panose="020F0502020204030204" pitchFamily="34" charset="0"/>
              <a:sym typeface="Arial"/>
            </a:endParaRPr>
          </a:p>
          <a:p>
            <a:pPr marL="404794" indent="-404794" defTabSz="685783">
              <a:lnSpc>
                <a:spcPct val="100000"/>
              </a:lnSpc>
              <a:spcBef>
                <a:spcPts val="751"/>
              </a:spcBef>
              <a:defRPr/>
            </a:pPr>
            <a:endParaRPr lang="en-US" sz="2700">
              <a:solidFill>
                <a:sysClr val="windowText" lastClr="000000"/>
              </a:solidFill>
              <a:latin typeface="Calibri" panose="020F0502020204030204" pitchFamily="34" charset="0"/>
              <a:sym typeface="Arial"/>
            </a:endParaRPr>
          </a:p>
          <a:p>
            <a:pPr marL="171446" indent="-171446" defTabSz="685783">
              <a:spcBef>
                <a:spcPts val="751"/>
              </a:spcBef>
              <a:buNone/>
              <a:defRPr/>
            </a:pPr>
            <a:endParaRPr lang="en-US" sz="3401">
              <a:solidFill>
                <a:sysClr val="windowText" lastClr="000000"/>
              </a:solidFill>
              <a:latin typeface="Calibri"/>
              <a:sym typeface="Arial"/>
            </a:endParaRPr>
          </a:p>
          <a:p>
            <a:pPr marL="171446" indent="-171446" defTabSz="685783">
              <a:spcBef>
                <a:spcPts val="751"/>
              </a:spcBef>
              <a:defRPr/>
            </a:pPr>
            <a:endParaRPr lang="en-US" sz="2100">
              <a:solidFill>
                <a:sysClr val="windowText" lastClr="000000"/>
              </a:solidFill>
              <a:latin typeface="Calibri"/>
              <a:sym typeface="Arial"/>
            </a:endParaRPr>
          </a:p>
        </p:txBody>
      </p:sp>
      <p:sp>
        <p:nvSpPr>
          <p:cNvPr id="2" name="Rectangle 1">
            <a:extLst>
              <a:ext uri="{FF2B5EF4-FFF2-40B4-BE49-F238E27FC236}">
                <a16:creationId xmlns:a16="http://schemas.microsoft.com/office/drawing/2014/main" id="{796D9575-0A94-A143-8367-F3AA3235ACD2}"/>
              </a:ext>
            </a:extLst>
          </p:cNvPr>
          <p:cNvSpPr/>
          <p:nvPr/>
        </p:nvSpPr>
        <p:spPr>
          <a:xfrm>
            <a:off x="1533428" y="6364001"/>
            <a:ext cx="11638960" cy="318100"/>
          </a:xfrm>
          <a:prstGeom prst="rect">
            <a:avLst/>
          </a:prstGeom>
        </p:spPr>
        <p:txBody>
          <a:bodyPr wrap="square">
            <a:spAutoFit/>
          </a:bodyPr>
          <a:lstStyle/>
          <a:p>
            <a:pPr defTabSz="1219170">
              <a:defRPr/>
            </a:pPr>
            <a:r>
              <a:rPr lang="en-US" sz="1467" kern="0">
                <a:solidFill>
                  <a:srgbClr val="000000"/>
                </a:solidFill>
                <a:latin typeface="Calibri"/>
                <a:cs typeface="Arial"/>
                <a:sym typeface="Arial"/>
              </a:rPr>
              <a:t>https://</a:t>
            </a:r>
            <a:r>
              <a:rPr lang="en-US" sz="1467" kern="0" err="1">
                <a:solidFill>
                  <a:srgbClr val="000000"/>
                </a:solidFill>
                <a:latin typeface="Calibri"/>
                <a:cs typeface="Arial"/>
                <a:sym typeface="Arial"/>
              </a:rPr>
              <a:t>investor.lilly.com</a:t>
            </a:r>
            <a:r>
              <a:rPr lang="en-US" sz="1467" kern="0">
                <a:solidFill>
                  <a:srgbClr val="000000"/>
                </a:solidFill>
                <a:latin typeface="Calibri"/>
                <a:cs typeface="Arial"/>
                <a:sym typeface="Arial"/>
              </a:rPr>
              <a:t>/news-releases/news-release-details/lillys-neutralizing-antibody-bamlanivimab-ly-cov555-prevented</a:t>
            </a:r>
          </a:p>
        </p:txBody>
      </p:sp>
    </p:spTree>
    <p:extLst>
      <p:ext uri="{BB962C8B-B14F-4D97-AF65-F5344CB8AC3E}">
        <p14:creationId xmlns:p14="http://schemas.microsoft.com/office/powerpoint/2010/main" val="1306286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 y="380123"/>
            <a:ext cx="12192000" cy="734484"/>
          </a:xfrm>
        </p:spPr>
        <p:txBody>
          <a:bodyPr>
            <a:noAutofit/>
          </a:bodyPr>
          <a:lstStyle/>
          <a:p>
            <a:pPr algn="ctr"/>
            <a:r>
              <a:rPr lang="en-US" sz="4267" b="1" err="1">
                <a:latin typeface="Calibri" panose="020F0502020204030204" pitchFamily="34" charset="0"/>
              </a:rPr>
              <a:t>Bamlanivimab</a:t>
            </a:r>
            <a:r>
              <a:rPr lang="en-US" sz="4267" b="1">
                <a:latin typeface="Calibri" panose="020F0502020204030204" pitchFamily="34" charset="0"/>
              </a:rPr>
              <a:t> for Prevention </a:t>
            </a:r>
            <a:br>
              <a:rPr lang="en-US" sz="4267" b="1">
                <a:latin typeface="Calibri" panose="020F0502020204030204" pitchFamily="34" charset="0"/>
              </a:rPr>
            </a:br>
            <a:r>
              <a:rPr lang="en-US" sz="4267" b="1">
                <a:latin typeface="Calibri" panose="020F0502020204030204" pitchFamily="34" charset="0"/>
              </a:rPr>
              <a:t>(BLAZE-2)</a:t>
            </a:r>
          </a:p>
        </p:txBody>
      </p:sp>
      <p:sp>
        <p:nvSpPr>
          <p:cNvPr id="7" name="Content Placeholder 8">
            <a:extLst>
              <a:ext uri="{FF2B5EF4-FFF2-40B4-BE49-F238E27FC236}">
                <a16:creationId xmlns:a16="http://schemas.microsoft.com/office/drawing/2014/main" id="{F8B4C65D-0C7F-40E1-B6B1-69B30B501952}"/>
              </a:ext>
            </a:extLst>
          </p:cNvPr>
          <p:cNvSpPr txBox="1">
            <a:spLocks/>
          </p:cNvSpPr>
          <p:nvPr/>
        </p:nvSpPr>
        <p:spPr>
          <a:xfrm>
            <a:off x="-369028" y="1605531"/>
            <a:ext cx="5925768" cy="4932876"/>
          </a:xfrm>
          <a:prstGeom prst="rect">
            <a:avLst/>
          </a:prstGeom>
        </p:spPr>
        <p:txBody>
          <a:bodyPr vert="horz" lIns="121920" tIns="60960" rIns="121920" bIns="6096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914377" lvl="1" indent="-298443" defTabSz="1219170" fontAlgn="base">
              <a:lnSpc>
                <a:spcPct val="100000"/>
              </a:lnSpc>
              <a:spcBef>
                <a:spcPct val="30000"/>
              </a:spcBef>
              <a:spcAft>
                <a:spcPct val="0"/>
              </a:spcAft>
              <a:defRPr/>
            </a:pPr>
            <a:r>
              <a:rPr lang="en-US" sz="2667">
                <a:solidFill>
                  <a:prstClr val="black"/>
                </a:solidFill>
                <a:latin typeface="Calibri"/>
                <a:sym typeface="Arial"/>
              </a:rPr>
              <a:t>Among all participants, lower frequency of symptomatic COVID-19 with </a:t>
            </a:r>
            <a:r>
              <a:rPr lang="en-US" sz="2667" err="1">
                <a:solidFill>
                  <a:prstClr val="black"/>
                </a:solidFill>
                <a:latin typeface="Calibri"/>
                <a:sym typeface="Arial"/>
              </a:rPr>
              <a:t>bamlanivimab</a:t>
            </a:r>
            <a:r>
              <a:rPr lang="en-US" sz="2667">
                <a:solidFill>
                  <a:prstClr val="black"/>
                </a:solidFill>
                <a:latin typeface="Calibri"/>
                <a:sym typeface="Arial"/>
              </a:rPr>
              <a:t> (OR 0.43, p=0.00021)</a:t>
            </a:r>
          </a:p>
          <a:p>
            <a:pPr marL="914377" lvl="1" indent="-298443" defTabSz="1219170" fontAlgn="base">
              <a:lnSpc>
                <a:spcPct val="100000"/>
              </a:lnSpc>
              <a:spcBef>
                <a:spcPct val="30000"/>
              </a:spcBef>
              <a:spcAft>
                <a:spcPct val="0"/>
              </a:spcAft>
              <a:defRPr/>
            </a:pPr>
            <a:endParaRPr lang="en-US" sz="1333">
              <a:solidFill>
                <a:prstClr val="black"/>
              </a:solidFill>
              <a:latin typeface="Calibri"/>
              <a:sym typeface="Arial"/>
            </a:endParaRPr>
          </a:p>
          <a:p>
            <a:pPr marL="914377" lvl="1" indent="-298443" defTabSz="1219170" fontAlgn="base">
              <a:lnSpc>
                <a:spcPct val="100000"/>
              </a:lnSpc>
              <a:spcBef>
                <a:spcPct val="30000"/>
              </a:spcBef>
              <a:spcAft>
                <a:spcPct val="0"/>
              </a:spcAft>
              <a:defRPr/>
            </a:pPr>
            <a:r>
              <a:rPr lang="en-US" sz="2667">
                <a:solidFill>
                  <a:prstClr val="black"/>
                </a:solidFill>
                <a:latin typeface="Calibri"/>
                <a:sym typeface="Arial"/>
              </a:rPr>
              <a:t>For nursing home residents, lower frequency of symptomatic COVID-19 with </a:t>
            </a:r>
            <a:r>
              <a:rPr lang="en-US" sz="2667" err="1">
                <a:solidFill>
                  <a:prstClr val="black"/>
                </a:solidFill>
                <a:latin typeface="Calibri"/>
                <a:sym typeface="Arial"/>
              </a:rPr>
              <a:t>bamlanivimab</a:t>
            </a:r>
            <a:r>
              <a:rPr lang="en-US" sz="2667">
                <a:solidFill>
                  <a:prstClr val="black"/>
                </a:solidFill>
                <a:latin typeface="Calibri"/>
                <a:sym typeface="Arial"/>
              </a:rPr>
              <a:t> (OR 0.2, p=0.00026)</a:t>
            </a:r>
          </a:p>
          <a:p>
            <a:pPr marL="1257269" lvl="2" indent="-298443" defTabSz="1219170" fontAlgn="base">
              <a:lnSpc>
                <a:spcPct val="100000"/>
              </a:lnSpc>
              <a:spcBef>
                <a:spcPct val="30000"/>
              </a:spcBef>
              <a:spcAft>
                <a:spcPct val="0"/>
              </a:spcAft>
              <a:defRPr/>
            </a:pPr>
            <a:r>
              <a:rPr lang="en-US" sz="2667">
                <a:solidFill>
                  <a:prstClr val="black"/>
                </a:solidFill>
                <a:latin typeface="Calibri"/>
                <a:sym typeface="Arial"/>
              </a:rPr>
              <a:t>4 deaths, all in placebo group</a:t>
            </a:r>
          </a:p>
          <a:p>
            <a:pPr marL="404794" indent="-404794" defTabSz="685783">
              <a:lnSpc>
                <a:spcPct val="100000"/>
              </a:lnSpc>
              <a:spcBef>
                <a:spcPts val="751"/>
              </a:spcBef>
              <a:defRPr/>
            </a:pPr>
            <a:endParaRPr lang="en-US" sz="2667">
              <a:solidFill>
                <a:sysClr val="windowText" lastClr="000000"/>
              </a:solidFill>
              <a:latin typeface="Calibri"/>
              <a:sym typeface="Arial"/>
            </a:endParaRPr>
          </a:p>
          <a:p>
            <a:pPr marL="171446" indent="-171446" defTabSz="685783">
              <a:spcBef>
                <a:spcPts val="751"/>
              </a:spcBef>
              <a:buNone/>
              <a:defRPr/>
            </a:pPr>
            <a:endParaRPr lang="en-US" sz="2667">
              <a:solidFill>
                <a:sysClr val="windowText" lastClr="000000"/>
              </a:solidFill>
              <a:latin typeface="Calibri"/>
              <a:sym typeface="Arial"/>
            </a:endParaRPr>
          </a:p>
          <a:p>
            <a:pPr marL="171446" indent="-171446" defTabSz="685783">
              <a:spcBef>
                <a:spcPts val="751"/>
              </a:spcBef>
              <a:defRPr/>
            </a:pPr>
            <a:endParaRPr lang="en-US" sz="2667">
              <a:solidFill>
                <a:sysClr val="windowText" lastClr="000000"/>
              </a:solidFill>
              <a:latin typeface="Calibri"/>
              <a:sym typeface="Arial"/>
            </a:endParaRPr>
          </a:p>
        </p:txBody>
      </p:sp>
      <p:sp>
        <p:nvSpPr>
          <p:cNvPr id="5" name="Rectangle 4">
            <a:extLst>
              <a:ext uri="{FF2B5EF4-FFF2-40B4-BE49-F238E27FC236}">
                <a16:creationId xmlns:a16="http://schemas.microsoft.com/office/drawing/2014/main" id="{2BE10515-2041-AA43-8CB0-378146EFA9DC}"/>
              </a:ext>
            </a:extLst>
          </p:cNvPr>
          <p:cNvSpPr/>
          <p:nvPr/>
        </p:nvSpPr>
        <p:spPr>
          <a:xfrm>
            <a:off x="1533428" y="6364001"/>
            <a:ext cx="11638960" cy="318100"/>
          </a:xfrm>
          <a:prstGeom prst="rect">
            <a:avLst/>
          </a:prstGeom>
        </p:spPr>
        <p:txBody>
          <a:bodyPr wrap="square">
            <a:spAutoFit/>
          </a:bodyPr>
          <a:lstStyle/>
          <a:p>
            <a:pPr defTabSz="1219170">
              <a:defRPr/>
            </a:pPr>
            <a:r>
              <a:rPr lang="en-US" sz="1467" kern="0">
                <a:solidFill>
                  <a:srgbClr val="000000"/>
                </a:solidFill>
                <a:latin typeface="Calibri"/>
                <a:cs typeface="Arial"/>
                <a:sym typeface="Arial"/>
              </a:rPr>
              <a:t>https://</a:t>
            </a:r>
            <a:r>
              <a:rPr lang="en-US" sz="1467" kern="0" err="1">
                <a:solidFill>
                  <a:srgbClr val="000000"/>
                </a:solidFill>
                <a:latin typeface="Calibri"/>
                <a:cs typeface="Arial"/>
                <a:sym typeface="Arial"/>
              </a:rPr>
              <a:t>investor.lilly.com</a:t>
            </a:r>
            <a:r>
              <a:rPr lang="en-US" sz="1467" kern="0">
                <a:solidFill>
                  <a:srgbClr val="000000"/>
                </a:solidFill>
                <a:latin typeface="Calibri"/>
                <a:cs typeface="Arial"/>
                <a:sym typeface="Arial"/>
              </a:rPr>
              <a:t>/news-releases/news-release-details/lillys-neutralizing-antibody-bamlanivimab-ly-cov555-prevented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1481" y="2490523"/>
            <a:ext cx="6840353" cy="3550469"/>
          </a:xfrm>
          <a:prstGeom prst="rect">
            <a:avLst/>
          </a:prstGeom>
        </p:spPr>
      </p:pic>
      <p:sp>
        <p:nvSpPr>
          <p:cNvPr id="6" name="TextBox 5"/>
          <p:cNvSpPr txBox="1"/>
          <p:nvPr/>
        </p:nvSpPr>
        <p:spPr>
          <a:xfrm>
            <a:off x="5800826" y="1809550"/>
            <a:ext cx="5402981" cy="666977"/>
          </a:xfrm>
          <a:prstGeom prst="rect">
            <a:avLst/>
          </a:prstGeom>
          <a:noFill/>
        </p:spPr>
        <p:txBody>
          <a:bodyPr wrap="square" rtlCol="0">
            <a:spAutoFit/>
          </a:bodyPr>
          <a:lstStyle/>
          <a:p>
            <a:pPr algn="ctr" defTabSz="1219170">
              <a:defRPr/>
            </a:pPr>
            <a:r>
              <a:rPr lang="en-US" sz="1867" b="1" kern="0">
                <a:solidFill>
                  <a:srgbClr val="000000"/>
                </a:solidFill>
                <a:latin typeface="Calibri"/>
                <a:cs typeface="Arial"/>
                <a:sym typeface="Arial"/>
              </a:rPr>
              <a:t>Residents with symptomatic COVID-19 (prevention population)</a:t>
            </a:r>
          </a:p>
        </p:txBody>
      </p:sp>
    </p:spTree>
    <p:extLst>
      <p:ext uri="{BB962C8B-B14F-4D97-AF65-F5344CB8AC3E}">
        <p14:creationId xmlns:p14="http://schemas.microsoft.com/office/powerpoint/2010/main" val="2199211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 y="494023"/>
            <a:ext cx="12192000" cy="734484"/>
          </a:xfrm>
        </p:spPr>
        <p:txBody>
          <a:bodyPr>
            <a:noAutofit/>
          </a:bodyPr>
          <a:lstStyle/>
          <a:p>
            <a:pPr algn="ctr"/>
            <a:r>
              <a:rPr lang="en-US" sz="4267" b="1" err="1">
                <a:latin typeface="Calibri" panose="020F0502020204030204" pitchFamily="34" charset="0"/>
              </a:rPr>
              <a:t>Casirivimab</a:t>
            </a:r>
            <a:r>
              <a:rPr lang="en-US" sz="4267" b="1">
                <a:latin typeface="Calibri" panose="020F0502020204030204" pitchFamily="34" charset="0"/>
              </a:rPr>
              <a:t>/</a:t>
            </a:r>
            <a:r>
              <a:rPr lang="en-US" sz="4267" b="1" err="1">
                <a:latin typeface="Calibri" panose="020F0502020204030204" pitchFamily="34" charset="0"/>
              </a:rPr>
              <a:t>Imdevimab</a:t>
            </a:r>
            <a:r>
              <a:rPr lang="en-US" sz="4267" b="1">
                <a:latin typeface="Calibri" panose="020F0502020204030204" pitchFamily="34" charset="0"/>
              </a:rPr>
              <a:t> for Prevention </a:t>
            </a:r>
            <a:br>
              <a:rPr lang="en-US" sz="4267" b="1">
                <a:latin typeface="Calibri" panose="020F0502020204030204" pitchFamily="34" charset="0"/>
              </a:rPr>
            </a:br>
            <a:endParaRPr lang="en-US" sz="4267" b="1">
              <a:latin typeface="Calibri" panose="020F0502020204030204" pitchFamily="34" charset="0"/>
            </a:endParaRPr>
          </a:p>
        </p:txBody>
      </p:sp>
      <p:sp>
        <p:nvSpPr>
          <p:cNvPr id="7" name="Content Placeholder 8">
            <a:extLst>
              <a:ext uri="{FF2B5EF4-FFF2-40B4-BE49-F238E27FC236}">
                <a16:creationId xmlns:a16="http://schemas.microsoft.com/office/drawing/2014/main" id="{F8B4C65D-0C7F-40E1-B6B1-69B30B501952}"/>
              </a:ext>
            </a:extLst>
          </p:cNvPr>
          <p:cNvSpPr txBox="1">
            <a:spLocks/>
          </p:cNvSpPr>
          <p:nvPr/>
        </p:nvSpPr>
        <p:spPr>
          <a:xfrm>
            <a:off x="-75858" y="1189517"/>
            <a:ext cx="11880979" cy="5496924"/>
          </a:xfrm>
          <a:prstGeom prst="rect">
            <a:avLst/>
          </a:prstGeom>
        </p:spPr>
        <p:txBody>
          <a:bodyPr vert="horz" lIns="121920" tIns="60960" rIns="121920" bIns="6096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914377" lvl="1" indent="-298443" defTabSz="1219170" fontAlgn="base">
              <a:lnSpc>
                <a:spcPct val="100000"/>
              </a:lnSpc>
              <a:spcBef>
                <a:spcPct val="30000"/>
              </a:spcBef>
              <a:spcAft>
                <a:spcPct val="0"/>
              </a:spcAft>
              <a:defRPr/>
            </a:pPr>
            <a:r>
              <a:rPr lang="en-US" sz="3200">
                <a:solidFill>
                  <a:prstClr val="black"/>
                </a:solidFill>
                <a:latin typeface="Calibri"/>
                <a:sym typeface="Arial"/>
              </a:rPr>
              <a:t>Ongoing phase 3 trial in household contacts (n=&gt;3000)</a:t>
            </a:r>
          </a:p>
          <a:p>
            <a:pPr marL="914377" lvl="1" indent="-298443" defTabSz="1219170" fontAlgn="base">
              <a:lnSpc>
                <a:spcPct val="100000"/>
              </a:lnSpc>
              <a:spcBef>
                <a:spcPct val="30000"/>
              </a:spcBef>
              <a:spcAft>
                <a:spcPct val="0"/>
              </a:spcAft>
              <a:defRPr/>
            </a:pPr>
            <a:r>
              <a:rPr lang="en-US" sz="3200">
                <a:solidFill>
                  <a:prstClr val="black"/>
                </a:solidFill>
                <a:latin typeface="Calibri"/>
                <a:sym typeface="Arial"/>
              </a:rPr>
              <a:t>Cohort A is </a:t>
            </a:r>
            <a:r>
              <a:rPr lang="en-US" sz="3200" err="1">
                <a:solidFill>
                  <a:prstClr val="black"/>
                </a:solidFill>
                <a:latin typeface="Calibri"/>
                <a:sym typeface="Arial"/>
              </a:rPr>
              <a:t>PrEP</a:t>
            </a:r>
            <a:r>
              <a:rPr lang="en-US" sz="3200">
                <a:solidFill>
                  <a:prstClr val="black"/>
                </a:solidFill>
                <a:latin typeface="Calibri"/>
                <a:sym typeface="Arial"/>
              </a:rPr>
              <a:t>/PEP; Cohort B are PCR+ at baseline (n=235)</a:t>
            </a:r>
          </a:p>
          <a:p>
            <a:pPr marL="914377" lvl="1" indent="-298443" defTabSz="1219170" fontAlgn="base">
              <a:lnSpc>
                <a:spcPct val="100000"/>
              </a:lnSpc>
              <a:spcBef>
                <a:spcPct val="30000"/>
              </a:spcBef>
              <a:spcAft>
                <a:spcPct val="0"/>
              </a:spcAft>
              <a:defRPr/>
            </a:pPr>
            <a:r>
              <a:rPr lang="en-US" sz="3200">
                <a:solidFill>
                  <a:prstClr val="black"/>
                </a:solidFill>
                <a:latin typeface="Calibri"/>
                <a:sym typeface="Arial"/>
              </a:rPr>
              <a:t>The full study explores prevention and early treatment (</a:t>
            </a:r>
            <a:r>
              <a:rPr lang="en-US" sz="3200" err="1">
                <a:solidFill>
                  <a:prstClr val="black"/>
                </a:solidFill>
                <a:latin typeface="Calibri"/>
                <a:sym typeface="Arial"/>
              </a:rPr>
              <a:t>SubQ</a:t>
            </a:r>
            <a:r>
              <a:rPr lang="en-US" sz="3200">
                <a:solidFill>
                  <a:prstClr val="black"/>
                </a:solidFill>
                <a:latin typeface="Calibri"/>
                <a:sym typeface="Arial"/>
              </a:rPr>
              <a:t>)</a:t>
            </a:r>
          </a:p>
          <a:p>
            <a:pPr marL="914377" lvl="1" indent="-298443" defTabSz="1219170" fontAlgn="base">
              <a:lnSpc>
                <a:spcPct val="100000"/>
              </a:lnSpc>
              <a:spcBef>
                <a:spcPct val="30000"/>
              </a:spcBef>
              <a:spcAft>
                <a:spcPct val="0"/>
              </a:spcAft>
              <a:defRPr/>
            </a:pPr>
            <a:r>
              <a:rPr lang="en-US" sz="3200">
                <a:solidFill>
                  <a:prstClr val="black"/>
                </a:solidFill>
                <a:latin typeface="Calibri"/>
                <a:sym typeface="Arial"/>
              </a:rPr>
              <a:t>Exploratory analysis on approximately 400 participants</a:t>
            </a:r>
          </a:p>
          <a:p>
            <a:pPr marL="914377" lvl="1" indent="-298443" defTabSz="1219170" fontAlgn="base">
              <a:lnSpc>
                <a:spcPct val="100000"/>
              </a:lnSpc>
              <a:spcBef>
                <a:spcPct val="30000"/>
              </a:spcBef>
              <a:spcAft>
                <a:spcPct val="0"/>
              </a:spcAft>
              <a:defRPr/>
            </a:pPr>
            <a:r>
              <a:rPr lang="en-US" sz="3200">
                <a:solidFill>
                  <a:prstClr val="black"/>
                </a:solidFill>
                <a:latin typeface="Calibri"/>
                <a:sym typeface="Arial"/>
              </a:rPr>
              <a:t>Participants randomized to </a:t>
            </a:r>
            <a:r>
              <a:rPr lang="en-US" sz="3200" err="1">
                <a:solidFill>
                  <a:prstClr val="black"/>
                </a:solidFill>
                <a:latin typeface="Calibri"/>
                <a:sym typeface="Arial"/>
              </a:rPr>
              <a:t>casirivimab</a:t>
            </a:r>
            <a:r>
              <a:rPr lang="en-US" sz="3200">
                <a:solidFill>
                  <a:prstClr val="black"/>
                </a:solidFill>
                <a:latin typeface="Calibri"/>
                <a:sym typeface="Arial"/>
              </a:rPr>
              <a:t>/</a:t>
            </a:r>
            <a:r>
              <a:rPr lang="en-US" sz="3200" err="1">
                <a:solidFill>
                  <a:prstClr val="black"/>
                </a:solidFill>
                <a:latin typeface="Calibri"/>
                <a:sym typeface="Arial"/>
              </a:rPr>
              <a:t>imdevimab</a:t>
            </a:r>
            <a:r>
              <a:rPr lang="en-US" sz="3200">
                <a:solidFill>
                  <a:prstClr val="black"/>
                </a:solidFill>
                <a:latin typeface="Calibri"/>
                <a:sym typeface="Arial"/>
              </a:rPr>
              <a:t> (1200 </a:t>
            </a:r>
            <a:r>
              <a:rPr lang="en-US" sz="3200" err="1">
                <a:solidFill>
                  <a:prstClr val="black"/>
                </a:solidFill>
                <a:latin typeface="Calibri"/>
                <a:sym typeface="Arial"/>
              </a:rPr>
              <a:t>mg,SubQ</a:t>
            </a:r>
            <a:r>
              <a:rPr lang="en-US" sz="3200">
                <a:solidFill>
                  <a:prstClr val="black"/>
                </a:solidFill>
                <a:latin typeface="Calibri"/>
                <a:sym typeface="Arial"/>
              </a:rPr>
              <a:t>, 4 injections) or placebo</a:t>
            </a:r>
          </a:p>
          <a:p>
            <a:pPr marL="914377" lvl="1" indent="-298443" defTabSz="1219170" fontAlgn="base">
              <a:lnSpc>
                <a:spcPct val="100000"/>
              </a:lnSpc>
              <a:spcBef>
                <a:spcPct val="30000"/>
              </a:spcBef>
              <a:spcAft>
                <a:spcPct val="0"/>
              </a:spcAft>
              <a:defRPr/>
            </a:pPr>
            <a:r>
              <a:rPr lang="en-US" sz="3200" b="1">
                <a:solidFill>
                  <a:prstClr val="black"/>
                </a:solidFill>
                <a:latin typeface="Calibri"/>
                <a:sym typeface="Arial"/>
              </a:rPr>
              <a:t>Note the potential importance of </a:t>
            </a:r>
            <a:r>
              <a:rPr lang="en-US" sz="3200" b="1" err="1">
                <a:solidFill>
                  <a:prstClr val="black"/>
                </a:solidFill>
                <a:latin typeface="Calibri"/>
                <a:sym typeface="Arial"/>
              </a:rPr>
              <a:t>SubQ</a:t>
            </a:r>
            <a:r>
              <a:rPr lang="en-US" sz="3200" b="1">
                <a:solidFill>
                  <a:prstClr val="black"/>
                </a:solidFill>
                <a:latin typeface="Calibri"/>
                <a:sym typeface="Arial"/>
              </a:rPr>
              <a:t> administration</a:t>
            </a:r>
          </a:p>
          <a:p>
            <a:pPr marL="404794" indent="-404794" defTabSz="685783">
              <a:lnSpc>
                <a:spcPct val="110000"/>
              </a:lnSpc>
              <a:spcBef>
                <a:spcPts val="400"/>
              </a:spcBef>
              <a:spcAft>
                <a:spcPts val="800"/>
              </a:spcAft>
              <a:defRPr/>
            </a:pPr>
            <a:endParaRPr lang="en-US" sz="2700">
              <a:solidFill>
                <a:sysClr val="windowText" lastClr="000000"/>
              </a:solidFill>
              <a:latin typeface="Calibri" panose="020F0502020204030204" pitchFamily="34" charset="0"/>
              <a:sym typeface="Arial"/>
            </a:endParaRPr>
          </a:p>
          <a:p>
            <a:pPr marL="404794" indent="-404794" defTabSz="685783">
              <a:lnSpc>
                <a:spcPct val="100000"/>
              </a:lnSpc>
              <a:spcBef>
                <a:spcPts val="751"/>
              </a:spcBef>
              <a:defRPr/>
            </a:pPr>
            <a:endParaRPr lang="en-US" sz="2700">
              <a:solidFill>
                <a:sysClr val="windowText" lastClr="000000"/>
              </a:solidFill>
              <a:latin typeface="Calibri" panose="020F0502020204030204" pitchFamily="34" charset="0"/>
              <a:sym typeface="Arial"/>
            </a:endParaRPr>
          </a:p>
          <a:p>
            <a:pPr marL="171446" indent="-171446" defTabSz="685783">
              <a:spcBef>
                <a:spcPts val="751"/>
              </a:spcBef>
              <a:buNone/>
              <a:defRPr/>
            </a:pPr>
            <a:endParaRPr lang="en-US" sz="3401">
              <a:solidFill>
                <a:sysClr val="windowText" lastClr="000000"/>
              </a:solidFill>
              <a:latin typeface="Calibri"/>
              <a:sym typeface="Arial"/>
            </a:endParaRPr>
          </a:p>
          <a:p>
            <a:pPr marL="171446" indent="-171446" defTabSz="685783">
              <a:spcBef>
                <a:spcPts val="751"/>
              </a:spcBef>
              <a:defRPr/>
            </a:pPr>
            <a:endParaRPr lang="en-US" sz="2100">
              <a:solidFill>
                <a:sysClr val="windowText" lastClr="000000"/>
              </a:solidFill>
              <a:latin typeface="Calibri"/>
              <a:sym typeface="Arial"/>
            </a:endParaRPr>
          </a:p>
        </p:txBody>
      </p:sp>
      <p:sp>
        <p:nvSpPr>
          <p:cNvPr id="4" name="Rectangle 3"/>
          <p:cNvSpPr/>
          <p:nvPr/>
        </p:nvSpPr>
        <p:spPr>
          <a:xfrm>
            <a:off x="7636779" y="6406788"/>
            <a:ext cx="3627916" cy="297454"/>
          </a:xfrm>
          <a:prstGeom prst="rect">
            <a:avLst/>
          </a:prstGeom>
        </p:spPr>
        <p:txBody>
          <a:bodyPr wrap="none">
            <a:spAutoFit/>
          </a:bodyPr>
          <a:lstStyle/>
          <a:p>
            <a:pPr defTabSz="1219170">
              <a:defRPr/>
            </a:pPr>
            <a:r>
              <a:rPr lang="en-US" sz="1333" kern="0">
                <a:solidFill>
                  <a:srgbClr val="000000"/>
                </a:solidFill>
                <a:latin typeface="Calibri"/>
                <a:cs typeface="Arial"/>
                <a:sym typeface="Arial"/>
              </a:rPr>
              <a:t>https://</a:t>
            </a:r>
            <a:r>
              <a:rPr lang="en-US" sz="1333" kern="0" err="1">
                <a:solidFill>
                  <a:srgbClr val="000000"/>
                </a:solidFill>
                <a:latin typeface="Calibri"/>
                <a:cs typeface="Arial"/>
                <a:sym typeface="Arial"/>
              </a:rPr>
              <a:t>newsroom.regeneron.com</a:t>
            </a:r>
            <a:r>
              <a:rPr lang="en-US" sz="1333" kern="0">
                <a:solidFill>
                  <a:srgbClr val="000000"/>
                </a:solidFill>
                <a:latin typeface="Calibri"/>
                <a:cs typeface="Arial"/>
                <a:sym typeface="Arial"/>
              </a:rPr>
              <a:t>/press-releases</a:t>
            </a:r>
          </a:p>
        </p:txBody>
      </p:sp>
    </p:spTree>
    <p:extLst>
      <p:ext uri="{BB962C8B-B14F-4D97-AF65-F5344CB8AC3E}">
        <p14:creationId xmlns:p14="http://schemas.microsoft.com/office/powerpoint/2010/main" val="1784920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 y="442690"/>
            <a:ext cx="12192000" cy="734484"/>
          </a:xfrm>
        </p:spPr>
        <p:txBody>
          <a:bodyPr>
            <a:noAutofit/>
          </a:bodyPr>
          <a:lstStyle/>
          <a:p>
            <a:pPr algn="ctr"/>
            <a:r>
              <a:rPr lang="en-US" sz="4267" b="1" err="1">
                <a:latin typeface="Calibri" panose="020F0502020204030204" pitchFamily="34" charset="0"/>
              </a:rPr>
              <a:t>Casirivimab</a:t>
            </a:r>
            <a:r>
              <a:rPr lang="en-US" sz="4267" b="1">
                <a:latin typeface="Calibri" panose="020F0502020204030204" pitchFamily="34" charset="0"/>
              </a:rPr>
              <a:t>/</a:t>
            </a:r>
            <a:r>
              <a:rPr lang="en-US" sz="4267" b="1" err="1">
                <a:latin typeface="Calibri" panose="020F0502020204030204" pitchFamily="34" charset="0"/>
              </a:rPr>
              <a:t>Imdevimab</a:t>
            </a:r>
            <a:r>
              <a:rPr lang="en-US" sz="4267" b="1">
                <a:latin typeface="Calibri" panose="020F0502020204030204" pitchFamily="34" charset="0"/>
              </a:rPr>
              <a:t> for Prevention </a:t>
            </a:r>
            <a:br>
              <a:rPr lang="en-US" sz="4267" b="1">
                <a:latin typeface="Calibri" panose="020F0502020204030204" pitchFamily="34" charset="0"/>
              </a:rPr>
            </a:br>
            <a:endParaRPr lang="en-US" sz="4267" b="1">
              <a:latin typeface="Calibri" panose="020F0502020204030204" pitchFamily="34" charset="0"/>
            </a:endParaRPr>
          </a:p>
        </p:txBody>
      </p:sp>
      <p:sp>
        <p:nvSpPr>
          <p:cNvPr id="7" name="Content Placeholder 8">
            <a:extLst>
              <a:ext uri="{FF2B5EF4-FFF2-40B4-BE49-F238E27FC236}">
                <a16:creationId xmlns:a16="http://schemas.microsoft.com/office/drawing/2014/main" id="{F8B4C65D-0C7F-40E1-B6B1-69B30B501952}"/>
              </a:ext>
            </a:extLst>
          </p:cNvPr>
          <p:cNvSpPr txBox="1">
            <a:spLocks/>
          </p:cNvSpPr>
          <p:nvPr/>
        </p:nvSpPr>
        <p:spPr>
          <a:xfrm>
            <a:off x="90977" y="971346"/>
            <a:ext cx="11880979" cy="5496924"/>
          </a:xfrm>
          <a:prstGeom prst="rect">
            <a:avLst/>
          </a:prstGeom>
        </p:spPr>
        <p:txBody>
          <a:bodyPr vert="horz" lIns="121920" tIns="60960" rIns="121920" bIns="6096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914377" lvl="1" indent="-298443" defTabSz="1219170" fontAlgn="base">
              <a:lnSpc>
                <a:spcPct val="100000"/>
              </a:lnSpc>
              <a:spcBef>
                <a:spcPct val="30000"/>
              </a:spcBef>
              <a:spcAft>
                <a:spcPct val="0"/>
              </a:spcAft>
              <a:defRPr/>
            </a:pPr>
            <a:r>
              <a:rPr lang="en-US" sz="2933">
                <a:solidFill>
                  <a:prstClr val="black"/>
                </a:solidFill>
                <a:latin typeface="Calibri"/>
                <a:sym typeface="Arial"/>
              </a:rPr>
              <a:t>Symptomatic infection: 8/223 placebo, 0/186 </a:t>
            </a:r>
            <a:r>
              <a:rPr lang="en-US" sz="2933" err="1">
                <a:solidFill>
                  <a:prstClr val="black"/>
                </a:solidFill>
                <a:latin typeface="Calibri"/>
                <a:sym typeface="Arial"/>
              </a:rPr>
              <a:t>mAbs</a:t>
            </a:r>
            <a:r>
              <a:rPr lang="en-US" sz="2933">
                <a:solidFill>
                  <a:prstClr val="black"/>
                </a:solidFill>
                <a:latin typeface="Calibri"/>
                <a:sym typeface="Arial"/>
              </a:rPr>
              <a:t> (100% prevention)</a:t>
            </a:r>
          </a:p>
          <a:p>
            <a:pPr marL="914377" lvl="1" indent="-298443" defTabSz="1219170" fontAlgn="base">
              <a:lnSpc>
                <a:spcPct val="100000"/>
              </a:lnSpc>
              <a:spcBef>
                <a:spcPct val="30000"/>
              </a:spcBef>
              <a:spcAft>
                <a:spcPct val="0"/>
              </a:spcAft>
              <a:defRPr/>
            </a:pPr>
            <a:r>
              <a:rPr lang="en-US" sz="2933">
                <a:solidFill>
                  <a:prstClr val="black"/>
                </a:solidFill>
                <a:latin typeface="Calibri"/>
                <a:sym typeface="Arial"/>
              </a:rPr>
              <a:t>Symptomatic + asymptomatic infection: 23/223 placebo, 10/186 </a:t>
            </a:r>
            <a:r>
              <a:rPr lang="en-US" sz="2933" err="1">
                <a:solidFill>
                  <a:prstClr val="black"/>
                </a:solidFill>
                <a:latin typeface="Calibri"/>
                <a:sym typeface="Arial"/>
              </a:rPr>
              <a:t>mAbs</a:t>
            </a:r>
            <a:r>
              <a:rPr lang="en-US" sz="2933">
                <a:solidFill>
                  <a:prstClr val="black"/>
                </a:solidFill>
                <a:latin typeface="Calibri"/>
                <a:sym typeface="Arial"/>
              </a:rPr>
              <a:t> (</a:t>
            </a:r>
            <a:r>
              <a:rPr lang="en-US" sz="2933" b="1">
                <a:solidFill>
                  <a:prstClr val="black"/>
                </a:solidFill>
                <a:latin typeface="Calibri"/>
                <a:sym typeface="Arial"/>
              </a:rPr>
              <a:t>approximately 50% reduction)</a:t>
            </a:r>
          </a:p>
          <a:p>
            <a:pPr marL="914377" lvl="1" indent="-298443" defTabSz="1219170" fontAlgn="base">
              <a:lnSpc>
                <a:spcPct val="100000"/>
              </a:lnSpc>
              <a:spcBef>
                <a:spcPct val="30000"/>
              </a:spcBef>
              <a:spcAft>
                <a:spcPct val="0"/>
              </a:spcAft>
              <a:defRPr/>
            </a:pPr>
            <a:r>
              <a:rPr lang="en-US" sz="2933">
                <a:solidFill>
                  <a:prstClr val="black"/>
                </a:solidFill>
                <a:latin typeface="Calibri"/>
                <a:sym typeface="Arial"/>
              </a:rPr>
              <a:t>Decreased peak virus levels and duration of viral shedding</a:t>
            </a:r>
          </a:p>
          <a:p>
            <a:pPr marL="1257269" lvl="2" indent="-298443" defTabSz="1219170" fontAlgn="base">
              <a:lnSpc>
                <a:spcPct val="100000"/>
              </a:lnSpc>
              <a:spcBef>
                <a:spcPct val="30000"/>
              </a:spcBef>
              <a:spcAft>
                <a:spcPct val="0"/>
              </a:spcAft>
              <a:defRPr/>
            </a:pPr>
            <a:r>
              <a:rPr lang="en-US" sz="2933">
                <a:solidFill>
                  <a:prstClr val="black"/>
                </a:solidFill>
                <a:latin typeface="Calibri"/>
                <a:sym typeface="Arial"/>
              </a:rPr>
              <a:t>Placebo group on average: &gt;100-fold higher peak viral load</a:t>
            </a:r>
          </a:p>
          <a:p>
            <a:pPr marL="958825" lvl="2" indent="0" defTabSz="1219170" fontAlgn="base">
              <a:lnSpc>
                <a:spcPct val="100000"/>
              </a:lnSpc>
              <a:spcBef>
                <a:spcPct val="30000"/>
              </a:spcBef>
              <a:spcAft>
                <a:spcPct val="0"/>
              </a:spcAft>
              <a:buNone/>
              <a:defRPr/>
            </a:pPr>
            <a:r>
              <a:rPr lang="en-US" sz="2933">
                <a:solidFill>
                  <a:prstClr val="black"/>
                </a:solidFill>
                <a:latin typeface="Calibri"/>
                <a:sym typeface="Arial"/>
              </a:rPr>
              <a:t>-</a:t>
            </a:r>
            <a:r>
              <a:rPr lang="en-US" sz="2933" b="1" i="1">
                <a:solidFill>
                  <a:prstClr val="black"/>
                </a:solidFill>
                <a:latin typeface="Calibri"/>
                <a:sym typeface="Arial"/>
              </a:rPr>
              <a:t>note similar results seen in </a:t>
            </a:r>
            <a:r>
              <a:rPr lang="en-US" sz="2933" b="1" i="1" err="1">
                <a:solidFill>
                  <a:prstClr val="black"/>
                </a:solidFill>
                <a:latin typeface="Calibri"/>
                <a:sym typeface="Arial"/>
              </a:rPr>
              <a:t>Bamlanivimab</a:t>
            </a:r>
            <a:r>
              <a:rPr lang="en-US" sz="2933" b="1" i="1">
                <a:solidFill>
                  <a:prstClr val="black"/>
                </a:solidFill>
                <a:latin typeface="Calibri"/>
                <a:sym typeface="Arial"/>
              </a:rPr>
              <a:t> study </a:t>
            </a:r>
          </a:p>
          <a:p>
            <a:pPr marL="1257269" lvl="2" indent="-298443" defTabSz="1219170" fontAlgn="base">
              <a:lnSpc>
                <a:spcPct val="100000"/>
              </a:lnSpc>
              <a:spcBef>
                <a:spcPct val="30000"/>
              </a:spcBef>
              <a:spcAft>
                <a:spcPct val="0"/>
              </a:spcAft>
              <a:defRPr/>
            </a:pPr>
            <a:r>
              <a:rPr lang="en-US" sz="2933">
                <a:solidFill>
                  <a:prstClr val="black"/>
                </a:solidFill>
                <a:latin typeface="Calibri"/>
                <a:sym typeface="Arial"/>
              </a:rPr>
              <a:t>Viral shedding: C/I: &lt; 1 week; placebo: about 40% lasted 3-4 weeks</a:t>
            </a:r>
          </a:p>
          <a:p>
            <a:pPr marL="1257269" lvl="2" indent="-298443" defTabSz="1219170" fontAlgn="base">
              <a:lnSpc>
                <a:spcPct val="100000"/>
              </a:lnSpc>
              <a:spcBef>
                <a:spcPct val="30000"/>
              </a:spcBef>
              <a:spcAft>
                <a:spcPct val="0"/>
              </a:spcAft>
              <a:defRPr/>
            </a:pPr>
            <a:r>
              <a:rPr lang="en-US" sz="2933">
                <a:solidFill>
                  <a:prstClr val="black"/>
                </a:solidFill>
                <a:latin typeface="Calibri"/>
                <a:sym typeface="Arial"/>
              </a:rPr>
              <a:t>Virus level &gt;10,000 copies/mL: placebo: 13/21 (62%); C/I: 0/9 (0%)</a:t>
            </a:r>
          </a:p>
          <a:p>
            <a:pPr marL="914377" lvl="1" indent="-298443" defTabSz="1219170" fontAlgn="base">
              <a:lnSpc>
                <a:spcPct val="100000"/>
              </a:lnSpc>
              <a:spcBef>
                <a:spcPct val="30000"/>
              </a:spcBef>
              <a:spcAft>
                <a:spcPct val="0"/>
              </a:spcAft>
              <a:defRPr/>
            </a:pPr>
            <a:r>
              <a:rPr lang="en-US" sz="2933">
                <a:solidFill>
                  <a:prstClr val="black"/>
                </a:solidFill>
                <a:latin typeface="Calibri"/>
                <a:sym typeface="Arial"/>
              </a:rPr>
              <a:t>One death, 1 hospitalization in placebo group; none in antibody group</a:t>
            </a:r>
          </a:p>
          <a:p>
            <a:pPr marL="404794" indent="-404794" defTabSz="685783">
              <a:lnSpc>
                <a:spcPct val="110000"/>
              </a:lnSpc>
              <a:spcBef>
                <a:spcPts val="400"/>
              </a:spcBef>
              <a:spcAft>
                <a:spcPts val="800"/>
              </a:spcAft>
              <a:defRPr/>
            </a:pPr>
            <a:endParaRPr lang="en-US" sz="2700">
              <a:solidFill>
                <a:sysClr val="windowText" lastClr="000000"/>
              </a:solidFill>
              <a:latin typeface="Calibri" panose="020F0502020204030204" pitchFamily="34" charset="0"/>
              <a:sym typeface="Arial"/>
            </a:endParaRPr>
          </a:p>
          <a:p>
            <a:pPr marL="404794" indent="-404794" defTabSz="685783">
              <a:lnSpc>
                <a:spcPct val="100000"/>
              </a:lnSpc>
              <a:spcBef>
                <a:spcPts val="751"/>
              </a:spcBef>
              <a:defRPr/>
            </a:pPr>
            <a:endParaRPr lang="en-US" sz="2700">
              <a:solidFill>
                <a:sysClr val="windowText" lastClr="000000"/>
              </a:solidFill>
              <a:latin typeface="Calibri" panose="020F0502020204030204" pitchFamily="34" charset="0"/>
              <a:sym typeface="Arial"/>
            </a:endParaRPr>
          </a:p>
          <a:p>
            <a:pPr marL="171446" indent="-171446" defTabSz="685783">
              <a:spcBef>
                <a:spcPts val="751"/>
              </a:spcBef>
              <a:buNone/>
              <a:defRPr/>
            </a:pPr>
            <a:endParaRPr lang="en-US" sz="3401">
              <a:solidFill>
                <a:sysClr val="windowText" lastClr="000000"/>
              </a:solidFill>
              <a:latin typeface="Calibri"/>
              <a:sym typeface="Arial"/>
            </a:endParaRPr>
          </a:p>
          <a:p>
            <a:pPr marL="171446" indent="-171446" defTabSz="685783">
              <a:spcBef>
                <a:spcPts val="751"/>
              </a:spcBef>
              <a:defRPr/>
            </a:pPr>
            <a:endParaRPr lang="en-US" sz="2100">
              <a:solidFill>
                <a:sysClr val="windowText" lastClr="000000"/>
              </a:solidFill>
              <a:latin typeface="Calibri"/>
              <a:sym typeface="Arial"/>
            </a:endParaRPr>
          </a:p>
        </p:txBody>
      </p:sp>
      <p:sp>
        <p:nvSpPr>
          <p:cNvPr id="4" name="Rectangle 3"/>
          <p:cNvSpPr/>
          <p:nvPr/>
        </p:nvSpPr>
        <p:spPr>
          <a:xfrm>
            <a:off x="7636779" y="6406788"/>
            <a:ext cx="3627916" cy="297454"/>
          </a:xfrm>
          <a:prstGeom prst="rect">
            <a:avLst/>
          </a:prstGeom>
        </p:spPr>
        <p:txBody>
          <a:bodyPr wrap="none">
            <a:spAutoFit/>
          </a:bodyPr>
          <a:lstStyle/>
          <a:p>
            <a:pPr defTabSz="1219170">
              <a:defRPr/>
            </a:pPr>
            <a:r>
              <a:rPr lang="en-US" sz="1333" kern="0">
                <a:solidFill>
                  <a:srgbClr val="000000"/>
                </a:solidFill>
                <a:latin typeface="Calibri"/>
                <a:cs typeface="Arial"/>
                <a:sym typeface="Arial"/>
              </a:rPr>
              <a:t>https://</a:t>
            </a:r>
            <a:r>
              <a:rPr lang="en-US" sz="1333" kern="0" err="1">
                <a:solidFill>
                  <a:srgbClr val="000000"/>
                </a:solidFill>
                <a:latin typeface="Calibri"/>
                <a:cs typeface="Arial"/>
                <a:sym typeface="Arial"/>
              </a:rPr>
              <a:t>newsroom.regeneron.com</a:t>
            </a:r>
            <a:r>
              <a:rPr lang="en-US" sz="1333" kern="0">
                <a:solidFill>
                  <a:srgbClr val="000000"/>
                </a:solidFill>
                <a:latin typeface="Calibri"/>
                <a:cs typeface="Arial"/>
                <a:sym typeface="Arial"/>
              </a:rPr>
              <a:t>/press-releases</a:t>
            </a:r>
          </a:p>
        </p:txBody>
      </p:sp>
    </p:spTree>
    <p:extLst>
      <p:ext uri="{BB962C8B-B14F-4D97-AF65-F5344CB8AC3E}">
        <p14:creationId xmlns:p14="http://schemas.microsoft.com/office/powerpoint/2010/main" val="3662706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580,581 Laboratory Stock Photos, Pictures &amp; Royalty-Free Images - iStock">
            <a:extLst>
              <a:ext uri="{FF2B5EF4-FFF2-40B4-BE49-F238E27FC236}">
                <a16:creationId xmlns:a16="http://schemas.microsoft.com/office/drawing/2014/main" id="{0EA1A8F1-7417-491C-9EE4-F4FD929F7293}"/>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287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CF5DA45-1A21-41A3-8EBB-C0335FB67763}"/>
              </a:ext>
            </a:extLst>
          </p:cNvPr>
          <p:cNvSpPr/>
          <p:nvPr/>
        </p:nvSpPr>
        <p:spPr>
          <a:xfrm>
            <a:off x="942703" y="1074509"/>
            <a:ext cx="10280468" cy="4708981"/>
          </a:xfrm>
          <a:prstGeom prst="rect">
            <a:avLst/>
          </a:prstGeom>
        </p:spPr>
        <p:txBody>
          <a:bodyPr wrap="square">
            <a:spAutoFit/>
          </a:bodyPr>
          <a:lstStyle/>
          <a:p>
            <a:pPr algn="just" defTabSz="914377">
              <a:defRPr/>
            </a:pPr>
            <a:r>
              <a:rPr lang="en-US" sz="2800" b="1">
                <a:solidFill>
                  <a:prstClr val="black"/>
                </a:solidFill>
                <a:latin typeface="Calibri" panose="020F0502020204030204"/>
                <a:cs typeface="Arial"/>
                <a:sym typeface="Arial"/>
              </a:rPr>
              <a:t>Lilly, </a:t>
            </a:r>
            <a:r>
              <a:rPr lang="en-US" sz="2800" b="1" err="1">
                <a:solidFill>
                  <a:prstClr val="black"/>
                </a:solidFill>
                <a:latin typeface="Calibri" panose="020F0502020204030204"/>
                <a:cs typeface="Arial"/>
                <a:sym typeface="Arial"/>
              </a:rPr>
              <a:t>Vir</a:t>
            </a:r>
            <a:r>
              <a:rPr lang="en-US" sz="2800" b="1">
                <a:solidFill>
                  <a:prstClr val="black"/>
                </a:solidFill>
                <a:latin typeface="Calibri" panose="020F0502020204030204"/>
                <a:cs typeface="Arial"/>
                <a:sym typeface="Arial"/>
              </a:rPr>
              <a:t> Biotechnology and GSK announce first patient dosed in expanded BLAZE-4 trial evaluating </a:t>
            </a:r>
            <a:r>
              <a:rPr lang="en-US" sz="2800" b="1" err="1">
                <a:solidFill>
                  <a:prstClr val="black"/>
                </a:solidFill>
                <a:latin typeface="Calibri" panose="020F0502020204030204"/>
                <a:cs typeface="Arial"/>
                <a:sym typeface="Arial"/>
              </a:rPr>
              <a:t>bamlanivimab</a:t>
            </a:r>
            <a:r>
              <a:rPr lang="en-US" sz="2800" b="1">
                <a:solidFill>
                  <a:prstClr val="black"/>
                </a:solidFill>
                <a:latin typeface="Calibri" panose="020F0502020204030204"/>
                <a:cs typeface="Arial"/>
                <a:sym typeface="Arial"/>
              </a:rPr>
              <a:t> (LY-CoV555) with VIR-7831 (GSK4182136) for COVID-19</a:t>
            </a:r>
          </a:p>
          <a:p>
            <a:pPr algn="just" defTabSz="914377">
              <a:defRPr/>
            </a:pPr>
            <a:endParaRPr lang="en-US" sz="1600" b="1">
              <a:solidFill>
                <a:prstClr val="black"/>
              </a:solidFill>
              <a:latin typeface="Calibri" panose="020F0502020204030204"/>
              <a:cs typeface="Arial"/>
              <a:sym typeface="Arial"/>
            </a:endParaRPr>
          </a:p>
          <a:p>
            <a:pPr algn="just" defTabSz="914377">
              <a:defRPr/>
            </a:pPr>
            <a:r>
              <a:rPr lang="en-US" sz="2000">
                <a:solidFill>
                  <a:prstClr val="black"/>
                </a:solidFill>
                <a:latin typeface="Calibri" panose="020F0502020204030204"/>
                <a:cs typeface="Arial"/>
                <a:sym typeface="Arial"/>
              </a:rPr>
              <a:t>January 27, 2021</a:t>
            </a:r>
          </a:p>
          <a:p>
            <a:pPr algn="just" defTabSz="914377">
              <a:defRPr/>
            </a:pPr>
            <a:endParaRPr lang="en-US" sz="2000">
              <a:solidFill>
                <a:prstClr val="black"/>
              </a:solidFill>
              <a:latin typeface="Calibri" panose="020F0502020204030204"/>
              <a:cs typeface="Arial"/>
              <a:sym typeface="Arial"/>
            </a:endParaRPr>
          </a:p>
          <a:p>
            <a:pPr algn="just" defTabSz="914377">
              <a:defRPr/>
            </a:pPr>
            <a:r>
              <a:rPr lang="en-US" sz="2000">
                <a:solidFill>
                  <a:prstClr val="black"/>
                </a:solidFill>
                <a:latin typeface="Calibri" panose="020F0502020204030204"/>
                <a:cs typeface="Arial"/>
                <a:sym typeface="Arial"/>
              </a:rPr>
              <a:t>INDIANAPOLIS and SAN FRANCISCO and LONDON, Jan. 27, 2021 /PRNewswire/ -- Eli Lilly and Company (NYSE: LLY), </a:t>
            </a:r>
            <a:r>
              <a:rPr lang="en-US" sz="2000" err="1">
                <a:solidFill>
                  <a:prstClr val="black"/>
                </a:solidFill>
                <a:latin typeface="Calibri" panose="020F0502020204030204"/>
                <a:cs typeface="Arial"/>
                <a:sym typeface="Arial"/>
              </a:rPr>
              <a:t>Vir</a:t>
            </a:r>
            <a:r>
              <a:rPr lang="en-US" sz="2000">
                <a:solidFill>
                  <a:prstClr val="black"/>
                </a:solidFill>
                <a:latin typeface="Calibri" panose="020F0502020204030204"/>
                <a:cs typeface="Arial"/>
                <a:sym typeface="Arial"/>
              </a:rPr>
              <a:t> Biotechnology, Inc. (NASDAQ: VIR) and GlaxoSmithKline plc (LSE/NYSE: GSK) today announced a collaboration to evaluate a combination of two COVID-19 therapies in low-risk patients with mild to moderate COVID-19. Lilly has expanded its ongoing BLAZE-4 trial to evaluate the administration of </a:t>
            </a:r>
            <a:r>
              <a:rPr lang="en-US" sz="2000" err="1">
                <a:solidFill>
                  <a:prstClr val="black"/>
                </a:solidFill>
                <a:latin typeface="Calibri" panose="020F0502020204030204"/>
                <a:cs typeface="Arial"/>
                <a:sym typeface="Arial"/>
              </a:rPr>
              <a:t>bamlanivimab</a:t>
            </a:r>
            <a:r>
              <a:rPr lang="en-US" sz="2000">
                <a:solidFill>
                  <a:prstClr val="black"/>
                </a:solidFill>
                <a:latin typeface="Calibri" panose="020F0502020204030204"/>
                <a:cs typeface="Arial"/>
                <a:sym typeface="Arial"/>
              </a:rPr>
              <a:t> (LY-CoV555) 700mg with VIR-7831 (also known as GSK4182136) 500mg, two neutralizing antibodies that bind to different epitopes of the SARS-CoV-2 spike protein. This unique collaboration marks the first time that monoclonal antibodies from separate companies will be brought together to explore potential outcomes.</a:t>
            </a:r>
          </a:p>
        </p:txBody>
      </p:sp>
    </p:spTree>
    <p:extLst>
      <p:ext uri="{BB962C8B-B14F-4D97-AF65-F5344CB8AC3E}">
        <p14:creationId xmlns:p14="http://schemas.microsoft.com/office/powerpoint/2010/main" val="1599339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F71A154-1617-4876-A369-CD6514109760}"/>
              </a:ext>
            </a:extLst>
          </p:cNvPr>
          <p:cNvGrpSpPr/>
          <p:nvPr/>
        </p:nvGrpSpPr>
        <p:grpSpPr>
          <a:xfrm>
            <a:off x="249727" y="2"/>
            <a:ext cx="5760720" cy="6759783"/>
            <a:chOff x="-1568450" y="0"/>
            <a:chExt cx="6502734" cy="6759782"/>
          </a:xfrm>
        </p:grpSpPr>
        <p:pic>
          <p:nvPicPr>
            <p:cNvPr id="2" name="Picture 1">
              <a:extLst>
                <a:ext uri="{FF2B5EF4-FFF2-40B4-BE49-F238E27FC236}">
                  <a16:creationId xmlns:a16="http://schemas.microsoft.com/office/drawing/2014/main" id="{B84334D3-0989-470B-90DA-579E53F94915}"/>
                </a:ext>
              </a:extLst>
            </p:cNvPr>
            <p:cNvPicPr>
              <a:picLocks noChangeAspect="1"/>
            </p:cNvPicPr>
            <p:nvPr/>
          </p:nvPicPr>
          <p:blipFill rotWithShape="1">
            <a:blip r:embed="rId2"/>
            <a:srcRect l="1693" r="2837"/>
            <a:stretch/>
          </p:blipFill>
          <p:spPr>
            <a:xfrm>
              <a:off x="-1568450" y="0"/>
              <a:ext cx="6401818" cy="2800912"/>
            </a:xfrm>
            <a:prstGeom prst="rect">
              <a:avLst/>
            </a:prstGeom>
          </p:spPr>
        </p:pic>
        <p:pic>
          <p:nvPicPr>
            <p:cNvPr id="4" name="Picture 3">
              <a:extLst>
                <a:ext uri="{FF2B5EF4-FFF2-40B4-BE49-F238E27FC236}">
                  <a16:creationId xmlns:a16="http://schemas.microsoft.com/office/drawing/2014/main" id="{8D1BAD36-F034-4A4B-92CF-5280B3FA8795}"/>
                </a:ext>
              </a:extLst>
            </p:cNvPr>
            <p:cNvPicPr>
              <a:picLocks noChangeAspect="1"/>
            </p:cNvPicPr>
            <p:nvPr/>
          </p:nvPicPr>
          <p:blipFill>
            <a:blip r:embed="rId3"/>
            <a:stretch>
              <a:fillRect/>
            </a:stretch>
          </p:blipFill>
          <p:spPr>
            <a:xfrm>
              <a:off x="-1568450" y="2752726"/>
              <a:ext cx="6502734" cy="4007056"/>
            </a:xfrm>
            <a:prstGeom prst="rect">
              <a:avLst/>
            </a:prstGeom>
          </p:spPr>
        </p:pic>
      </p:grpSp>
      <p:grpSp>
        <p:nvGrpSpPr>
          <p:cNvPr id="10" name="Group 9">
            <a:extLst>
              <a:ext uri="{FF2B5EF4-FFF2-40B4-BE49-F238E27FC236}">
                <a16:creationId xmlns:a16="http://schemas.microsoft.com/office/drawing/2014/main" id="{CFF6A3EE-AA75-4A4F-917E-9C2CF07F5C21}"/>
              </a:ext>
            </a:extLst>
          </p:cNvPr>
          <p:cNvGrpSpPr/>
          <p:nvPr/>
        </p:nvGrpSpPr>
        <p:grpSpPr>
          <a:xfrm>
            <a:off x="6126817" y="313381"/>
            <a:ext cx="5669280" cy="6075579"/>
            <a:chOff x="4946814" y="313381"/>
            <a:chExt cx="6445580" cy="6075578"/>
          </a:xfrm>
        </p:grpSpPr>
        <p:pic>
          <p:nvPicPr>
            <p:cNvPr id="5" name="Picture 4">
              <a:extLst>
                <a:ext uri="{FF2B5EF4-FFF2-40B4-BE49-F238E27FC236}">
                  <a16:creationId xmlns:a16="http://schemas.microsoft.com/office/drawing/2014/main" id="{B7C836EB-EA5E-48E5-971A-E90F463B5A9B}"/>
                </a:ext>
              </a:extLst>
            </p:cNvPr>
            <p:cNvPicPr>
              <a:picLocks noChangeAspect="1"/>
            </p:cNvPicPr>
            <p:nvPr/>
          </p:nvPicPr>
          <p:blipFill rotWithShape="1">
            <a:blip r:embed="rId4"/>
            <a:srcRect t="5323"/>
            <a:stretch/>
          </p:blipFill>
          <p:spPr>
            <a:xfrm>
              <a:off x="4946814" y="600075"/>
              <a:ext cx="6426530" cy="1058168"/>
            </a:xfrm>
            <a:prstGeom prst="rect">
              <a:avLst/>
            </a:prstGeom>
          </p:spPr>
        </p:pic>
        <p:pic>
          <p:nvPicPr>
            <p:cNvPr id="6" name="Picture 5">
              <a:extLst>
                <a:ext uri="{FF2B5EF4-FFF2-40B4-BE49-F238E27FC236}">
                  <a16:creationId xmlns:a16="http://schemas.microsoft.com/office/drawing/2014/main" id="{9424CF50-04AA-4279-992A-D47117F6F8A4}"/>
                </a:ext>
              </a:extLst>
            </p:cNvPr>
            <p:cNvPicPr>
              <a:picLocks noChangeAspect="1"/>
            </p:cNvPicPr>
            <p:nvPr/>
          </p:nvPicPr>
          <p:blipFill rotWithShape="1">
            <a:blip r:embed="rId5"/>
            <a:srcRect t="7784"/>
            <a:stretch/>
          </p:blipFill>
          <p:spPr>
            <a:xfrm>
              <a:off x="5016666" y="1534418"/>
              <a:ext cx="6375728" cy="4198747"/>
            </a:xfrm>
            <a:prstGeom prst="rect">
              <a:avLst/>
            </a:prstGeom>
          </p:spPr>
        </p:pic>
        <p:pic>
          <p:nvPicPr>
            <p:cNvPr id="7" name="Picture 6">
              <a:extLst>
                <a:ext uri="{FF2B5EF4-FFF2-40B4-BE49-F238E27FC236}">
                  <a16:creationId xmlns:a16="http://schemas.microsoft.com/office/drawing/2014/main" id="{8FC217B9-8104-4A62-B96E-E7FE9A2FF688}"/>
                </a:ext>
              </a:extLst>
            </p:cNvPr>
            <p:cNvPicPr>
              <a:picLocks noChangeAspect="1"/>
            </p:cNvPicPr>
            <p:nvPr/>
          </p:nvPicPr>
          <p:blipFill rotWithShape="1">
            <a:blip r:embed="rId6"/>
            <a:srcRect t="5755" b="1"/>
            <a:stretch/>
          </p:blipFill>
          <p:spPr>
            <a:xfrm>
              <a:off x="4965864" y="5736611"/>
              <a:ext cx="6312224" cy="652348"/>
            </a:xfrm>
            <a:prstGeom prst="rect">
              <a:avLst/>
            </a:prstGeom>
          </p:spPr>
        </p:pic>
        <p:pic>
          <p:nvPicPr>
            <p:cNvPr id="8" name="Picture 7">
              <a:extLst>
                <a:ext uri="{FF2B5EF4-FFF2-40B4-BE49-F238E27FC236}">
                  <a16:creationId xmlns:a16="http://schemas.microsoft.com/office/drawing/2014/main" id="{0F1942C4-C476-493A-83EA-C9FDBEFC9F01}"/>
                </a:ext>
              </a:extLst>
            </p:cNvPr>
            <p:cNvPicPr>
              <a:picLocks noChangeAspect="1"/>
            </p:cNvPicPr>
            <p:nvPr/>
          </p:nvPicPr>
          <p:blipFill rotWithShape="1">
            <a:blip r:embed="rId5"/>
            <a:srcRect t="837" b="92843"/>
            <a:stretch/>
          </p:blipFill>
          <p:spPr>
            <a:xfrm>
              <a:off x="5011263" y="313381"/>
              <a:ext cx="6375728" cy="287762"/>
            </a:xfrm>
            <a:prstGeom prst="rect">
              <a:avLst/>
            </a:prstGeom>
          </p:spPr>
        </p:pic>
      </p:grpSp>
      <p:sp>
        <p:nvSpPr>
          <p:cNvPr id="11" name="Rectangle 10">
            <a:extLst>
              <a:ext uri="{FF2B5EF4-FFF2-40B4-BE49-F238E27FC236}">
                <a16:creationId xmlns:a16="http://schemas.microsoft.com/office/drawing/2014/main" id="{96C63DA0-FC7A-409E-BAF8-07F67295F58C}"/>
              </a:ext>
            </a:extLst>
          </p:cNvPr>
          <p:cNvSpPr/>
          <p:nvPr/>
        </p:nvSpPr>
        <p:spPr>
          <a:xfrm>
            <a:off x="8002451" y="6471978"/>
            <a:ext cx="3891516" cy="276999"/>
          </a:xfrm>
          <a:prstGeom prst="rect">
            <a:avLst/>
          </a:prstGeom>
        </p:spPr>
        <p:txBody>
          <a:bodyPr wrap="square">
            <a:spAutoFit/>
          </a:bodyPr>
          <a:lstStyle/>
          <a:p>
            <a:pPr defTabSz="914354">
              <a:defRPr/>
            </a:pPr>
            <a:r>
              <a:rPr lang="en-US" sz="1200">
                <a:solidFill>
                  <a:prstClr val="black"/>
                </a:solidFill>
                <a:latin typeface="Calibri" panose="020F0502020204030204"/>
                <a:cs typeface="Arial"/>
                <a:sym typeface="Arial"/>
              </a:rPr>
              <a:t>Trends </a:t>
            </a:r>
            <a:r>
              <a:rPr lang="en-US" sz="1200" err="1">
                <a:solidFill>
                  <a:prstClr val="black"/>
                </a:solidFill>
                <a:latin typeface="Calibri" panose="020F0502020204030204"/>
                <a:cs typeface="Arial"/>
                <a:sym typeface="Arial"/>
              </a:rPr>
              <a:t>Pharmacol</a:t>
            </a:r>
            <a:r>
              <a:rPr lang="en-US" sz="1200">
                <a:solidFill>
                  <a:prstClr val="black"/>
                </a:solidFill>
                <a:latin typeface="Calibri" panose="020F0502020204030204"/>
                <a:cs typeface="Arial"/>
                <a:sym typeface="Arial"/>
              </a:rPr>
              <a:t> Sci. 2020 Jul 31;S0165-6147(20)30166-8. </a:t>
            </a:r>
          </a:p>
        </p:txBody>
      </p:sp>
    </p:spTree>
    <p:extLst>
      <p:ext uri="{BB962C8B-B14F-4D97-AF65-F5344CB8AC3E}">
        <p14:creationId xmlns:p14="http://schemas.microsoft.com/office/powerpoint/2010/main" val="2802713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a:xfrm>
            <a:off x="7582159" y="1307217"/>
            <a:ext cx="3749040" cy="4519017"/>
            <a:chOff x="7247401" y="936507"/>
            <a:chExt cx="4341116" cy="5232694"/>
          </a:xfrm>
        </p:grpSpPr>
        <p:pic>
          <p:nvPicPr>
            <p:cNvPr id="6" name="Picture 5"/>
            <p:cNvPicPr>
              <a:picLocks noChangeAspect="1"/>
            </p:cNvPicPr>
            <p:nvPr/>
          </p:nvPicPr>
          <p:blipFill>
            <a:blip r:embed="rId2">
              <a:clrChange>
                <a:clrFrom>
                  <a:srgbClr val="945394"/>
                </a:clrFrom>
                <a:clrTo>
                  <a:srgbClr val="945394">
                    <a:alpha val="0"/>
                  </a:srgbClr>
                </a:clrTo>
              </a:clrChange>
              <a:extLst>
                <a:ext uri="{BEBA8EAE-BF5A-486C-A8C5-ECC9F3942E4B}">
                  <a14:imgProps xmlns:a14="http://schemas.microsoft.com/office/drawing/2010/main">
                    <a14:imgLayer r:embed="rId3"/>
                  </a14:imgProps>
                </a:ext>
                <a:ext uri="{28A0092B-C50C-407E-A947-70E740481C1C}">
                  <a14:useLocalDpi xmlns:a14="http://schemas.microsoft.com/office/drawing/2010/main" val="0"/>
                </a:ext>
              </a:extLst>
            </a:blip>
            <a:stretch>
              <a:fillRect/>
            </a:stretch>
          </p:blipFill>
          <p:spPr>
            <a:xfrm>
              <a:off x="7473717" y="936507"/>
              <a:ext cx="4114800" cy="5232694"/>
            </a:xfrm>
            <a:prstGeom prst="rect">
              <a:avLst/>
            </a:prstGeom>
            <a:effectLst>
              <a:outerShdw blurRad="50800" dist="38100" dir="8100000" algn="tr" rotWithShape="0">
                <a:prstClr val="black">
                  <a:alpha val="40000"/>
                </a:prstClr>
              </a:outerShdw>
            </a:effectLst>
          </p:spPr>
        </p:pic>
        <p:sp>
          <p:nvSpPr>
            <p:cNvPr id="2" name="Rectangle 1"/>
            <p:cNvSpPr>
              <a:spLocks noChangeAspect="1"/>
            </p:cNvSpPr>
            <p:nvPr/>
          </p:nvSpPr>
          <p:spPr>
            <a:xfrm>
              <a:off x="7247401" y="943038"/>
              <a:ext cx="4335852" cy="521963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kern="0">
                <a:solidFill>
                  <a:prstClr val="white"/>
                </a:solidFill>
                <a:latin typeface="Calibri" panose="020F0502020204030204"/>
                <a:sym typeface="Arial"/>
              </a:endParaRPr>
            </a:p>
          </p:txBody>
        </p:sp>
      </p:grpSp>
      <p:grpSp>
        <p:nvGrpSpPr>
          <p:cNvPr id="17" name="Group 16"/>
          <p:cNvGrpSpPr>
            <a:grpSpLocks noChangeAspect="1"/>
          </p:cNvGrpSpPr>
          <p:nvPr/>
        </p:nvGrpSpPr>
        <p:grpSpPr>
          <a:xfrm rot="21205822">
            <a:off x="732403" y="-140927"/>
            <a:ext cx="6766560" cy="7200467"/>
            <a:chOff x="5409969" y="385595"/>
            <a:chExt cx="5634882" cy="5996220"/>
          </a:xfrm>
        </p:grpSpPr>
        <p:grpSp>
          <p:nvGrpSpPr>
            <p:cNvPr id="15" name="Group 14"/>
            <p:cNvGrpSpPr>
              <a:grpSpLocks noChangeAspect="1"/>
            </p:cNvGrpSpPr>
            <p:nvPr/>
          </p:nvGrpSpPr>
          <p:grpSpPr>
            <a:xfrm>
              <a:off x="5451473" y="385595"/>
              <a:ext cx="5593378" cy="5996220"/>
              <a:chOff x="344635" y="328069"/>
              <a:chExt cx="4903639" cy="5288364"/>
            </a:xfrm>
          </p:grpSpPr>
          <p:pic>
            <p:nvPicPr>
              <p:cNvPr id="8" name="Picture 7"/>
              <p:cNvPicPr>
                <a:picLocks noChangeAspect="1"/>
              </p:cNvPicPr>
              <p:nvPr/>
            </p:nvPicPr>
            <p:blipFill rotWithShape="1">
              <a:blip r:embed="rId4"/>
              <a:srcRect r="18978" b="969"/>
              <a:stretch/>
            </p:blipFill>
            <p:spPr>
              <a:xfrm>
                <a:off x="358023" y="328069"/>
                <a:ext cx="4890251" cy="5034506"/>
              </a:xfrm>
              <a:prstGeom prst="rect">
                <a:avLst/>
              </a:prstGeom>
              <a:effectLst>
                <a:outerShdw blurRad="50800" dist="38100" dir="16200000" rotWithShape="0">
                  <a:prstClr val="black">
                    <a:alpha val="40000"/>
                  </a:prstClr>
                </a:outerShdw>
              </a:effectLst>
            </p:spPr>
          </p:pic>
          <p:sp>
            <p:nvSpPr>
              <p:cNvPr id="14" name="Freeform 13"/>
              <p:cNvSpPr/>
              <p:nvPr/>
            </p:nvSpPr>
            <p:spPr>
              <a:xfrm rot="10975815">
                <a:off x="344635" y="5044933"/>
                <a:ext cx="4873984" cy="571500"/>
              </a:xfrm>
              <a:custGeom>
                <a:avLst/>
                <a:gdLst>
                  <a:gd name="connsiteX0" fmla="*/ 6013 w 4568488"/>
                  <a:gd name="connsiteY0" fmla="*/ 352425 h 571500"/>
                  <a:gd name="connsiteX1" fmla="*/ 129838 w 4568488"/>
                  <a:gd name="connsiteY1" fmla="*/ 381000 h 571500"/>
                  <a:gd name="connsiteX2" fmla="*/ 158413 w 4568488"/>
                  <a:gd name="connsiteY2" fmla="*/ 390525 h 571500"/>
                  <a:gd name="connsiteX3" fmla="*/ 225088 w 4568488"/>
                  <a:gd name="connsiteY3" fmla="*/ 409575 h 571500"/>
                  <a:gd name="connsiteX4" fmla="*/ 310813 w 4568488"/>
                  <a:gd name="connsiteY4" fmla="*/ 400050 h 571500"/>
                  <a:gd name="connsiteX5" fmla="*/ 367963 w 4568488"/>
                  <a:gd name="connsiteY5" fmla="*/ 361950 h 571500"/>
                  <a:gd name="connsiteX6" fmla="*/ 491788 w 4568488"/>
                  <a:gd name="connsiteY6" fmla="*/ 419100 h 571500"/>
                  <a:gd name="connsiteX7" fmla="*/ 510838 w 4568488"/>
                  <a:gd name="connsiteY7" fmla="*/ 447675 h 571500"/>
                  <a:gd name="connsiteX8" fmla="*/ 548938 w 4568488"/>
                  <a:gd name="connsiteY8" fmla="*/ 466725 h 571500"/>
                  <a:gd name="connsiteX9" fmla="*/ 606088 w 4568488"/>
                  <a:gd name="connsiteY9" fmla="*/ 504825 h 571500"/>
                  <a:gd name="connsiteX10" fmla="*/ 653713 w 4568488"/>
                  <a:gd name="connsiteY10" fmla="*/ 542925 h 571500"/>
                  <a:gd name="connsiteX11" fmla="*/ 682288 w 4568488"/>
                  <a:gd name="connsiteY11" fmla="*/ 552450 h 571500"/>
                  <a:gd name="connsiteX12" fmla="*/ 710863 w 4568488"/>
                  <a:gd name="connsiteY12" fmla="*/ 571500 h 571500"/>
                  <a:gd name="connsiteX13" fmla="*/ 777538 w 4568488"/>
                  <a:gd name="connsiteY13" fmla="*/ 561975 h 571500"/>
                  <a:gd name="connsiteX14" fmla="*/ 806113 w 4568488"/>
                  <a:gd name="connsiteY14" fmla="*/ 533400 h 571500"/>
                  <a:gd name="connsiteX15" fmla="*/ 834688 w 4568488"/>
                  <a:gd name="connsiteY15" fmla="*/ 523875 h 571500"/>
                  <a:gd name="connsiteX16" fmla="*/ 891838 w 4568488"/>
                  <a:gd name="connsiteY16" fmla="*/ 495300 h 571500"/>
                  <a:gd name="connsiteX17" fmla="*/ 1101388 w 4568488"/>
                  <a:gd name="connsiteY17" fmla="*/ 504825 h 571500"/>
                  <a:gd name="connsiteX18" fmla="*/ 1129963 w 4568488"/>
                  <a:gd name="connsiteY18" fmla="*/ 514350 h 571500"/>
                  <a:gd name="connsiteX19" fmla="*/ 1187113 w 4568488"/>
                  <a:gd name="connsiteY19" fmla="*/ 466725 h 571500"/>
                  <a:gd name="connsiteX20" fmla="*/ 1272838 w 4568488"/>
                  <a:gd name="connsiteY20" fmla="*/ 457200 h 571500"/>
                  <a:gd name="connsiteX21" fmla="*/ 1463338 w 4568488"/>
                  <a:gd name="connsiteY21" fmla="*/ 466725 h 571500"/>
                  <a:gd name="connsiteX22" fmla="*/ 1491913 w 4568488"/>
                  <a:gd name="connsiteY22" fmla="*/ 476250 h 571500"/>
                  <a:gd name="connsiteX23" fmla="*/ 1539538 w 4568488"/>
                  <a:gd name="connsiteY23" fmla="*/ 457200 h 571500"/>
                  <a:gd name="connsiteX24" fmla="*/ 1558588 w 4568488"/>
                  <a:gd name="connsiteY24" fmla="*/ 419100 h 571500"/>
                  <a:gd name="connsiteX25" fmla="*/ 1568113 w 4568488"/>
                  <a:gd name="connsiteY25" fmla="*/ 390525 h 571500"/>
                  <a:gd name="connsiteX26" fmla="*/ 1606213 w 4568488"/>
                  <a:gd name="connsiteY26" fmla="*/ 342900 h 571500"/>
                  <a:gd name="connsiteX27" fmla="*/ 1625263 w 4568488"/>
                  <a:gd name="connsiteY27" fmla="*/ 314325 h 571500"/>
                  <a:gd name="connsiteX28" fmla="*/ 1682413 w 4568488"/>
                  <a:gd name="connsiteY28" fmla="*/ 276225 h 571500"/>
                  <a:gd name="connsiteX29" fmla="*/ 1911013 w 4568488"/>
                  <a:gd name="connsiteY29" fmla="*/ 304800 h 571500"/>
                  <a:gd name="connsiteX30" fmla="*/ 2063413 w 4568488"/>
                  <a:gd name="connsiteY30" fmla="*/ 390525 h 571500"/>
                  <a:gd name="connsiteX31" fmla="*/ 2358688 w 4568488"/>
                  <a:gd name="connsiteY31" fmla="*/ 409575 h 571500"/>
                  <a:gd name="connsiteX32" fmla="*/ 2406313 w 4568488"/>
                  <a:gd name="connsiteY32" fmla="*/ 419100 h 571500"/>
                  <a:gd name="connsiteX33" fmla="*/ 2463463 w 4568488"/>
                  <a:gd name="connsiteY33" fmla="*/ 438150 h 571500"/>
                  <a:gd name="connsiteX34" fmla="*/ 2787313 w 4568488"/>
                  <a:gd name="connsiteY34" fmla="*/ 428625 h 571500"/>
                  <a:gd name="connsiteX35" fmla="*/ 2920663 w 4568488"/>
                  <a:gd name="connsiteY35" fmla="*/ 409575 h 571500"/>
                  <a:gd name="connsiteX36" fmla="*/ 2987338 w 4568488"/>
                  <a:gd name="connsiteY36" fmla="*/ 400050 h 571500"/>
                  <a:gd name="connsiteX37" fmla="*/ 3034963 w 4568488"/>
                  <a:gd name="connsiteY37" fmla="*/ 371475 h 571500"/>
                  <a:gd name="connsiteX38" fmla="*/ 3101638 w 4568488"/>
                  <a:gd name="connsiteY38" fmla="*/ 304800 h 571500"/>
                  <a:gd name="connsiteX39" fmla="*/ 3168313 w 4568488"/>
                  <a:gd name="connsiteY39" fmla="*/ 266700 h 571500"/>
                  <a:gd name="connsiteX40" fmla="*/ 3330238 w 4568488"/>
                  <a:gd name="connsiteY40" fmla="*/ 276225 h 571500"/>
                  <a:gd name="connsiteX41" fmla="*/ 3435013 w 4568488"/>
                  <a:gd name="connsiteY41" fmla="*/ 342900 h 571500"/>
                  <a:gd name="connsiteX42" fmla="*/ 3473113 w 4568488"/>
                  <a:gd name="connsiteY42" fmla="*/ 371475 h 571500"/>
                  <a:gd name="connsiteX43" fmla="*/ 3501688 w 4568488"/>
                  <a:gd name="connsiteY43" fmla="*/ 390525 h 571500"/>
                  <a:gd name="connsiteX44" fmla="*/ 3625513 w 4568488"/>
                  <a:gd name="connsiteY44" fmla="*/ 400050 h 571500"/>
                  <a:gd name="connsiteX45" fmla="*/ 3673138 w 4568488"/>
                  <a:gd name="connsiteY45" fmla="*/ 409575 h 571500"/>
                  <a:gd name="connsiteX46" fmla="*/ 3701713 w 4568488"/>
                  <a:gd name="connsiteY46" fmla="*/ 390525 h 571500"/>
                  <a:gd name="connsiteX47" fmla="*/ 3711238 w 4568488"/>
                  <a:gd name="connsiteY47" fmla="*/ 200025 h 571500"/>
                  <a:gd name="connsiteX48" fmla="*/ 3854113 w 4568488"/>
                  <a:gd name="connsiteY48" fmla="*/ 209550 h 571500"/>
                  <a:gd name="connsiteX49" fmla="*/ 3901738 w 4568488"/>
                  <a:gd name="connsiteY49" fmla="*/ 238125 h 571500"/>
                  <a:gd name="connsiteX50" fmla="*/ 3958888 w 4568488"/>
                  <a:gd name="connsiteY50" fmla="*/ 285750 h 571500"/>
                  <a:gd name="connsiteX51" fmla="*/ 3987463 w 4568488"/>
                  <a:gd name="connsiteY51" fmla="*/ 304800 h 571500"/>
                  <a:gd name="connsiteX52" fmla="*/ 4044613 w 4568488"/>
                  <a:gd name="connsiteY52" fmla="*/ 352425 h 571500"/>
                  <a:gd name="connsiteX53" fmla="*/ 4082713 w 4568488"/>
                  <a:gd name="connsiteY53" fmla="*/ 409575 h 571500"/>
                  <a:gd name="connsiteX54" fmla="*/ 4111288 w 4568488"/>
                  <a:gd name="connsiteY54" fmla="*/ 428625 h 571500"/>
                  <a:gd name="connsiteX55" fmla="*/ 4158913 w 4568488"/>
                  <a:gd name="connsiteY55" fmla="*/ 447675 h 571500"/>
                  <a:gd name="connsiteX56" fmla="*/ 4244638 w 4568488"/>
                  <a:gd name="connsiteY56" fmla="*/ 485775 h 571500"/>
                  <a:gd name="connsiteX57" fmla="*/ 4358938 w 4568488"/>
                  <a:gd name="connsiteY57" fmla="*/ 523875 h 571500"/>
                  <a:gd name="connsiteX58" fmla="*/ 4416088 w 4568488"/>
                  <a:gd name="connsiteY58" fmla="*/ 542925 h 571500"/>
                  <a:gd name="connsiteX59" fmla="*/ 4549438 w 4568488"/>
                  <a:gd name="connsiteY59" fmla="*/ 533400 h 571500"/>
                  <a:gd name="connsiteX60" fmla="*/ 4558963 w 4568488"/>
                  <a:gd name="connsiteY60" fmla="*/ 495300 h 571500"/>
                  <a:gd name="connsiteX61" fmla="*/ 4568488 w 4568488"/>
                  <a:gd name="connsiteY61" fmla="*/ 409575 h 571500"/>
                  <a:gd name="connsiteX62" fmla="*/ 4558963 w 4568488"/>
                  <a:gd name="connsiteY62" fmla="*/ 238125 h 571500"/>
                  <a:gd name="connsiteX63" fmla="*/ 4492288 w 4568488"/>
                  <a:gd name="connsiteY63" fmla="*/ 152400 h 571500"/>
                  <a:gd name="connsiteX64" fmla="*/ 4454188 w 4568488"/>
                  <a:gd name="connsiteY64" fmla="*/ 123825 h 571500"/>
                  <a:gd name="connsiteX65" fmla="*/ 4425613 w 4568488"/>
                  <a:gd name="connsiteY65" fmla="*/ 95250 h 571500"/>
                  <a:gd name="connsiteX66" fmla="*/ 4397038 w 4568488"/>
                  <a:gd name="connsiteY66" fmla="*/ 85725 h 571500"/>
                  <a:gd name="connsiteX67" fmla="*/ 4330363 w 4568488"/>
                  <a:gd name="connsiteY67" fmla="*/ 47625 h 571500"/>
                  <a:gd name="connsiteX68" fmla="*/ 4292263 w 4568488"/>
                  <a:gd name="connsiteY68" fmla="*/ 38100 h 571500"/>
                  <a:gd name="connsiteX69" fmla="*/ 4177963 w 4568488"/>
                  <a:gd name="connsiteY69" fmla="*/ 19050 h 571500"/>
                  <a:gd name="connsiteX70" fmla="*/ 3930313 w 4568488"/>
                  <a:gd name="connsiteY70" fmla="*/ 0 h 571500"/>
                  <a:gd name="connsiteX71" fmla="*/ 3568363 w 4568488"/>
                  <a:gd name="connsiteY71" fmla="*/ 9525 h 571500"/>
                  <a:gd name="connsiteX72" fmla="*/ 3444538 w 4568488"/>
                  <a:gd name="connsiteY72" fmla="*/ 38100 h 571500"/>
                  <a:gd name="connsiteX73" fmla="*/ 2301538 w 4568488"/>
                  <a:gd name="connsiteY73" fmla="*/ 47625 h 571500"/>
                  <a:gd name="connsiteX74" fmla="*/ 2215813 w 4568488"/>
                  <a:gd name="connsiteY74" fmla="*/ 66675 h 571500"/>
                  <a:gd name="connsiteX75" fmla="*/ 1977688 w 4568488"/>
                  <a:gd name="connsiteY75" fmla="*/ 76200 h 571500"/>
                  <a:gd name="connsiteX76" fmla="*/ 1930063 w 4568488"/>
                  <a:gd name="connsiteY76" fmla="*/ 85725 h 571500"/>
                  <a:gd name="connsiteX77" fmla="*/ 1901488 w 4568488"/>
                  <a:gd name="connsiteY77" fmla="*/ 95250 h 571500"/>
                  <a:gd name="connsiteX78" fmla="*/ 1853863 w 4568488"/>
                  <a:gd name="connsiteY78" fmla="*/ 104775 h 571500"/>
                  <a:gd name="connsiteX79" fmla="*/ 1796713 w 4568488"/>
                  <a:gd name="connsiteY79" fmla="*/ 123825 h 571500"/>
                  <a:gd name="connsiteX80" fmla="*/ 1768138 w 4568488"/>
                  <a:gd name="connsiteY80" fmla="*/ 133350 h 571500"/>
                  <a:gd name="connsiteX81" fmla="*/ 1672888 w 4568488"/>
                  <a:gd name="connsiteY81" fmla="*/ 152400 h 571500"/>
                  <a:gd name="connsiteX82" fmla="*/ 1625263 w 4568488"/>
                  <a:gd name="connsiteY82" fmla="*/ 161925 h 571500"/>
                  <a:gd name="connsiteX83" fmla="*/ 1549063 w 4568488"/>
                  <a:gd name="connsiteY83" fmla="*/ 180975 h 571500"/>
                  <a:gd name="connsiteX84" fmla="*/ 1482388 w 4568488"/>
                  <a:gd name="connsiteY84" fmla="*/ 200025 h 571500"/>
                  <a:gd name="connsiteX85" fmla="*/ 1310938 w 4568488"/>
                  <a:gd name="connsiteY85" fmla="*/ 190500 h 571500"/>
                  <a:gd name="connsiteX86" fmla="*/ 1110913 w 4568488"/>
                  <a:gd name="connsiteY86" fmla="*/ 180975 h 571500"/>
                  <a:gd name="connsiteX87" fmla="*/ 939463 w 4568488"/>
                  <a:gd name="connsiteY87" fmla="*/ 161925 h 571500"/>
                  <a:gd name="connsiteX88" fmla="*/ 491788 w 4568488"/>
                  <a:gd name="connsiteY88" fmla="*/ 152400 h 571500"/>
                  <a:gd name="connsiteX89" fmla="*/ 263188 w 4568488"/>
                  <a:gd name="connsiteY89" fmla="*/ 152400 h 571500"/>
                  <a:gd name="connsiteX90" fmla="*/ 177463 w 4568488"/>
                  <a:gd name="connsiteY90" fmla="*/ 219075 h 571500"/>
                  <a:gd name="connsiteX91" fmla="*/ 91738 w 4568488"/>
                  <a:gd name="connsiteY91" fmla="*/ 266700 h 571500"/>
                  <a:gd name="connsiteX92" fmla="*/ 25063 w 4568488"/>
                  <a:gd name="connsiteY92" fmla="*/ 276225 h 571500"/>
                  <a:gd name="connsiteX93" fmla="*/ 6013 w 4568488"/>
                  <a:gd name="connsiteY93" fmla="*/ 352425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568488" h="571500">
                    <a:moveTo>
                      <a:pt x="6013" y="352425"/>
                    </a:moveTo>
                    <a:cubicBezTo>
                      <a:pt x="23475" y="369887"/>
                      <a:pt x="95373" y="369512"/>
                      <a:pt x="129838" y="381000"/>
                    </a:cubicBezTo>
                    <a:cubicBezTo>
                      <a:pt x="139363" y="384175"/>
                      <a:pt x="148759" y="387767"/>
                      <a:pt x="158413" y="390525"/>
                    </a:cubicBezTo>
                    <a:cubicBezTo>
                      <a:pt x="242134" y="414445"/>
                      <a:pt x="156575" y="386737"/>
                      <a:pt x="225088" y="409575"/>
                    </a:cubicBezTo>
                    <a:cubicBezTo>
                      <a:pt x="253663" y="406400"/>
                      <a:pt x="283538" y="409142"/>
                      <a:pt x="310813" y="400050"/>
                    </a:cubicBezTo>
                    <a:cubicBezTo>
                      <a:pt x="332533" y="392810"/>
                      <a:pt x="367963" y="361950"/>
                      <a:pt x="367963" y="361950"/>
                    </a:cubicBezTo>
                    <a:cubicBezTo>
                      <a:pt x="429390" y="379501"/>
                      <a:pt x="442410" y="375894"/>
                      <a:pt x="491788" y="419100"/>
                    </a:cubicBezTo>
                    <a:cubicBezTo>
                      <a:pt x="500403" y="426638"/>
                      <a:pt x="502044" y="440346"/>
                      <a:pt x="510838" y="447675"/>
                    </a:cubicBezTo>
                    <a:cubicBezTo>
                      <a:pt x="521746" y="456765"/>
                      <a:pt x="536762" y="459420"/>
                      <a:pt x="548938" y="466725"/>
                    </a:cubicBezTo>
                    <a:cubicBezTo>
                      <a:pt x="568571" y="478505"/>
                      <a:pt x="588210" y="490522"/>
                      <a:pt x="606088" y="504825"/>
                    </a:cubicBezTo>
                    <a:cubicBezTo>
                      <a:pt x="621963" y="517525"/>
                      <a:pt x="636473" y="532150"/>
                      <a:pt x="653713" y="542925"/>
                    </a:cubicBezTo>
                    <a:cubicBezTo>
                      <a:pt x="662227" y="548246"/>
                      <a:pt x="673308" y="547960"/>
                      <a:pt x="682288" y="552450"/>
                    </a:cubicBezTo>
                    <a:cubicBezTo>
                      <a:pt x="692527" y="557570"/>
                      <a:pt x="701338" y="565150"/>
                      <a:pt x="710863" y="571500"/>
                    </a:cubicBezTo>
                    <a:cubicBezTo>
                      <a:pt x="733088" y="568325"/>
                      <a:pt x="756693" y="570313"/>
                      <a:pt x="777538" y="561975"/>
                    </a:cubicBezTo>
                    <a:cubicBezTo>
                      <a:pt x="790045" y="556972"/>
                      <a:pt x="794905" y="540872"/>
                      <a:pt x="806113" y="533400"/>
                    </a:cubicBezTo>
                    <a:cubicBezTo>
                      <a:pt x="814467" y="527831"/>
                      <a:pt x="825708" y="528365"/>
                      <a:pt x="834688" y="523875"/>
                    </a:cubicBezTo>
                    <a:cubicBezTo>
                      <a:pt x="908546" y="486946"/>
                      <a:pt x="820014" y="519241"/>
                      <a:pt x="891838" y="495300"/>
                    </a:cubicBezTo>
                    <a:cubicBezTo>
                      <a:pt x="961688" y="498475"/>
                      <a:pt x="1031689" y="499249"/>
                      <a:pt x="1101388" y="504825"/>
                    </a:cubicBezTo>
                    <a:cubicBezTo>
                      <a:pt x="1111396" y="505626"/>
                      <a:pt x="1120438" y="517525"/>
                      <a:pt x="1129963" y="514350"/>
                    </a:cubicBezTo>
                    <a:cubicBezTo>
                      <a:pt x="1225927" y="482362"/>
                      <a:pt x="1096939" y="489268"/>
                      <a:pt x="1187113" y="466725"/>
                    </a:cubicBezTo>
                    <a:cubicBezTo>
                      <a:pt x="1215005" y="459752"/>
                      <a:pt x="1244263" y="460375"/>
                      <a:pt x="1272838" y="457200"/>
                    </a:cubicBezTo>
                    <a:cubicBezTo>
                      <a:pt x="1336338" y="460375"/>
                      <a:pt x="1399998" y="461217"/>
                      <a:pt x="1463338" y="466725"/>
                    </a:cubicBezTo>
                    <a:cubicBezTo>
                      <a:pt x="1473340" y="467595"/>
                      <a:pt x="1481950" y="477495"/>
                      <a:pt x="1491913" y="476250"/>
                    </a:cubicBezTo>
                    <a:cubicBezTo>
                      <a:pt x="1508879" y="474129"/>
                      <a:pt x="1523663" y="463550"/>
                      <a:pt x="1539538" y="457200"/>
                    </a:cubicBezTo>
                    <a:cubicBezTo>
                      <a:pt x="1545888" y="444500"/>
                      <a:pt x="1552995" y="432151"/>
                      <a:pt x="1558588" y="419100"/>
                    </a:cubicBezTo>
                    <a:cubicBezTo>
                      <a:pt x="1562543" y="409872"/>
                      <a:pt x="1562792" y="399039"/>
                      <a:pt x="1568113" y="390525"/>
                    </a:cubicBezTo>
                    <a:cubicBezTo>
                      <a:pt x="1578888" y="373285"/>
                      <a:pt x="1594015" y="359164"/>
                      <a:pt x="1606213" y="342900"/>
                    </a:cubicBezTo>
                    <a:cubicBezTo>
                      <a:pt x="1613082" y="333742"/>
                      <a:pt x="1616648" y="321863"/>
                      <a:pt x="1625263" y="314325"/>
                    </a:cubicBezTo>
                    <a:cubicBezTo>
                      <a:pt x="1642493" y="299248"/>
                      <a:pt x="1682413" y="276225"/>
                      <a:pt x="1682413" y="276225"/>
                    </a:cubicBezTo>
                    <a:cubicBezTo>
                      <a:pt x="1758613" y="285750"/>
                      <a:pt x="1835711" y="289740"/>
                      <a:pt x="1911013" y="304800"/>
                    </a:cubicBezTo>
                    <a:cubicBezTo>
                      <a:pt x="1943086" y="311215"/>
                      <a:pt x="2051069" y="389729"/>
                      <a:pt x="2063413" y="390525"/>
                    </a:cubicBezTo>
                    <a:lnTo>
                      <a:pt x="2358688" y="409575"/>
                    </a:lnTo>
                    <a:cubicBezTo>
                      <a:pt x="2374563" y="412750"/>
                      <a:pt x="2390694" y="414840"/>
                      <a:pt x="2406313" y="419100"/>
                    </a:cubicBezTo>
                    <a:cubicBezTo>
                      <a:pt x="2425686" y="424384"/>
                      <a:pt x="2443389" y="437648"/>
                      <a:pt x="2463463" y="438150"/>
                    </a:cubicBezTo>
                    <a:lnTo>
                      <a:pt x="2787313" y="428625"/>
                    </a:lnTo>
                    <a:cubicBezTo>
                      <a:pt x="2852145" y="407014"/>
                      <a:pt x="2795455" y="423487"/>
                      <a:pt x="2920663" y="409575"/>
                    </a:cubicBezTo>
                    <a:cubicBezTo>
                      <a:pt x="2942976" y="407096"/>
                      <a:pt x="2965113" y="403225"/>
                      <a:pt x="2987338" y="400050"/>
                    </a:cubicBezTo>
                    <a:cubicBezTo>
                      <a:pt x="3003213" y="390525"/>
                      <a:pt x="3020741" y="383327"/>
                      <a:pt x="3034963" y="371475"/>
                    </a:cubicBezTo>
                    <a:cubicBezTo>
                      <a:pt x="3059109" y="351353"/>
                      <a:pt x="3075486" y="322235"/>
                      <a:pt x="3101638" y="304800"/>
                    </a:cubicBezTo>
                    <a:cubicBezTo>
                      <a:pt x="3142027" y="277874"/>
                      <a:pt x="3119974" y="290870"/>
                      <a:pt x="3168313" y="266700"/>
                    </a:cubicBezTo>
                    <a:cubicBezTo>
                      <a:pt x="3222288" y="269875"/>
                      <a:pt x="3277220" y="265621"/>
                      <a:pt x="3330238" y="276225"/>
                    </a:cubicBezTo>
                    <a:cubicBezTo>
                      <a:pt x="3400498" y="290277"/>
                      <a:pt x="3394890" y="308509"/>
                      <a:pt x="3435013" y="342900"/>
                    </a:cubicBezTo>
                    <a:cubicBezTo>
                      <a:pt x="3447066" y="353231"/>
                      <a:pt x="3460195" y="362248"/>
                      <a:pt x="3473113" y="371475"/>
                    </a:cubicBezTo>
                    <a:cubicBezTo>
                      <a:pt x="3482428" y="378129"/>
                      <a:pt x="3490436" y="388415"/>
                      <a:pt x="3501688" y="390525"/>
                    </a:cubicBezTo>
                    <a:cubicBezTo>
                      <a:pt x="3542376" y="398154"/>
                      <a:pt x="3584238" y="396875"/>
                      <a:pt x="3625513" y="400050"/>
                    </a:cubicBezTo>
                    <a:cubicBezTo>
                      <a:pt x="3641388" y="403225"/>
                      <a:pt x="3657074" y="411583"/>
                      <a:pt x="3673138" y="409575"/>
                    </a:cubicBezTo>
                    <a:cubicBezTo>
                      <a:pt x="3684497" y="408155"/>
                      <a:pt x="3699665" y="401788"/>
                      <a:pt x="3701713" y="390525"/>
                    </a:cubicBezTo>
                    <a:cubicBezTo>
                      <a:pt x="3713086" y="327971"/>
                      <a:pt x="3708063" y="263525"/>
                      <a:pt x="3711238" y="200025"/>
                    </a:cubicBezTo>
                    <a:cubicBezTo>
                      <a:pt x="3758863" y="203200"/>
                      <a:pt x="3807309" y="200189"/>
                      <a:pt x="3854113" y="209550"/>
                    </a:cubicBezTo>
                    <a:cubicBezTo>
                      <a:pt x="3872267" y="213181"/>
                      <a:pt x="3886039" y="228313"/>
                      <a:pt x="3901738" y="238125"/>
                    </a:cubicBezTo>
                    <a:cubicBezTo>
                      <a:pt x="3958495" y="273598"/>
                      <a:pt x="3902245" y="238548"/>
                      <a:pt x="3958888" y="285750"/>
                    </a:cubicBezTo>
                    <a:cubicBezTo>
                      <a:pt x="3967682" y="293079"/>
                      <a:pt x="3977938" y="298450"/>
                      <a:pt x="3987463" y="304800"/>
                    </a:cubicBezTo>
                    <a:cubicBezTo>
                      <a:pt x="4053361" y="403648"/>
                      <a:pt x="3947935" y="255747"/>
                      <a:pt x="4044613" y="352425"/>
                    </a:cubicBezTo>
                    <a:cubicBezTo>
                      <a:pt x="4060802" y="368614"/>
                      <a:pt x="4063663" y="396875"/>
                      <a:pt x="4082713" y="409575"/>
                    </a:cubicBezTo>
                    <a:cubicBezTo>
                      <a:pt x="4092238" y="415925"/>
                      <a:pt x="4101049" y="423505"/>
                      <a:pt x="4111288" y="428625"/>
                    </a:cubicBezTo>
                    <a:cubicBezTo>
                      <a:pt x="4126581" y="436271"/>
                      <a:pt x="4143198" y="440940"/>
                      <a:pt x="4158913" y="447675"/>
                    </a:cubicBezTo>
                    <a:cubicBezTo>
                      <a:pt x="4187655" y="459993"/>
                      <a:pt x="4216302" y="472551"/>
                      <a:pt x="4244638" y="485775"/>
                    </a:cubicBezTo>
                    <a:cubicBezTo>
                      <a:pt x="4363664" y="541320"/>
                      <a:pt x="4240336" y="494224"/>
                      <a:pt x="4358938" y="523875"/>
                    </a:cubicBezTo>
                    <a:cubicBezTo>
                      <a:pt x="4378419" y="528745"/>
                      <a:pt x="4416088" y="542925"/>
                      <a:pt x="4416088" y="542925"/>
                    </a:cubicBezTo>
                    <a:cubicBezTo>
                      <a:pt x="4460538" y="539750"/>
                      <a:pt x="4507162" y="547492"/>
                      <a:pt x="4549438" y="533400"/>
                    </a:cubicBezTo>
                    <a:cubicBezTo>
                      <a:pt x="4561857" y="529260"/>
                      <a:pt x="4556972" y="508239"/>
                      <a:pt x="4558963" y="495300"/>
                    </a:cubicBezTo>
                    <a:cubicBezTo>
                      <a:pt x="4563335" y="466883"/>
                      <a:pt x="4565313" y="438150"/>
                      <a:pt x="4568488" y="409575"/>
                    </a:cubicBezTo>
                    <a:cubicBezTo>
                      <a:pt x="4565313" y="352425"/>
                      <a:pt x="4570637" y="294160"/>
                      <a:pt x="4558963" y="238125"/>
                    </a:cubicBezTo>
                    <a:cubicBezTo>
                      <a:pt x="4554289" y="215692"/>
                      <a:pt x="4512990" y="170144"/>
                      <a:pt x="4492288" y="152400"/>
                    </a:cubicBezTo>
                    <a:cubicBezTo>
                      <a:pt x="4480235" y="142069"/>
                      <a:pt x="4466241" y="134156"/>
                      <a:pt x="4454188" y="123825"/>
                    </a:cubicBezTo>
                    <a:cubicBezTo>
                      <a:pt x="4443961" y="115059"/>
                      <a:pt x="4436821" y="102722"/>
                      <a:pt x="4425613" y="95250"/>
                    </a:cubicBezTo>
                    <a:cubicBezTo>
                      <a:pt x="4417259" y="89681"/>
                      <a:pt x="4406018" y="90215"/>
                      <a:pt x="4397038" y="85725"/>
                    </a:cubicBezTo>
                    <a:cubicBezTo>
                      <a:pt x="4341768" y="58090"/>
                      <a:pt x="4397159" y="72673"/>
                      <a:pt x="4330363" y="47625"/>
                    </a:cubicBezTo>
                    <a:cubicBezTo>
                      <a:pt x="4318106" y="43028"/>
                      <a:pt x="4304850" y="41696"/>
                      <a:pt x="4292263" y="38100"/>
                    </a:cubicBezTo>
                    <a:cubicBezTo>
                      <a:pt x="4228539" y="19893"/>
                      <a:pt x="4296214" y="28510"/>
                      <a:pt x="4177963" y="19050"/>
                    </a:cubicBezTo>
                    <a:cubicBezTo>
                      <a:pt x="3832501" y="-8587"/>
                      <a:pt x="4177275" y="24696"/>
                      <a:pt x="3930313" y="0"/>
                    </a:cubicBezTo>
                    <a:cubicBezTo>
                      <a:pt x="3809663" y="3175"/>
                      <a:pt x="3688924" y="3917"/>
                      <a:pt x="3568363" y="9525"/>
                    </a:cubicBezTo>
                    <a:cubicBezTo>
                      <a:pt x="3525102" y="11537"/>
                      <a:pt x="3487840" y="37407"/>
                      <a:pt x="3444538" y="38100"/>
                    </a:cubicBezTo>
                    <a:lnTo>
                      <a:pt x="2301538" y="47625"/>
                    </a:lnTo>
                    <a:cubicBezTo>
                      <a:pt x="2283288" y="52187"/>
                      <a:pt x="2232303" y="65576"/>
                      <a:pt x="2215813" y="66675"/>
                    </a:cubicBezTo>
                    <a:cubicBezTo>
                      <a:pt x="2136550" y="71959"/>
                      <a:pt x="2057063" y="73025"/>
                      <a:pt x="1977688" y="76200"/>
                    </a:cubicBezTo>
                    <a:cubicBezTo>
                      <a:pt x="1961813" y="79375"/>
                      <a:pt x="1945769" y="81798"/>
                      <a:pt x="1930063" y="85725"/>
                    </a:cubicBezTo>
                    <a:cubicBezTo>
                      <a:pt x="1920323" y="88160"/>
                      <a:pt x="1911228" y="92815"/>
                      <a:pt x="1901488" y="95250"/>
                    </a:cubicBezTo>
                    <a:cubicBezTo>
                      <a:pt x="1885782" y="99177"/>
                      <a:pt x="1869482" y="100515"/>
                      <a:pt x="1853863" y="104775"/>
                    </a:cubicBezTo>
                    <a:cubicBezTo>
                      <a:pt x="1834490" y="110059"/>
                      <a:pt x="1815763" y="117475"/>
                      <a:pt x="1796713" y="123825"/>
                    </a:cubicBezTo>
                    <a:cubicBezTo>
                      <a:pt x="1787188" y="127000"/>
                      <a:pt x="1777983" y="131381"/>
                      <a:pt x="1768138" y="133350"/>
                    </a:cubicBezTo>
                    <a:lnTo>
                      <a:pt x="1672888" y="152400"/>
                    </a:lnTo>
                    <a:cubicBezTo>
                      <a:pt x="1657013" y="155575"/>
                      <a:pt x="1640622" y="156805"/>
                      <a:pt x="1625263" y="161925"/>
                    </a:cubicBezTo>
                    <a:cubicBezTo>
                      <a:pt x="1559944" y="183698"/>
                      <a:pt x="1641015" y="157987"/>
                      <a:pt x="1549063" y="180975"/>
                    </a:cubicBezTo>
                    <a:cubicBezTo>
                      <a:pt x="1526639" y="186581"/>
                      <a:pt x="1504613" y="193675"/>
                      <a:pt x="1482388" y="200025"/>
                    </a:cubicBezTo>
                    <a:lnTo>
                      <a:pt x="1310938" y="190500"/>
                    </a:lnTo>
                    <a:cubicBezTo>
                      <a:pt x="1244275" y="187081"/>
                      <a:pt x="1177481" y="185906"/>
                      <a:pt x="1110913" y="180975"/>
                    </a:cubicBezTo>
                    <a:cubicBezTo>
                      <a:pt x="880432" y="163902"/>
                      <a:pt x="1341484" y="175553"/>
                      <a:pt x="939463" y="161925"/>
                    </a:cubicBezTo>
                    <a:cubicBezTo>
                      <a:pt x="790290" y="156868"/>
                      <a:pt x="641013" y="155575"/>
                      <a:pt x="491788" y="152400"/>
                    </a:cubicBezTo>
                    <a:cubicBezTo>
                      <a:pt x="405493" y="130826"/>
                      <a:pt x="401265" y="125847"/>
                      <a:pt x="263188" y="152400"/>
                    </a:cubicBezTo>
                    <a:cubicBezTo>
                      <a:pt x="221336" y="160448"/>
                      <a:pt x="206633" y="196388"/>
                      <a:pt x="177463" y="219075"/>
                    </a:cubicBezTo>
                    <a:cubicBezTo>
                      <a:pt x="151023" y="239639"/>
                      <a:pt x="124903" y="260067"/>
                      <a:pt x="91738" y="266700"/>
                    </a:cubicBezTo>
                    <a:cubicBezTo>
                      <a:pt x="69723" y="271103"/>
                      <a:pt x="47288" y="273050"/>
                      <a:pt x="25063" y="276225"/>
                    </a:cubicBezTo>
                    <a:cubicBezTo>
                      <a:pt x="13530" y="310824"/>
                      <a:pt x="-11449" y="334963"/>
                      <a:pt x="6013" y="352425"/>
                    </a:cubicBezTo>
                    <a:close/>
                  </a:path>
                </a:pathLst>
              </a:cu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kern="0">
                  <a:solidFill>
                    <a:prstClr val="white"/>
                  </a:solidFill>
                  <a:latin typeface="Calibri" panose="020F0502020204030204"/>
                  <a:sym typeface="Arial"/>
                </a:endParaRPr>
              </a:p>
            </p:txBody>
          </p:sp>
        </p:grpSp>
        <p:sp>
          <p:nvSpPr>
            <p:cNvPr id="16" name="Oval 15"/>
            <p:cNvSpPr/>
            <p:nvPr/>
          </p:nvSpPr>
          <p:spPr>
            <a:xfrm>
              <a:off x="5409969" y="5667375"/>
              <a:ext cx="152631" cy="4075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kern="0">
                <a:solidFill>
                  <a:prstClr val="white"/>
                </a:solidFill>
                <a:latin typeface="Calibri" panose="020F0502020204030204"/>
                <a:sym typeface="Arial"/>
              </a:endParaRPr>
            </a:p>
          </p:txBody>
        </p:sp>
      </p:grpSp>
      <p:sp>
        <p:nvSpPr>
          <p:cNvPr id="5" name="Rectangle 1"/>
          <p:cNvSpPr>
            <a:spLocks noChangeArrowheads="1"/>
          </p:cNvSpPr>
          <p:nvPr/>
        </p:nvSpPr>
        <p:spPr bwMode="auto">
          <a:xfrm rot="10800000" flipV="1">
            <a:off x="9386452" y="6432307"/>
            <a:ext cx="270077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defRPr/>
            </a:pPr>
            <a:r>
              <a:rPr lang="en-US" altLang="en-US" sz="1200" kern="0">
                <a:solidFill>
                  <a:srgbClr val="0071BC"/>
                </a:solidFill>
                <a:cs typeface="Arial"/>
                <a:sym typeface="Arial"/>
              </a:rPr>
              <a:t>. Science. </a:t>
            </a:r>
            <a:r>
              <a:rPr lang="en-US" altLang="en-US" sz="1200" kern="0">
                <a:solidFill>
                  <a:prstClr val="black"/>
                </a:solidFill>
                <a:cs typeface="Arial"/>
                <a:sym typeface="Arial"/>
              </a:rPr>
              <a:t>2020 May 8;368(6491):551</a:t>
            </a:r>
            <a:r>
              <a:rPr lang="en-US" altLang="en-US" sz="1200" kern="0">
                <a:solidFill>
                  <a:srgbClr val="5B616B"/>
                </a:solidFill>
                <a:latin typeface="BlinkMacSystemFont"/>
                <a:cs typeface="Arial"/>
                <a:sym typeface="Arial"/>
              </a:rPr>
              <a:t>. </a:t>
            </a:r>
            <a:endParaRPr lang="en-US" altLang="en-US" sz="1200" kern="0">
              <a:solidFill>
                <a:prstClr val="black"/>
              </a:solidFill>
              <a:cs typeface="Arial"/>
              <a:sym typeface="Arial"/>
            </a:endParaRPr>
          </a:p>
        </p:txBody>
      </p:sp>
      <p:sp>
        <p:nvSpPr>
          <p:cNvPr id="7" name="Rectangle 6"/>
          <p:cNvSpPr/>
          <p:nvPr/>
        </p:nvSpPr>
        <p:spPr>
          <a:xfrm rot="21210145">
            <a:off x="3811043" y="162314"/>
            <a:ext cx="4101051" cy="307777"/>
          </a:xfrm>
          <a:prstGeom prst="rect">
            <a:avLst/>
          </a:prstGeom>
        </p:spPr>
        <p:txBody>
          <a:bodyPr wrap="square">
            <a:spAutoFit/>
          </a:bodyPr>
          <a:lstStyle/>
          <a:p>
            <a:pPr defTabSz="914377">
              <a:defRPr/>
            </a:pPr>
            <a:r>
              <a:rPr lang="en-US" sz="1400" kern="0">
                <a:solidFill>
                  <a:prstClr val="black"/>
                </a:solidFill>
                <a:latin typeface="&amp;quot"/>
                <a:cs typeface="Arial"/>
                <a:sym typeface="Arial"/>
              </a:rPr>
              <a:t>Myron S. Cohen &amp;  Lawrence Corey</a:t>
            </a:r>
            <a:r>
              <a:rPr lang="en-US" sz="1400" b="1" kern="0">
                <a:solidFill>
                  <a:prstClr val="black"/>
                </a:solidFill>
                <a:latin typeface="&amp;quot"/>
                <a:cs typeface="Arial"/>
                <a:sym typeface="Arial"/>
              </a:rPr>
              <a:t> </a:t>
            </a:r>
          </a:p>
        </p:txBody>
      </p:sp>
    </p:spTree>
    <p:extLst>
      <p:ext uri="{BB962C8B-B14F-4D97-AF65-F5344CB8AC3E}">
        <p14:creationId xmlns:p14="http://schemas.microsoft.com/office/powerpoint/2010/main" val="537507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D85BFC6-D273-466D-8406-D5898CF298B3}"/>
              </a:ext>
            </a:extLst>
          </p:cNvPr>
          <p:cNvSpPr/>
          <p:nvPr/>
        </p:nvSpPr>
        <p:spPr>
          <a:xfrm>
            <a:off x="203199" y="1418672"/>
            <a:ext cx="7205518" cy="3354765"/>
          </a:xfrm>
          <a:prstGeom prst="rect">
            <a:avLst/>
          </a:prstGeom>
        </p:spPr>
        <p:txBody>
          <a:bodyPr wrap="square">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6A71"/>
              </a:solidFill>
              <a:effectLst/>
              <a:uLnTx/>
              <a:uFillTx/>
              <a:latin typeface="Calibri" pitchFamily="34" charset="0"/>
              <a:ea typeface="+mn-ea"/>
              <a:cs typeface="+mn-cs"/>
            </a:endParaRPr>
          </a:p>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6A71"/>
              </a:solidFill>
              <a:effectLst/>
              <a:uLnTx/>
              <a:uFillTx/>
              <a:latin typeface="Calibri" pitchFamily="34" charset="0"/>
              <a:ea typeface="+mn-ea"/>
              <a:cs typeface="+mn-cs"/>
            </a:endParaRPr>
          </a:p>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6A71"/>
              </a:solidFill>
              <a:effectLst/>
              <a:uLnTx/>
              <a:uFillTx/>
              <a:latin typeface="Calibri" pitchFamily="34" charset="0"/>
              <a:ea typeface="+mn-ea"/>
              <a:cs typeface="+mn-cs"/>
            </a:endParaRPr>
          </a:p>
          <a:p>
            <a:pPr marL="0" marR="0" lvl="0" indent="0" algn="l" defTabSz="1219170" rtl="0" eaLnBrk="0" fontAlgn="base" latinLnBrk="0" hangingPunct="0">
              <a:lnSpc>
                <a:spcPct val="100000"/>
              </a:lnSpc>
              <a:spcBef>
                <a:spcPct val="0"/>
              </a:spcBef>
              <a:spcAft>
                <a:spcPct val="0"/>
              </a:spcAft>
              <a:buClrTx/>
              <a:buSzTx/>
              <a:buFontTx/>
              <a:buNone/>
              <a:tabLst/>
              <a:defRPr/>
            </a:pPr>
            <a:br>
              <a:rPr kumimoji="0" lang="en-US" sz="3600" b="1" i="0" u="none" strike="noStrike" kern="1200" cap="none" spc="0" normalizeH="0" baseline="0" noProof="0">
                <a:ln>
                  <a:noFill/>
                </a:ln>
                <a:solidFill>
                  <a:srgbClr val="006A71"/>
                </a:solidFill>
                <a:effectLst/>
                <a:uLnTx/>
                <a:uFillTx/>
                <a:latin typeface="Calibri" pitchFamily="34" charset="0"/>
                <a:ea typeface="+mn-ea"/>
                <a:cs typeface="+mn-cs"/>
              </a:rPr>
            </a:br>
            <a:r>
              <a:rPr kumimoji="0" lang="en-US" sz="3600" b="1" i="0" u="none" strike="noStrike" kern="1200" cap="none" spc="0" normalizeH="0" baseline="0" noProof="0">
                <a:ln>
                  <a:noFill/>
                </a:ln>
                <a:solidFill>
                  <a:srgbClr val="006A71"/>
                </a:solidFill>
                <a:effectLst/>
                <a:uLnTx/>
                <a:uFillTx/>
                <a:latin typeface="Calibri" pitchFamily="34" charset="0"/>
                <a:ea typeface="+mn-ea"/>
                <a:cs typeface="+mn-cs"/>
              </a:rPr>
              <a:t>Summary: ACIP January 27, 2021</a:t>
            </a:r>
            <a:endParaRPr kumimoji="0" lang="en-US" sz="2800" b="1" i="0" u="none" strike="noStrike" kern="1200" cap="none" spc="0" normalizeH="0" baseline="0" noProof="0">
              <a:ln>
                <a:noFill/>
              </a:ln>
              <a:solidFill>
                <a:srgbClr val="006A71"/>
              </a:solidFill>
              <a:effectLst/>
              <a:uLnTx/>
              <a:uFillTx/>
              <a:latin typeface="Calibri" pitchFamily="34" charset="0"/>
              <a:ea typeface="+mn-ea"/>
              <a:cs typeface="+mn-cs"/>
            </a:endParaRPr>
          </a:p>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6A71"/>
              </a:solidFill>
              <a:effectLst/>
              <a:uLnTx/>
              <a:uFillTx/>
              <a:latin typeface="Calibri" pitchFamily="34" charset="0"/>
              <a:ea typeface="+mn-ea"/>
              <a:cs typeface="+mn-cs"/>
            </a:endParaRPr>
          </a:p>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6A71"/>
              </a:solidFill>
              <a:effectLst/>
              <a:uLnTx/>
              <a:uFillTx/>
              <a:latin typeface="Calibri" pitchFamily="34" charset="0"/>
              <a:ea typeface="+mn-ea"/>
              <a:cs typeface="+mn-cs"/>
            </a:endParaRPr>
          </a:p>
        </p:txBody>
      </p:sp>
      <p:sp>
        <p:nvSpPr>
          <p:cNvPr id="2" name="TextBox 1">
            <a:extLst>
              <a:ext uri="{FF2B5EF4-FFF2-40B4-BE49-F238E27FC236}">
                <a16:creationId xmlns:a16="http://schemas.microsoft.com/office/drawing/2014/main" id="{648D30B3-07F9-4FDD-BAD6-546E1F2A07FE}"/>
              </a:ext>
            </a:extLst>
          </p:cNvPr>
          <p:cNvSpPr txBox="1"/>
          <p:nvPr/>
        </p:nvSpPr>
        <p:spPr>
          <a:xfrm>
            <a:off x="6362701" y="5819776"/>
            <a:ext cx="5829300" cy="830997"/>
          </a:xfrm>
          <a:prstGeom prst="rect">
            <a:avLst/>
          </a:prstGeom>
          <a:solidFill>
            <a:schemeClr val="bg2"/>
          </a:solid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5" name="Rectangle 4">
            <a:extLst>
              <a:ext uri="{FF2B5EF4-FFF2-40B4-BE49-F238E27FC236}">
                <a16:creationId xmlns:a16="http://schemas.microsoft.com/office/drawing/2014/main" id="{3EE99FB9-3E08-4783-994E-ED91B4B90FCD}"/>
              </a:ext>
            </a:extLst>
          </p:cNvPr>
          <p:cNvSpPr/>
          <p:nvPr/>
        </p:nvSpPr>
        <p:spPr>
          <a:xfrm>
            <a:off x="2865502" y="301378"/>
            <a:ext cx="7205518" cy="615553"/>
          </a:xfrm>
          <a:prstGeom prst="rect">
            <a:avLst/>
          </a:prstGeom>
        </p:spPr>
        <p:txBody>
          <a:bodyPr wrap="square">
            <a:sp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a:ln>
                  <a:noFill/>
                </a:ln>
                <a:solidFill>
                  <a:srgbClr val="FFFFFF"/>
                </a:solidFill>
                <a:effectLst/>
                <a:uLnTx/>
                <a:uFillTx/>
                <a:latin typeface="Calibri" pitchFamily="34" charset="0"/>
                <a:ea typeface="+mn-ea"/>
                <a:cs typeface="+mn-cs"/>
              </a:rPr>
              <a:t>ACIP COVID-19 Vaccines</a:t>
            </a:r>
          </a:p>
        </p:txBody>
      </p:sp>
      <p:sp>
        <p:nvSpPr>
          <p:cNvPr id="6" name="TextBox 5">
            <a:extLst>
              <a:ext uri="{FF2B5EF4-FFF2-40B4-BE49-F238E27FC236}">
                <a16:creationId xmlns:a16="http://schemas.microsoft.com/office/drawing/2014/main" id="{E9999D10-E6B8-4858-B8BD-0DE30209A467}"/>
              </a:ext>
            </a:extLst>
          </p:cNvPr>
          <p:cNvSpPr txBox="1"/>
          <p:nvPr/>
        </p:nvSpPr>
        <p:spPr>
          <a:xfrm>
            <a:off x="330200" y="4557942"/>
            <a:ext cx="4265911" cy="492443"/>
          </a:xfrm>
          <a:prstGeom prst="rect">
            <a:avLst/>
          </a:prstGeom>
          <a:noFill/>
        </p:spPr>
        <p:txBody>
          <a:bodyPr wrap="non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2600" b="0" i="0" u="none" strike="noStrike" kern="1200" cap="none" spc="0" normalizeH="0" baseline="0" noProof="0">
                <a:ln>
                  <a:noFill/>
                </a:ln>
                <a:solidFill>
                  <a:srgbClr val="00788A"/>
                </a:solidFill>
                <a:effectLst/>
                <a:uLnTx/>
                <a:uFillTx/>
                <a:latin typeface="Arial"/>
                <a:ea typeface="+mn-ea"/>
                <a:cs typeface="+mn-cs"/>
              </a:rPr>
              <a:t>Kathleen Dooling, MD MPH</a:t>
            </a:r>
          </a:p>
        </p:txBody>
      </p:sp>
    </p:spTree>
    <p:extLst>
      <p:ext uri="{BB962C8B-B14F-4D97-AF65-F5344CB8AC3E}">
        <p14:creationId xmlns:p14="http://schemas.microsoft.com/office/powerpoint/2010/main" val="3522782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398F0-B9A8-42B2-8F37-59B604847E04}"/>
              </a:ext>
            </a:extLst>
          </p:cNvPr>
          <p:cNvSpPr>
            <a:spLocks noGrp="1"/>
          </p:cNvSpPr>
          <p:nvPr>
            <p:ph type="title"/>
          </p:nvPr>
        </p:nvSpPr>
        <p:spPr/>
        <p:txBody>
          <a:bodyPr/>
          <a:lstStyle/>
          <a:p>
            <a:r>
              <a:rPr lang="en-US"/>
              <a:t>Introduction</a:t>
            </a:r>
          </a:p>
        </p:txBody>
      </p:sp>
      <p:sp>
        <p:nvSpPr>
          <p:cNvPr id="3" name="Text Placeholder 2">
            <a:extLst>
              <a:ext uri="{FF2B5EF4-FFF2-40B4-BE49-F238E27FC236}">
                <a16:creationId xmlns:a16="http://schemas.microsoft.com/office/drawing/2014/main" id="{DF7C4951-9951-4751-A909-72510BCB309C}"/>
              </a:ext>
            </a:extLst>
          </p:cNvPr>
          <p:cNvSpPr>
            <a:spLocks noGrp="1"/>
          </p:cNvSpPr>
          <p:nvPr>
            <p:ph type="body" sz="quarter" idx="10"/>
          </p:nvPr>
        </p:nvSpPr>
        <p:spPr/>
        <p:txBody>
          <a:bodyPr/>
          <a:lstStyle/>
          <a:p>
            <a:r>
              <a:rPr lang="en-US"/>
              <a:t>Full ACIP materials from January 27 meeting can be found at:</a:t>
            </a:r>
          </a:p>
          <a:p>
            <a:pPr marL="0" indent="0">
              <a:buNone/>
            </a:pPr>
            <a:r>
              <a:rPr lang="en-US">
                <a:hlinkClick r:id="rId2"/>
              </a:rPr>
              <a:t>https://www.cdc.gov/vaccines/acip/meetings/slides-2021-1-27-21.html</a:t>
            </a:r>
            <a:endParaRPr lang="en-US"/>
          </a:p>
          <a:p>
            <a:pPr marL="0" indent="0">
              <a:buNone/>
            </a:pPr>
            <a:endParaRPr lang="en-US" sz="900"/>
          </a:p>
          <a:p>
            <a:pPr marL="0" indent="0">
              <a:buNone/>
            </a:pPr>
            <a:r>
              <a:rPr lang="en-US" u="sng"/>
              <a:t>Today’s summary</a:t>
            </a:r>
            <a:r>
              <a:rPr lang="en-US"/>
              <a:t>:</a:t>
            </a:r>
          </a:p>
          <a:p>
            <a:r>
              <a:rPr lang="en-US"/>
              <a:t>Clinical Trials: AstraZeneca</a:t>
            </a:r>
          </a:p>
          <a:p>
            <a:r>
              <a:rPr lang="en-US"/>
              <a:t>COVID-19 and children</a:t>
            </a:r>
          </a:p>
          <a:p>
            <a:r>
              <a:rPr lang="en-US"/>
              <a:t>Vaccine effectiveness studies</a:t>
            </a:r>
          </a:p>
          <a:p>
            <a:r>
              <a:rPr lang="en-US"/>
              <a:t>Safety monitoring </a:t>
            </a:r>
          </a:p>
          <a:p>
            <a:r>
              <a:rPr lang="en-US"/>
              <a:t>COVID-19 vaccination implementation</a:t>
            </a:r>
          </a:p>
          <a:p>
            <a:endParaRPr lang="en-US"/>
          </a:p>
          <a:p>
            <a:endParaRPr lang="en-US"/>
          </a:p>
          <a:p>
            <a:endParaRPr lang="en-US"/>
          </a:p>
        </p:txBody>
      </p:sp>
    </p:spTree>
    <p:extLst>
      <p:ext uri="{BB962C8B-B14F-4D97-AF65-F5344CB8AC3E}">
        <p14:creationId xmlns:p14="http://schemas.microsoft.com/office/powerpoint/2010/main" val="218249018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898E4FB4-13E8-4FBE-9230-324D504689E1}"/>
              </a:ext>
            </a:extLst>
          </p:cNvPr>
          <p:cNvSpPr txBox="1"/>
          <p:nvPr/>
        </p:nvSpPr>
        <p:spPr>
          <a:xfrm>
            <a:off x="618382" y="812365"/>
            <a:ext cx="5238466" cy="1564175"/>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800" b="0" i="0" u="none" strike="noStrike" kern="1200" cap="none" spc="0" normalizeH="0" baseline="0" noProof="0">
                <a:ln>
                  <a:noFill/>
                </a:ln>
                <a:solidFill>
                  <a:prstClr val="black"/>
                </a:solidFill>
                <a:effectLst/>
                <a:uLnTx/>
                <a:uFillTx/>
                <a:latin typeface="Lato"/>
                <a:ea typeface="+mn-ea"/>
                <a:cs typeface="+mn-cs"/>
              </a:rPr>
              <a:t>Question?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800" b="0" i="0" u="none" strike="noStrike" kern="1200" cap="none" spc="0" normalizeH="0" baseline="0" noProof="0">
                <a:ln>
                  <a:noFill/>
                </a:ln>
                <a:solidFill>
                  <a:prstClr val="black"/>
                </a:solidFill>
                <a:effectLst/>
                <a:uLnTx/>
                <a:uFillTx/>
                <a:latin typeface="Lato"/>
                <a:ea typeface="+mn-ea"/>
                <a:cs typeface="+mn-cs"/>
              </a:rPr>
              <a:t>Use the “Q&amp;A” Button</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3800" b="0" i="0" u="none" strike="noStrike" kern="1200" cap="none" spc="0" normalizeH="0" baseline="0" noProof="0">
              <a:ln>
                <a:noFill/>
              </a:ln>
              <a:solidFill>
                <a:prstClr val="black"/>
              </a:solidFill>
              <a:effectLst/>
              <a:uLnTx/>
              <a:uFillTx/>
              <a:latin typeface="Lato"/>
              <a:ea typeface="+mn-ea"/>
              <a:cs typeface="+mn-cs"/>
            </a:endParaRPr>
          </a:p>
        </p:txBody>
      </p:sp>
      <p:pic>
        <p:nvPicPr>
          <p:cNvPr id="2" name="Picture 2" descr="Online Learning with Zoom - French Cultural Center">
            <a:extLst>
              <a:ext uri="{FF2B5EF4-FFF2-40B4-BE49-F238E27FC236}">
                <a16:creationId xmlns:a16="http://schemas.microsoft.com/office/drawing/2014/main" id="{B0D0C13E-BCDC-432D-B337-1E7FE0549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22" y="4649869"/>
            <a:ext cx="10963933" cy="2049136"/>
          </a:xfrm>
          <a:prstGeom prst="rect">
            <a:avLst/>
          </a:prstGeom>
          <a:noFill/>
          <a:extLst>
            <a:ext uri="{909E8E84-426E-40DD-AFC4-6F175D3DCCD1}">
              <a14:hiddenFill xmlns:a14="http://schemas.microsoft.com/office/drawing/2010/main">
                <a:solidFill>
                  <a:srgbClr val="FFFFFF"/>
                </a:solidFill>
              </a14:hiddenFill>
            </a:ext>
          </a:extLst>
        </p:spPr>
      </p:pic>
      <p:sp>
        <p:nvSpPr>
          <p:cNvPr id="3" name="Graphic 20" descr="Speech">
            <a:extLst>
              <a:ext uri="{FF2B5EF4-FFF2-40B4-BE49-F238E27FC236}">
                <a16:creationId xmlns:a16="http://schemas.microsoft.com/office/drawing/2014/main" id="{06C2E1E6-6621-4605-9C3B-717C5102D9A4}"/>
              </a:ext>
            </a:extLst>
          </p:cNvPr>
          <p:cNvSpPr/>
          <p:nvPr/>
        </p:nvSpPr>
        <p:spPr>
          <a:xfrm>
            <a:off x="7636540" y="630770"/>
            <a:ext cx="2278944" cy="2077860"/>
          </a:xfrm>
          <a:custGeom>
            <a:avLst/>
            <a:gdLst>
              <a:gd name="connsiteX0" fmla="*/ 2164997 w 2278944"/>
              <a:gd name="connsiteY0" fmla="*/ 0 h 2077860"/>
              <a:gd name="connsiteX1" fmla="*/ 113947 w 2278944"/>
              <a:gd name="connsiteY1" fmla="*/ 0 h 2077860"/>
              <a:gd name="connsiteX2" fmla="*/ 0 w 2278944"/>
              <a:gd name="connsiteY2" fmla="*/ 113947 h 2077860"/>
              <a:gd name="connsiteX3" fmla="*/ 0 w 2278944"/>
              <a:gd name="connsiteY3" fmla="*/ 1498071 h 2077860"/>
              <a:gd name="connsiteX4" fmla="*/ 113947 w 2278944"/>
              <a:gd name="connsiteY4" fmla="*/ 1612018 h 2077860"/>
              <a:gd name="connsiteX5" fmla="*/ 1367367 w 2278944"/>
              <a:gd name="connsiteY5" fmla="*/ 1612018 h 2077860"/>
              <a:gd name="connsiteX6" fmla="*/ 1823155 w 2278944"/>
              <a:gd name="connsiteY6" fmla="*/ 2077861 h 2077860"/>
              <a:gd name="connsiteX7" fmla="*/ 1823155 w 2278944"/>
              <a:gd name="connsiteY7" fmla="*/ 1615369 h 2077860"/>
              <a:gd name="connsiteX8" fmla="*/ 2164997 w 2278944"/>
              <a:gd name="connsiteY8" fmla="*/ 1615369 h 2077860"/>
              <a:gd name="connsiteX9" fmla="*/ 2278944 w 2278944"/>
              <a:gd name="connsiteY9" fmla="*/ 1501422 h 2077860"/>
              <a:gd name="connsiteX10" fmla="*/ 2278944 w 2278944"/>
              <a:gd name="connsiteY10" fmla="*/ 117299 h 2077860"/>
              <a:gd name="connsiteX11" fmla="*/ 2164997 w 2278944"/>
              <a:gd name="connsiteY11" fmla="*/ 0 h 207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78944" h="2077860">
                <a:moveTo>
                  <a:pt x="2164997" y="0"/>
                </a:moveTo>
                <a:lnTo>
                  <a:pt x="113947" y="0"/>
                </a:lnTo>
                <a:cubicBezTo>
                  <a:pt x="50271" y="0"/>
                  <a:pt x="0" y="53622"/>
                  <a:pt x="0" y="113947"/>
                </a:cubicBezTo>
                <a:lnTo>
                  <a:pt x="0" y="1498071"/>
                </a:lnTo>
                <a:cubicBezTo>
                  <a:pt x="0" y="1561747"/>
                  <a:pt x="50271" y="1612018"/>
                  <a:pt x="113947" y="1612018"/>
                </a:cubicBezTo>
                <a:lnTo>
                  <a:pt x="1367367" y="1612018"/>
                </a:lnTo>
                <a:lnTo>
                  <a:pt x="1823155" y="2077861"/>
                </a:lnTo>
                <a:lnTo>
                  <a:pt x="1823155" y="1615369"/>
                </a:lnTo>
                <a:lnTo>
                  <a:pt x="2164997" y="1615369"/>
                </a:lnTo>
                <a:cubicBezTo>
                  <a:pt x="2228674" y="1615369"/>
                  <a:pt x="2278944" y="1561747"/>
                  <a:pt x="2278944" y="1501422"/>
                </a:cubicBezTo>
                <a:lnTo>
                  <a:pt x="2278944" y="117299"/>
                </a:lnTo>
                <a:cubicBezTo>
                  <a:pt x="2278944" y="53622"/>
                  <a:pt x="2228674" y="0"/>
                  <a:pt x="2164997" y="0"/>
                </a:cubicBezTo>
                <a:close/>
              </a:path>
            </a:pathLst>
          </a:custGeom>
          <a:solidFill>
            <a:schemeClr val="accent1"/>
          </a:solidFill>
          <a:ln w="33437"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Action Button: Help 3">
            <a:hlinkClick r:id="" action="ppaction://noaction" highlightClick="1"/>
            <a:extLst>
              <a:ext uri="{FF2B5EF4-FFF2-40B4-BE49-F238E27FC236}">
                <a16:creationId xmlns:a16="http://schemas.microsoft.com/office/drawing/2014/main" id="{965C70AC-F9CE-4E28-AE7A-8FE691FC45B4}"/>
              </a:ext>
            </a:extLst>
          </p:cNvPr>
          <p:cNvSpPr/>
          <p:nvPr/>
        </p:nvSpPr>
        <p:spPr>
          <a:xfrm>
            <a:off x="2091825" y="2082348"/>
            <a:ext cx="2067339" cy="2213113"/>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CEDEDF4-AF88-4214-9E2D-4027AFAB17FA}"/>
              </a:ext>
            </a:extLst>
          </p:cNvPr>
          <p:cNvSpPr txBox="1"/>
          <p:nvPr/>
        </p:nvSpPr>
        <p:spPr>
          <a:xfrm>
            <a:off x="6250989" y="2355203"/>
            <a:ext cx="5238466" cy="2486835"/>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3800" b="0" i="0" u="none" strike="noStrike" kern="1200" cap="none" spc="0" normalizeH="0" baseline="0" noProof="0">
              <a:ln>
                <a:noFill/>
              </a:ln>
              <a:solidFill>
                <a:prstClr val="black"/>
              </a:solidFill>
              <a:effectLst/>
              <a:uLnTx/>
              <a:uFillTx/>
              <a:latin typeface="Lato"/>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800" b="0" i="0" u="none" strike="noStrike" kern="1200" cap="none" spc="0" normalizeH="0" baseline="0" noProof="0">
                <a:ln>
                  <a:noFill/>
                </a:ln>
                <a:solidFill>
                  <a:prstClr val="black"/>
                </a:solidFill>
                <a:effectLst/>
                <a:uLnTx/>
                <a:uFillTx/>
                <a:latin typeface="Lato"/>
                <a:ea typeface="+mn-ea"/>
                <a:cs typeface="+mn-cs"/>
              </a:rPr>
              <a:t>Comment?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800" b="0" i="0" u="none" strike="noStrike" kern="1200" cap="none" spc="0" normalizeH="0" baseline="0" noProof="0">
                <a:ln>
                  <a:noFill/>
                </a:ln>
                <a:solidFill>
                  <a:prstClr val="black"/>
                </a:solidFill>
                <a:effectLst/>
                <a:uLnTx/>
                <a:uFillTx/>
                <a:latin typeface="Lato"/>
                <a:ea typeface="+mn-ea"/>
                <a:cs typeface="+mn-cs"/>
              </a:rPr>
              <a:t>Use the “Chat” Button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a:ln>
                <a:noFill/>
              </a:ln>
              <a:solidFill>
                <a:prstClr val="black"/>
              </a:solidFill>
              <a:effectLst/>
              <a:uLnTx/>
              <a:uFillTx/>
              <a:latin typeface="Lato"/>
              <a:ea typeface="+mn-ea"/>
              <a:cs typeface="+mn-cs"/>
            </a:endParaRPr>
          </a:p>
        </p:txBody>
      </p:sp>
    </p:spTree>
    <p:extLst>
      <p:ext uri="{BB962C8B-B14F-4D97-AF65-F5344CB8AC3E}">
        <p14:creationId xmlns:p14="http://schemas.microsoft.com/office/powerpoint/2010/main" val="228490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3132" y="3009487"/>
            <a:ext cx="11786467" cy="1838283"/>
          </a:xfrm>
        </p:spPr>
        <p:txBody>
          <a:bodyPr>
            <a:noAutofit/>
          </a:bodyPr>
          <a:lstStyle/>
          <a:p>
            <a:r>
              <a:rPr lang="en-US" sz="5400">
                <a:solidFill>
                  <a:schemeClr val="bg1"/>
                </a:solidFill>
              </a:rPr>
              <a:t>Clinical Trials:</a:t>
            </a:r>
            <a:br>
              <a:rPr lang="en-US" sz="5400">
                <a:solidFill>
                  <a:schemeClr val="bg1"/>
                </a:solidFill>
              </a:rPr>
            </a:br>
            <a:r>
              <a:rPr lang="en-US" sz="5400">
                <a:solidFill>
                  <a:schemeClr val="bg1"/>
                </a:solidFill>
              </a:rPr>
              <a:t>AstraZeneca</a:t>
            </a:r>
            <a:endParaRPr lang="en-US" sz="3600">
              <a:solidFill>
                <a:schemeClr val="bg1"/>
              </a:solidFill>
            </a:endParaRPr>
          </a:p>
        </p:txBody>
      </p:sp>
    </p:spTree>
    <p:extLst>
      <p:ext uri="{BB962C8B-B14F-4D97-AF65-F5344CB8AC3E}">
        <p14:creationId xmlns:p14="http://schemas.microsoft.com/office/powerpoint/2010/main" val="1364172922"/>
      </p:ext>
    </p:extLst>
  </p:cSld>
  <p:clrMapOvr>
    <a:masterClrMapping/>
  </p:clrMapOvr>
  <mc:AlternateContent xmlns:mc="http://schemas.openxmlformats.org/markup-compatibility/2006" xmlns:p14="http://schemas.microsoft.com/office/powerpoint/2010/main">
    <mc:Choice Requires="p14">
      <p:transition p14:dur="0" advTm="9291"/>
    </mc:Choice>
    <mc:Fallback xmlns="">
      <p:transition advTm="9291"/>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41161C-0DBE-4FDA-8191-4C9F6F61B044}"/>
              </a:ext>
            </a:extLst>
          </p:cNvPr>
          <p:cNvSpPr>
            <a:spLocks noGrp="1"/>
          </p:cNvSpPr>
          <p:nvPr>
            <p:ph sz="quarter" idx="14"/>
          </p:nvPr>
        </p:nvSpPr>
        <p:spPr>
          <a:xfrm>
            <a:off x="281354" y="1376844"/>
            <a:ext cx="12175271" cy="5001960"/>
          </a:xfrm>
        </p:spPr>
        <p:txBody>
          <a:bodyPr/>
          <a:lstStyle/>
          <a:p>
            <a:r>
              <a:rPr lang="en-US" sz="2600" b="1"/>
              <a:t>Phase I/II studies</a:t>
            </a:r>
          </a:p>
          <a:p>
            <a:pPr lvl="1"/>
            <a:r>
              <a:rPr lang="en-US" sz="2200"/>
              <a:t>Binding and neutralizing responses similar to convalescent sera comparison</a:t>
            </a:r>
          </a:p>
          <a:p>
            <a:pPr lvl="1"/>
            <a:r>
              <a:rPr lang="en-US" sz="2200"/>
              <a:t>Th1 biased T-cell response </a:t>
            </a:r>
          </a:p>
          <a:p>
            <a:pPr lvl="1"/>
            <a:r>
              <a:rPr lang="en-US" sz="2200"/>
              <a:t>Safety:</a:t>
            </a:r>
          </a:p>
          <a:p>
            <a:pPr lvl="2"/>
            <a:r>
              <a:rPr lang="en-US" sz="2200"/>
              <a:t>Local and systemic symptoms mild to moderate in severity  </a:t>
            </a:r>
          </a:p>
          <a:p>
            <a:pPr lvl="2"/>
            <a:r>
              <a:rPr lang="en-US" sz="2200"/>
              <a:t>Reactogenicity symptoms lower after second dose (small numbers) and in older adults</a:t>
            </a:r>
          </a:p>
          <a:p>
            <a:pPr lvl="2"/>
            <a:r>
              <a:rPr lang="en-US" sz="2200"/>
              <a:t>No vaccine-related serious adverse events (SAEs) reported </a:t>
            </a:r>
          </a:p>
          <a:p>
            <a:pPr marL="243834" lvl="1" indent="0">
              <a:buNone/>
            </a:pPr>
            <a:endParaRPr lang="en-US" sz="600"/>
          </a:p>
          <a:p>
            <a:pPr marL="243834" lvl="1" indent="0">
              <a:buNone/>
            </a:pPr>
            <a:endParaRPr lang="en-US" sz="600"/>
          </a:p>
          <a:p>
            <a:r>
              <a:rPr lang="en-US" sz="2600" b="1"/>
              <a:t>Phase III Clinical Hold/Safety Pause</a:t>
            </a:r>
          </a:p>
          <a:p>
            <a:pPr lvl="1"/>
            <a:r>
              <a:rPr lang="en-US" sz="2200"/>
              <a:t>Study paused due to report of transverse myelitis in the UK</a:t>
            </a:r>
          </a:p>
          <a:p>
            <a:pPr lvl="1"/>
            <a:r>
              <a:rPr lang="en-US" sz="2200"/>
              <a:t>FDA reviewed neurologic events in all trials</a:t>
            </a:r>
          </a:p>
          <a:p>
            <a:pPr lvl="1"/>
            <a:r>
              <a:rPr lang="en-US" sz="2200"/>
              <a:t>Study allowed to be resumed with changes, including independent expert neurology panel </a:t>
            </a:r>
          </a:p>
          <a:p>
            <a:endParaRPr lang="en-US" sz="2400"/>
          </a:p>
        </p:txBody>
      </p:sp>
      <p:sp>
        <p:nvSpPr>
          <p:cNvPr id="3" name="Title 2">
            <a:extLst>
              <a:ext uri="{FF2B5EF4-FFF2-40B4-BE49-F238E27FC236}">
                <a16:creationId xmlns:a16="http://schemas.microsoft.com/office/drawing/2014/main" id="{29F7A219-0A2D-409B-B2A2-D7BEF84CE824}"/>
              </a:ext>
            </a:extLst>
          </p:cNvPr>
          <p:cNvSpPr>
            <a:spLocks noGrp="1"/>
          </p:cNvSpPr>
          <p:nvPr>
            <p:ph type="title"/>
          </p:nvPr>
        </p:nvSpPr>
        <p:spPr>
          <a:xfrm>
            <a:off x="609598" y="328247"/>
            <a:ext cx="10972800" cy="1111690"/>
          </a:xfrm>
        </p:spPr>
        <p:txBody>
          <a:bodyPr>
            <a:normAutofit fontScale="90000"/>
          </a:bodyPr>
          <a:lstStyle/>
          <a:p>
            <a:r>
              <a:rPr lang="en-US" sz="3400"/>
              <a:t>Safety Information Reviewed by Work Group</a:t>
            </a:r>
            <a:br>
              <a:rPr lang="en-US" sz="3400"/>
            </a:br>
            <a:r>
              <a:rPr lang="en-US" sz="3400" b="0"/>
              <a:t>AZD1222 (AstraZeneca) 				</a:t>
            </a:r>
          </a:p>
        </p:txBody>
      </p:sp>
      <p:sp>
        <p:nvSpPr>
          <p:cNvPr id="7" name="TextBox 6">
            <a:extLst>
              <a:ext uri="{FF2B5EF4-FFF2-40B4-BE49-F238E27FC236}">
                <a16:creationId xmlns:a16="http://schemas.microsoft.com/office/drawing/2014/main" id="{117612DF-65CF-4282-9228-5161CCDF3258}"/>
              </a:ext>
            </a:extLst>
          </p:cNvPr>
          <p:cNvSpPr txBox="1"/>
          <p:nvPr/>
        </p:nvSpPr>
        <p:spPr>
          <a:xfrm>
            <a:off x="11628580" y="6332600"/>
            <a:ext cx="56342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75D4E17-D53A-4ABE-BB32-3BD7513C77F8}" type="slidenum">
              <a:rPr kumimoji="0" lang="en-US" sz="1800" b="0" i="0" u="none" strike="noStrike" kern="1200" cap="none" spc="0" normalizeH="0" baseline="0" noProof="0" smtClean="0">
                <a:ln>
                  <a:noFill/>
                </a:ln>
                <a:solidFill>
                  <a:srgbClr val="3B495B">
                    <a:lumMod val="50000"/>
                  </a:srgb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31</a:t>
            </a:fld>
            <a:endParaRPr kumimoji="0" lang="en-US" sz="1800" b="0" i="0" u="none" strike="noStrike" kern="1200" cap="none" spc="0" normalizeH="0" baseline="0" noProof="0">
              <a:ln>
                <a:noFill/>
              </a:ln>
              <a:solidFill>
                <a:srgbClr val="3B495B">
                  <a:lumMod val="50000"/>
                </a:srgbClr>
              </a:solidFill>
              <a:effectLst/>
              <a:uLnTx/>
              <a:uFillTx/>
              <a:latin typeface="Calibri" panose="020F0502020204030204" pitchFamily="34" charset="0"/>
              <a:ea typeface="+mn-ea"/>
              <a:cs typeface="+mn-cs"/>
            </a:endParaRPr>
          </a:p>
        </p:txBody>
      </p:sp>
      <p:sp>
        <p:nvSpPr>
          <p:cNvPr id="5" name="TextBox 4">
            <a:extLst>
              <a:ext uri="{FF2B5EF4-FFF2-40B4-BE49-F238E27FC236}">
                <a16:creationId xmlns:a16="http://schemas.microsoft.com/office/drawing/2014/main" id="{5C242531-6CD4-431D-8CC4-ED5C45C07CDD}"/>
              </a:ext>
            </a:extLst>
          </p:cNvPr>
          <p:cNvSpPr txBox="1"/>
          <p:nvPr/>
        </p:nvSpPr>
        <p:spPr>
          <a:xfrm>
            <a:off x="5463540" y="6255656"/>
            <a:ext cx="6274923"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0B40A5"/>
                </a:solidFill>
                <a:effectLst/>
                <a:uLnTx/>
                <a:uFillTx/>
                <a:latin typeface="Calibri" panose="020F0502020204030204"/>
                <a:ea typeface="+mn-ea"/>
                <a:cs typeface="+mn-cs"/>
              </a:rPr>
              <a:t>Nonreplicating Adenovirus Vector Vaccine</a:t>
            </a:r>
          </a:p>
        </p:txBody>
      </p:sp>
    </p:spTree>
    <p:extLst>
      <p:ext uri="{BB962C8B-B14F-4D97-AF65-F5344CB8AC3E}">
        <p14:creationId xmlns:p14="http://schemas.microsoft.com/office/powerpoint/2010/main" val="1100490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41161C-0DBE-4FDA-8191-4C9F6F61B044}"/>
              </a:ext>
            </a:extLst>
          </p:cNvPr>
          <p:cNvSpPr>
            <a:spLocks noGrp="1"/>
          </p:cNvSpPr>
          <p:nvPr>
            <p:ph sz="quarter" idx="14"/>
          </p:nvPr>
        </p:nvSpPr>
        <p:spPr>
          <a:xfrm>
            <a:off x="609598" y="1503871"/>
            <a:ext cx="11018982" cy="4735437"/>
          </a:xfrm>
        </p:spPr>
        <p:txBody>
          <a:bodyPr/>
          <a:lstStyle/>
          <a:p>
            <a:pPr marL="243205" indent="-243205"/>
            <a:r>
              <a:rPr lang="en-US" sz="2600"/>
              <a:t>Preliminary data from interim global efficacy analysis reviewed</a:t>
            </a:r>
            <a:r>
              <a:rPr lang="en-US" sz="2600" baseline="30000"/>
              <a:t>1</a:t>
            </a:r>
            <a:endParaRPr lang="en-US" baseline="30000"/>
          </a:p>
          <a:p>
            <a:pPr marL="487045" lvl="1" indent="-243205"/>
            <a:r>
              <a:rPr lang="en-US" sz="2300"/>
              <a:t>~11,000 participants in UK/Brazil interim analysis</a:t>
            </a:r>
            <a:endParaRPr lang="en-US" sz="2300">
              <a:cs typeface="Calibri" panose="020F0502020204030204"/>
            </a:endParaRPr>
          </a:p>
          <a:p>
            <a:pPr marL="487045" lvl="1" indent="-243205"/>
            <a:r>
              <a:rPr lang="en-US" sz="2300"/>
              <a:t>Several dose regimens and inter-dose intervals included in interim analysis</a:t>
            </a:r>
            <a:endParaRPr lang="en-US" sz="2300">
              <a:cs typeface="Calibri" panose="020F0502020204030204"/>
            </a:endParaRPr>
          </a:p>
          <a:p>
            <a:pPr marL="243205" lvl="1" indent="0">
              <a:buNone/>
            </a:pPr>
            <a:endParaRPr lang="en-US" sz="2200">
              <a:cs typeface="Calibri" panose="020F0502020204030204"/>
            </a:endParaRPr>
          </a:p>
          <a:p>
            <a:pPr marL="243205" indent="-243205"/>
            <a:r>
              <a:rPr lang="en-US" sz="2600">
                <a:ea typeface="+mn-lt"/>
                <a:cs typeface="+mn-lt"/>
              </a:rPr>
              <a:t>VE estimate for SD/SD regimen: </a:t>
            </a:r>
            <a:r>
              <a:rPr lang="en-US" sz="2600" b="1">
                <a:ea typeface="+mn-lt"/>
                <a:cs typeface="+mn-lt"/>
              </a:rPr>
              <a:t>62.1</a:t>
            </a:r>
            <a:r>
              <a:rPr lang="en-US" sz="2600">
                <a:ea typeface="+mn-lt"/>
                <a:cs typeface="+mn-lt"/>
              </a:rPr>
              <a:t>% (41.0-75.7%)</a:t>
            </a:r>
          </a:p>
          <a:p>
            <a:pPr marL="487045" lvl="1" indent="-243205">
              <a:buFont typeface="Arial" panose="05000000000000000000" pitchFamily="2" charset="2"/>
              <a:buChar char="–"/>
            </a:pPr>
            <a:r>
              <a:rPr lang="en-US" sz="2300">
                <a:ea typeface="+mn-lt"/>
                <a:cs typeface="+mn-lt"/>
              </a:rPr>
              <a:t>Estimate for dose/schedule that is currently being studied in US Phase III trials (SD/SD) </a:t>
            </a:r>
          </a:p>
          <a:p>
            <a:pPr marL="243205" indent="-243205"/>
            <a:endParaRPr lang="en-US" sz="2600">
              <a:cs typeface="Calibri"/>
            </a:endParaRPr>
          </a:p>
          <a:p>
            <a:pPr marL="243205" indent="-243205"/>
            <a:r>
              <a:rPr lang="en-US" sz="2600"/>
              <a:t>Pooled VE estimate: </a:t>
            </a:r>
            <a:r>
              <a:rPr lang="en-US" sz="2600" b="1"/>
              <a:t>70.4</a:t>
            </a:r>
            <a:r>
              <a:rPr lang="en-US" sz="2600"/>
              <a:t>% (54.8-80.6%)</a:t>
            </a:r>
            <a:endParaRPr lang="en-US">
              <a:cs typeface="Calibri"/>
            </a:endParaRPr>
          </a:p>
          <a:p>
            <a:pPr marL="487045" lvl="1" indent="-243205"/>
            <a:r>
              <a:rPr lang="en-US" sz="2300"/>
              <a:t>Estimate includes individuals with a lower dose (LD) as the first dose, and standard dose (SD) as the second dose</a:t>
            </a:r>
            <a:endParaRPr lang="en-US" sz="2300">
              <a:cs typeface="Calibri" panose="020F0502020204030204"/>
            </a:endParaRPr>
          </a:p>
          <a:p>
            <a:pPr marL="487045" lvl="1" indent="-243205"/>
            <a:endParaRPr lang="en-US" sz="2000">
              <a:cs typeface="Calibri" panose="020F0502020204030204"/>
            </a:endParaRPr>
          </a:p>
          <a:p>
            <a:pPr marL="487045" lvl="1" indent="0">
              <a:buNone/>
            </a:pPr>
            <a:endParaRPr lang="en-US" sz="1400">
              <a:cs typeface="Calibri" panose="020F0502020204030204"/>
            </a:endParaRPr>
          </a:p>
          <a:p>
            <a:pPr marL="243205" lvl="1" indent="0">
              <a:buNone/>
            </a:pPr>
            <a:endParaRPr lang="en-US" sz="2000">
              <a:cs typeface="Calibri" panose="020F0502020204030204"/>
            </a:endParaRPr>
          </a:p>
          <a:p>
            <a:pPr marL="0" indent="0">
              <a:buNone/>
            </a:pPr>
            <a:r>
              <a:rPr lang="en-US" sz="1600"/>
              <a:t>1. December 08, 2020DOI:</a:t>
            </a:r>
            <a:r>
              <a:rPr lang="en-US" sz="1600">
                <a:hlinkClick r:id="rId3"/>
              </a:rPr>
              <a:t>https://doi.org/10.1016/S0140-6736(20)32661-1</a:t>
            </a:r>
            <a:endParaRPr lang="en-US" sz="1600">
              <a:cs typeface="Calibri" panose="020F0502020204030204"/>
            </a:endParaRPr>
          </a:p>
        </p:txBody>
      </p:sp>
      <p:sp>
        <p:nvSpPr>
          <p:cNvPr id="3" name="Title 2">
            <a:extLst>
              <a:ext uri="{FF2B5EF4-FFF2-40B4-BE49-F238E27FC236}">
                <a16:creationId xmlns:a16="http://schemas.microsoft.com/office/drawing/2014/main" id="{29F7A219-0A2D-409B-B2A2-D7BEF84CE824}"/>
              </a:ext>
            </a:extLst>
          </p:cNvPr>
          <p:cNvSpPr>
            <a:spLocks noGrp="1"/>
          </p:cNvSpPr>
          <p:nvPr>
            <p:ph type="title"/>
          </p:nvPr>
        </p:nvSpPr>
        <p:spPr>
          <a:xfrm>
            <a:off x="609598" y="328247"/>
            <a:ext cx="10972800" cy="1111690"/>
          </a:xfrm>
        </p:spPr>
        <p:txBody>
          <a:bodyPr>
            <a:normAutofit fontScale="90000"/>
          </a:bodyPr>
          <a:lstStyle/>
          <a:p>
            <a:r>
              <a:rPr lang="en-US" sz="3400"/>
              <a:t>Efficacy Information Reviewed by Work Group</a:t>
            </a:r>
            <a:br>
              <a:rPr lang="en-US" sz="3400"/>
            </a:br>
            <a:r>
              <a:rPr lang="en-US" sz="3400" b="0"/>
              <a:t>AZD1222 (AstraZeneca) 				</a:t>
            </a:r>
          </a:p>
        </p:txBody>
      </p:sp>
      <p:sp>
        <p:nvSpPr>
          <p:cNvPr id="7" name="TextBox 6">
            <a:extLst>
              <a:ext uri="{FF2B5EF4-FFF2-40B4-BE49-F238E27FC236}">
                <a16:creationId xmlns:a16="http://schemas.microsoft.com/office/drawing/2014/main" id="{117612DF-65CF-4282-9228-5161CCDF3258}"/>
              </a:ext>
            </a:extLst>
          </p:cNvPr>
          <p:cNvSpPr txBox="1"/>
          <p:nvPr/>
        </p:nvSpPr>
        <p:spPr>
          <a:xfrm>
            <a:off x="11628580" y="6332600"/>
            <a:ext cx="56342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75D4E17-D53A-4ABE-BB32-3BD7513C77F8}" type="slidenum">
              <a:rPr kumimoji="0" lang="en-US" sz="1800" b="0" i="0" u="none" strike="noStrike" kern="1200" cap="none" spc="0" normalizeH="0" baseline="0" noProof="0" smtClean="0">
                <a:ln>
                  <a:noFill/>
                </a:ln>
                <a:solidFill>
                  <a:srgbClr val="3B495B">
                    <a:lumMod val="50000"/>
                  </a:srgb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32</a:t>
            </a:fld>
            <a:endParaRPr kumimoji="0" lang="en-US" sz="1800" b="0" i="0" u="none" strike="noStrike" kern="1200" cap="none" spc="0" normalizeH="0" baseline="0" noProof="0">
              <a:ln>
                <a:noFill/>
              </a:ln>
              <a:solidFill>
                <a:srgbClr val="3B495B">
                  <a:lumMod val="50000"/>
                </a:srgb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3846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3132" y="3009487"/>
            <a:ext cx="11786467" cy="1838283"/>
          </a:xfrm>
        </p:spPr>
        <p:txBody>
          <a:bodyPr>
            <a:noAutofit/>
          </a:bodyPr>
          <a:lstStyle/>
          <a:p>
            <a:br>
              <a:rPr lang="en-US" sz="5400"/>
            </a:br>
            <a:r>
              <a:rPr lang="en-US" sz="5200">
                <a:solidFill>
                  <a:schemeClr val="bg1"/>
                </a:solidFill>
              </a:rPr>
              <a:t>COVID-19 and children</a:t>
            </a:r>
            <a:br>
              <a:rPr lang="en-US" sz="5200">
                <a:solidFill>
                  <a:schemeClr val="bg1"/>
                </a:solidFill>
              </a:rPr>
            </a:br>
            <a:br>
              <a:rPr lang="en-US" sz="5200">
                <a:solidFill>
                  <a:schemeClr val="bg1"/>
                </a:solidFill>
              </a:rPr>
            </a:br>
            <a:r>
              <a:rPr lang="en-US" sz="2800">
                <a:solidFill>
                  <a:schemeClr val="bg1"/>
                </a:solidFill>
              </a:rPr>
              <a:t>Dr. A Campbell</a:t>
            </a:r>
            <a:br>
              <a:rPr lang="en-US" sz="2800">
                <a:solidFill>
                  <a:schemeClr val="bg1"/>
                </a:solidFill>
              </a:rPr>
            </a:br>
            <a:r>
              <a:rPr lang="en-US" sz="2800">
                <a:solidFill>
                  <a:schemeClr val="bg1"/>
                </a:solidFill>
              </a:rPr>
              <a:t>Dr. E </a:t>
            </a:r>
            <a:r>
              <a:rPr lang="en-US" sz="2800" err="1">
                <a:solidFill>
                  <a:schemeClr val="bg1"/>
                </a:solidFill>
              </a:rPr>
              <a:t>Erbelding</a:t>
            </a:r>
            <a:br>
              <a:rPr lang="en-US" sz="2800">
                <a:solidFill>
                  <a:schemeClr val="bg1"/>
                </a:solidFill>
              </a:rPr>
            </a:br>
            <a:r>
              <a:rPr lang="en-US" sz="2800">
                <a:solidFill>
                  <a:schemeClr val="bg1"/>
                </a:solidFill>
              </a:rPr>
              <a:t>https://www.cdc.gov/vaccines/acip/meetings/slides-2021-1-27-21.html</a:t>
            </a:r>
          </a:p>
        </p:txBody>
      </p:sp>
    </p:spTree>
    <p:extLst>
      <p:ext uri="{BB962C8B-B14F-4D97-AF65-F5344CB8AC3E}">
        <p14:creationId xmlns:p14="http://schemas.microsoft.com/office/powerpoint/2010/main" val="1654233024"/>
      </p:ext>
    </p:extLst>
  </p:cSld>
  <p:clrMapOvr>
    <a:masterClrMapping/>
  </p:clrMapOvr>
  <mc:AlternateContent xmlns:mc="http://schemas.openxmlformats.org/markup-compatibility/2006" xmlns:p14="http://schemas.microsoft.com/office/powerpoint/2010/main">
    <mc:Choice Requires="p14">
      <p:transition p14:dur="0" advTm="9291"/>
    </mc:Choice>
    <mc:Fallback xmlns="">
      <p:transition advTm="9291"/>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FE7D6-D574-4F6B-9207-56E826303A58}"/>
              </a:ext>
            </a:extLst>
          </p:cNvPr>
          <p:cNvSpPr>
            <a:spLocks noGrp="1"/>
          </p:cNvSpPr>
          <p:nvPr>
            <p:ph type="title"/>
          </p:nvPr>
        </p:nvSpPr>
        <p:spPr>
          <a:xfrm>
            <a:off x="609600" y="274639"/>
            <a:ext cx="11256818" cy="1143000"/>
          </a:xfrm>
        </p:spPr>
        <p:txBody>
          <a:bodyPr/>
          <a:lstStyle/>
          <a:p>
            <a:r>
              <a:rPr lang="en-US" sz="3600">
                <a:solidFill>
                  <a:srgbClr val="17468F"/>
                </a:solidFill>
              </a:rPr>
              <a:t>Estimated SARS-CoV-2 Infection Rates per 100,000 Population Adjusting for Under Detection</a:t>
            </a:r>
          </a:p>
        </p:txBody>
      </p:sp>
      <p:graphicFrame>
        <p:nvGraphicFramePr>
          <p:cNvPr id="5" name="Chart 4">
            <a:extLst>
              <a:ext uri="{FF2B5EF4-FFF2-40B4-BE49-F238E27FC236}">
                <a16:creationId xmlns:a16="http://schemas.microsoft.com/office/drawing/2014/main" id="{A028CCB5-134A-4D55-8432-EF2ACADEB157}"/>
              </a:ext>
            </a:extLst>
          </p:cNvPr>
          <p:cNvGraphicFramePr>
            <a:graphicFrameLocks/>
          </p:cNvGraphicFramePr>
          <p:nvPr/>
        </p:nvGraphicFramePr>
        <p:xfrm>
          <a:off x="1820206" y="1433990"/>
          <a:ext cx="8036313" cy="452163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C7CA21DF-0E48-475F-9E11-2E8BD79F3EB3}"/>
              </a:ext>
            </a:extLst>
          </p:cNvPr>
          <p:cNvSpPr/>
          <p:nvPr/>
        </p:nvSpPr>
        <p:spPr>
          <a:xfrm>
            <a:off x="6238009" y="6429472"/>
            <a:ext cx="586998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F56DC">
                    <a:lumMod val="50000"/>
                  </a:srgbClr>
                </a:solidFill>
                <a:effectLst/>
                <a:uLnTx/>
                <a:uFillTx/>
                <a:latin typeface="Calibri" panose="020F0502020204030204" pitchFamily="34" charset="0"/>
                <a:ea typeface="+mn-ea"/>
                <a:cs typeface="Calibri" panose="020F0502020204030204" pitchFamily="34" charset="0"/>
              </a:rPr>
              <a:t>https://www.cdc.gov/coronavirus/2019-ncov/cases-updates/burden.html</a:t>
            </a:r>
          </a:p>
        </p:txBody>
      </p:sp>
      <p:sp>
        <p:nvSpPr>
          <p:cNvPr id="3" name="TextBox 2">
            <a:extLst>
              <a:ext uri="{FF2B5EF4-FFF2-40B4-BE49-F238E27FC236}">
                <a16:creationId xmlns:a16="http://schemas.microsoft.com/office/drawing/2014/main" id="{65076C28-3442-4F42-8B79-C3A9177F0936}"/>
              </a:ext>
            </a:extLst>
          </p:cNvPr>
          <p:cNvSpPr txBox="1"/>
          <p:nvPr/>
        </p:nvSpPr>
        <p:spPr>
          <a:xfrm>
            <a:off x="5578197" y="6023269"/>
            <a:ext cx="104765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Age</a:t>
            </a: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group</a:t>
            </a:r>
          </a:p>
        </p:txBody>
      </p:sp>
      <p:sp>
        <p:nvSpPr>
          <p:cNvPr id="7" name="TextBox 6">
            <a:extLst>
              <a:ext uri="{FF2B5EF4-FFF2-40B4-BE49-F238E27FC236}">
                <a16:creationId xmlns:a16="http://schemas.microsoft.com/office/drawing/2014/main" id="{CF547F0A-2500-4115-90A3-E2AF29430EC4}"/>
              </a:ext>
            </a:extLst>
          </p:cNvPr>
          <p:cNvSpPr txBox="1"/>
          <p:nvPr/>
        </p:nvSpPr>
        <p:spPr>
          <a:xfrm rot="16200000">
            <a:off x="-93020" y="3155811"/>
            <a:ext cx="301633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Infection rate per 100,000</a:t>
            </a:r>
          </a:p>
        </p:txBody>
      </p:sp>
      <p:sp>
        <p:nvSpPr>
          <p:cNvPr id="8" name="Rectangle 7">
            <a:extLst>
              <a:ext uri="{FF2B5EF4-FFF2-40B4-BE49-F238E27FC236}">
                <a16:creationId xmlns:a16="http://schemas.microsoft.com/office/drawing/2014/main" id="{708776C7-FE7E-4B88-BA1C-D231BC1944F3}"/>
              </a:ext>
            </a:extLst>
          </p:cNvPr>
          <p:cNvSpPr/>
          <p:nvPr/>
        </p:nvSpPr>
        <p:spPr>
          <a:xfrm>
            <a:off x="2433733" y="1643843"/>
            <a:ext cx="2979931" cy="43794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Myriad Web Pro"/>
              <a:ea typeface="+mn-ea"/>
              <a:cs typeface="+mn-cs"/>
            </a:endParaRPr>
          </a:p>
        </p:txBody>
      </p:sp>
      <p:sp>
        <p:nvSpPr>
          <p:cNvPr id="9" name="TextBox 8">
            <a:extLst>
              <a:ext uri="{FF2B5EF4-FFF2-40B4-BE49-F238E27FC236}">
                <a16:creationId xmlns:a16="http://schemas.microsoft.com/office/drawing/2014/main" id="{BB0A06F0-D93C-4590-9CBD-F76C0FC20B04}"/>
              </a:ext>
            </a:extLst>
          </p:cNvPr>
          <p:cNvSpPr txBox="1"/>
          <p:nvPr/>
        </p:nvSpPr>
        <p:spPr>
          <a:xfrm>
            <a:off x="11699631" y="6255834"/>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7F7F7F">
                    <a:lumMod val="50000"/>
                  </a:srgbClr>
                </a:solidFill>
                <a:effectLst/>
                <a:uLnTx/>
                <a:uFillTx/>
                <a:latin typeface="Calibri" panose="020F0502020204030204" pitchFamily="34" charset="0"/>
                <a:ea typeface="+mn-ea"/>
                <a:cs typeface="+mn-cs"/>
              </a:rPr>
              <a:t>8</a:t>
            </a:r>
          </a:p>
        </p:txBody>
      </p:sp>
    </p:spTree>
    <p:extLst>
      <p:ext uri="{BB962C8B-B14F-4D97-AF65-F5344CB8AC3E}">
        <p14:creationId xmlns:p14="http://schemas.microsoft.com/office/powerpoint/2010/main" val="2174511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C90282FB-A153-4C6B-AD20-A09ECFD0ABB6}"/>
              </a:ext>
            </a:extLst>
          </p:cNvPr>
          <p:cNvSpPr txBox="1">
            <a:spLocks/>
          </p:cNvSpPr>
          <p:nvPr/>
        </p:nvSpPr>
        <p:spPr>
          <a:xfrm>
            <a:off x="369455" y="191754"/>
            <a:ext cx="1164474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600" b="1" i="0" u="none" strike="noStrike" kern="1200" cap="none" spc="0" normalizeH="0" baseline="0" noProof="0">
                <a:ln>
                  <a:noFill/>
                </a:ln>
                <a:solidFill>
                  <a:srgbClr val="17468F"/>
                </a:solidFill>
                <a:effectLst/>
                <a:uLnTx/>
                <a:uFillTx/>
                <a:latin typeface="Calibri" panose="020F0502020204030204" pitchFamily="34" charset="0"/>
                <a:ea typeface="Times New Roman" panose="02020603050405020304" pitchFamily="18" charset="0"/>
                <a:cs typeface="Times New Roman" panose="02020603050405020304" pitchFamily="18" charset="0"/>
              </a:rPr>
              <a:t>Younger Children Were Less Likely to Be Symptomatic and Have Fewer Symptoms than Adults</a:t>
            </a:r>
            <a:endParaRPr kumimoji="0" lang="en-US" sz="3600" b="1" i="0" u="none" strike="noStrike" kern="1200" cap="none" spc="0" normalizeH="0" baseline="0" noProof="0">
              <a:ln>
                <a:noFill/>
              </a:ln>
              <a:solidFill>
                <a:srgbClr val="17468F"/>
              </a:solidFill>
              <a:effectLst/>
              <a:uLnTx/>
              <a:uFillTx/>
              <a:latin typeface="Calibri Light" panose="020F0302020204030204"/>
              <a:ea typeface="+mj-ea"/>
              <a:cs typeface="+mj-cs"/>
            </a:endParaRPr>
          </a:p>
        </p:txBody>
      </p:sp>
      <p:sp>
        <p:nvSpPr>
          <p:cNvPr id="9" name="TextBox 8">
            <a:extLst>
              <a:ext uri="{FF2B5EF4-FFF2-40B4-BE49-F238E27FC236}">
                <a16:creationId xmlns:a16="http://schemas.microsoft.com/office/drawing/2014/main" id="{8F0DF9B5-2C9E-462F-A4D7-CC5CF7B006A1}"/>
              </a:ext>
            </a:extLst>
          </p:cNvPr>
          <p:cNvSpPr txBox="1"/>
          <p:nvPr/>
        </p:nvSpPr>
        <p:spPr>
          <a:xfrm>
            <a:off x="4361260" y="5853122"/>
            <a:ext cx="326627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Symptoms reported during follow-up</a:t>
            </a:r>
          </a:p>
        </p:txBody>
      </p:sp>
      <p:graphicFrame>
        <p:nvGraphicFramePr>
          <p:cNvPr id="7" name="Chart 6">
            <a:extLst>
              <a:ext uri="{FF2B5EF4-FFF2-40B4-BE49-F238E27FC236}">
                <a16:creationId xmlns:a16="http://schemas.microsoft.com/office/drawing/2014/main" id="{9A484B9F-5B2D-4662-999D-08B1D31115F7}"/>
              </a:ext>
            </a:extLst>
          </p:cNvPr>
          <p:cNvGraphicFramePr>
            <a:graphicFrameLocks noGrp="1"/>
          </p:cNvGraphicFramePr>
          <p:nvPr/>
        </p:nvGraphicFramePr>
        <p:xfrm>
          <a:off x="705678" y="1517318"/>
          <a:ext cx="10319077" cy="4333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421697C-84EE-4425-BCC7-C6AFCE8D1DF8}"/>
              </a:ext>
            </a:extLst>
          </p:cNvPr>
          <p:cNvSpPr txBox="1"/>
          <p:nvPr/>
        </p:nvSpPr>
        <p:spPr>
          <a:xfrm>
            <a:off x="11699631" y="6255834"/>
            <a:ext cx="418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7F7F7F">
                    <a:lumMod val="50000"/>
                  </a:srgbClr>
                </a:solidFill>
                <a:effectLst/>
                <a:uLnTx/>
                <a:uFillTx/>
                <a:latin typeface="Calibri" panose="020F0502020204030204" pitchFamily="34" charset="0"/>
                <a:ea typeface="+mn-ea"/>
                <a:cs typeface="+mn-cs"/>
              </a:rPr>
              <a:t>15</a:t>
            </a:r>
          </a:p>
        </p:txBody>
      </p:sp>
      <p:sp>
        <p:nvSpPr>
          <p:cNvPr id="12" name="TextBox 11">
            <a:extLst>
              <a:ext uri="{FF2B5EF4-FFF2-40B4-BE49-F238E27FC236}">
                <a16:creationId xmlns:a16="http://schemas.microsoft.com/office/drawing/2014/main" id="{7AE8FF1D-F157-43FD-9DD6-87CED628E96B}"/>
              </a:ext>
            </a:extLst>
          </p:cNvPr>
          <p:cNvSpPr txBox="1"/>
          <p:nvPr/>
        </p:nvSpPr>
        <p:spPr>
          <a:xfrm>
            <a:off x="1515987" y="6359097"/>
            <a:ext cx="640188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B1B"/>
                </a:solidFill>
                <a:effectLst/>
                <a:uLnTx/>
                <a:uFillTx/>
                <a:latin typeface="Myriad Web Pro"/>
                <a:ea typeface="+mn-ea"/>
                <a:cs typeface="+mn-cs"/>
              </a:rPr>
              <a:t>Sample size for each category: &lt;12 years, n=14; 12-17 years, n=8; ≥18 years, n=56</a:t>
            </a:r>
          </a:p>
        </p:txBody>
      </p:sp>
      <p:sp>
        <p:nvSpPr>
          <p:cNvPr id="13" name="TextBox 12">
            <a:extLst>
              <a:ext uri="{FF2B5EF4-FFF2-40B4-BE49-F238E27FC236}">
                <a16:creationId xmlns:a16="http://schemas.microsoft.com/office/drawing/2014/main" id="{3F7163F0-E064-4634-9AB6-5014411CD586}"/>
              </a:ext>
            </a:extLst>
          </p:cNvPr>
          <p:cNvSpPr txBox="1"/>
          <p:nvPr/>
        </p:nvSpPr>
        <p:spPr>
          <a:xfrm>
            <a:off x="7818632" y="6363539"/>
            <a:ext cx="396102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7468F"/>
                </a:solidFill>
                <a:effectLst/>
                <a:uLnTx/>
                <a:uFillTx/>
                <a:latin typeface="Calibri" panose="020F0502020204030204"/>
                <a:ea typeface="+mn-ea"/>
                <a:cs typeface="+mn-cs"/>
              </a:rPr>
              <a:t>FLUTES-C Study. Preliminary data, subject to change</a:t>
            </a:r>
          </a:p>
        </p:txBody>
      </p:sp>
    </p:spTree>
    <p:extLst>
      <p:ext uri="{BB962C8B-B14F-4D97-AF65-F5344CB8AC3E}">
        <p14:creationId xmlns:p14="http://schemas.microsoft.com/office/powerpoint/2010/main" val="4086740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16629-9FFE-47AD-931B-9503A643D08C}"/>
              </a:ext>
            </a:extLst>
          </p:cNvPr>
          <p:cNvSpPr>
            <a:spLocks noGrp="1"/>
          </p:cNvSpPr>
          <p:nvPr>
            <p:ph type="title"/>
          </p:nvPr>
        </p:nvSpPr>
        <p:spPr>
          <a:xfrm>
            <a:off x="706108" y="373011"/>
            <a:ext cx="10779783" cy="1034790"/>
          </a:xfrm>
        </p:spPr>
        <p:txBody>
          <a:bodyPr/>
          <a:lstStyle/>
          <a:p>
            <a:r>
              <a:rPr lang="en-US" sz="3600">
                <a:solidFill>
                  <a:srgbClr val="17468F"/>
                </a:solidFill>
              </a:rPr>
              <a:t>Children &lt;18 years have the Lowest Cumulative Rate of COVID-19 Associated Hospitalizations</a:t>
            </a:r>
          </a:p>
        </p:txBody>
      </p:sp>
      <p:sp>
        <p:nvSpPr>
          <p:cNvPr id="9" name="TextBox 8">
            <a:extLst>
              <a:ext uri="{FF2B5EF4-FFF2-40B4-BE49-F238E27FC236}">
                <a16:creationId xmlns:a16="http://schemas.microsoft.com/office/drawing/2014/main" id="{B42FA626-99B7-4A3B-9B8B-FD2DE9E43D3C}"/>
              </a:ext>
            </a:extLst>
          </p:cNvPr>
          <p:cNvSpPr txBox="1"/>
          <p:nvPr/>
        </p:nvSpPr>
        <p:spPr>
          <a:xfrm>
            <a:off x="11699631" y="6255834"/>
            <a:ext cx="418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7F7F7F">
                    <a:lumMod val="50000"/>
                  </a:srgbClr>
                </a:solidFill>
                <a:effectLst/>
                <a:uLnTx/>
                <a:uFillTx/>
                <a:latin typeface="Calibri" panose="020F0502020204030204" pitchFamily="34" charset="0"/>
                <a:ea typeface="+mn-ea"/>
                <a:cs typeface="+mn-cs"/>
              </a:rPr>
              <a:t>19</a:t>
            </a:r>
          </a:p>
        </p:txBody>
      </p:sp>
      <p:sp>
        <p:nvSpPr>
          <p:cNvPr id="8" name="TextBox 7">
            <a:extLst>
              <a:ext uri="{FF2B5EF4-FFF2-40B4-BE49-F238E27FC236}">
                <a16:creationId xmlns:a16="http://schemas.microsoft.com/office/drawing/2014/main" id="{645A112B-B7FC-4C81-BB79-8ABF67C81741}"/>
              </a:ext>
            </a:extLst>
          </p:cNvPr>
          <p:cNvSpPr txBox="1"/>
          <p:nvPr/>
        </p:nvSpPr>
        <p:spPr>
          <a:xfrm>
            <a:off x="1477107" y="6031231"/>
            <a:ext cx="9849328" cy="600164"/>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1B1B1B"/>
                </a:solidFill>
                <a:effectLst/>
                <a:uLnTx/>
                <a:uFillTx/>
                <a:latin typeface="Calibri" panose="020F0502020204030204"/>
                <a:ea typeface="+mn-ea"/>
                <a:cs typeface="+mn-cs"/>
              </a:rPr>
              <a:t>COVID-19 associated hospitalizations reported to Coronavirus Disease 2019 (COVID-19)-Associated Hospitalization Surveillance Network (COVID-NET) surveillance system between March 1 and January 2, 2021. COVID-NET is a population-based surveillance system that collects data on laboratory-confirmed COVID-19-associated hospitalizations among children and adults through a network of over 250 acute-care hospitals in 14 states. </a:t>
            </a:r>
          </a:p>
        </p:txBody>
      </p:sp>
      <p:sp>
        <p:nvSpPr>
          <p:cNvPr id="12" name="TextBox 1">
            <a:extLst>
              <a:ext uri="{FF2B5EF4-FFF2-40B4-BE49-F238E27FC236}">
                <a16:creationId xmlns:a16="http://schemas.microsoft.com/office/drawing/2014/main" id="{EACB8F9B-2AD3-479A-BB31-382EE88F2F51}"/>
              </a:ext>
            </a:extLst>
          </p:cNvPr>
          <p:cNvSpPr txBox="1"/>
          <p:nvPr/>
        </p:nvSpPr>
        <p:spPr>
          <a:xfrm>
            <a:off x="10095230" y="2042818"/>
            <a:ext cx="1444593"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7F7F7F">
                    <a:lumMod val="75000"/>
                  </a:srgbClr>
                </a:solidFill>
                <a:effectLst/>
                <a:uLnTx/>
                <a:uFillTx/>
                <a:latin typeface="Calibri" panose="020F0502020204030204" pitchFamily="34" charset="0"/>
                <a:ea typeface="+mn-ea"/>
                <a:cs typeface="+mn-cs"/>
              </a:rPr>
              <a:t>18+ years</a:t>
            </a:r>
          </a:p>
        </p:txBody>
      </p:sp>
      <p:sp>
        <p:nvSpPr>
          <p:cNvPr id="13" name="TextBox 1">
            <a:extLst>
              <a:ext uri="{FF2B5EF4-FFF2-40B4-BE49-F238E27FC236}">
                <a16:creationId xmlns:a16="http://schemas.microsoft.com/office/drawing/2014/main" id="{92F8BFBA-4F83-4984-B9D7-9BB22CEDD061}"/>
              </a:ext>
            </a:extLst>
          </p:cNvPr>
          <p:cNvSpPr txBox="1"/>
          <p:nvPr/>
        </p:nvSpPr>
        <p:spPr>
          <a:xfrm>
            <a:off x="10074923" y="4737013"/>
            <a:ext cx="1798876"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6A71"/>
                </a:solidFill>
                <a:effectLst/>
                <a:uLnTx/>
                <a:uFillTx/>
                <a:latin typeface="Calibri" panose="020F0502020204030204" pitchFamily="34" charset="0"/>
                <a:ea typeface="+mn-ea"/>
                <a:cs typeface="+mn-cs"/>
              </a:rPr>
              <a:t>0-4 years</a:t>
            </a:r>
          </a:p>
        </p:txBody>
      </p:sp>
      <p:sp>
        <p:nvSpPr>
          <p:cNvPr id="14" name="TextBox 1">
            <a:extLst>
              <a:ext uri="{FF2B5EF4-FFF2-40B4-BE49-F238E27FC236}">
                <a16:creationId xmlns:a16="http://schemas.microsoft.com/office/drawing/2014/main" id="{97E500E8-265D-43F8-BF01-6DD281157681}"/>
              </a:ext>
            </a:extLst>
          </p:cNvPr>
          <p:cNvSpPr txBox="1"/>
          <p:nvPr/>
        </p:nvSpPr>
        <p:spPr>
          <a:xfrm>
            <a:off x="10074923" y="5060178"/>
            <a:ext cx="1716378"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17468F"/>
                </a:solidFill>
                <a:effectLst/>
                <a:uLnTx/>
                <a:uFillTx/>
                <a:latin typeface="Calibri" panose="020F0502020204030204" pitchFamily="34" charset="0"/>
                <a:ea typeface="+mn-ea"/>
                <a:cs typeface="+mn-cs"/>
              </a:rPr>
              <a:t>5-17 years</a:t>
            </a:r>
          </a:p>
        </p:txBody>
      </p:sp>
      <p:sp>
        <p:nvSpPr>
          <p:cNvPr id="15" name="TextBox 14">
            <a:extLst>
              <a:ext uri="{FF2B5EF4-FFF2-40B4-BE49-F238E27FC236}">
                <a16:creationId xmlns:a16="http://schemas.microsoft.com/office/drawing/2014/main" id="{E18264D8-D929-4153-BFD9-4E225A2C1511}"/>
              </a:ext>
            </a:extLst>
          </p:cNvPr>
          <p:cNvSpPr txBox="1"/>
          <p:nvPr/>
        </p:nvSpPr>
        <p:spPr>
          <a:xfrm>
            <a:off x="4815840" y="1673486"/>
            <a:ext cx="335661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1B1B1B"/>
                </a:solidFill>
                <a:effectLst/>
                <a:uLnTx/>
                <a:uFillTx/>
                <a:latin typeface="Calibri" panose="020F0502020204030204"/>
                <a:ea typeface="+mn-ea"/>
                <a:cs typeface="+mn-cs"/>
              </a:rPr>
              <a:t>March 1, 2020 – January 2, 2021</a:t>
            </a: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3" name="Rectangle 2">
            <a:extLst>
              <a:ext uri="{FF2B5EF4-FFF2-40B4-BE49-F238E27FC236}">
                <a16:creationId xmlns:a16="http://schemas.microsoft.com/office/drawing/2014/main" id="{703497B7-42FF-4532-B4BF-B1CC37A332D9}"/>
              </a:ext>
            </a:extLst>
          </p:cNvPr>
          <p:cNvSpPr/>
          <p:nvPr/>
        </p:nvSpPr>
        <p:spPr>
          <a:xfrm>
            <a:off x="7704477" y="6425110"/>
            <a:ext cx="4086824" cy="307777"/>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17468F"/>
                </a:solidFill>
                <a:effectLst/>
                <a:uLnTx/>
                <a:uFillTx/>
                <a:latin typeface="Calibri" panose="020F0502020204030204"/>
                <a:ea typeface="+mn-ea"/>
                <a:cs typeface="+mn-cs"/>
              </a:rPr>
              <a:t>https://gis.cdc.gov/grasp/COVIDNet/COVID19_3.html</a:t>
            </a:r>
          </a:p>
        </p:txBody>
      </p:sp>
      <p:graphicFrame>
        <p:nvGraphicFramePr>
          <p:cNvPr id="17" name="Chart 16">
            <a:extLst>
              <a:ext uri="{FF2B5EF4-FFF2-40B4-BE49-F238E27FC236}">
                <a16:creationId xmlns:a16="http://schemas.microsoft.com/office/drawing/2014/main" id="{8FC37372-BC9A-4C24-8466-6F33196A6640}"/>
              </a:ext>
            </a:extLst>
          </p:cNvPr>
          <p:cNvGraphicFramePr>
            <a:graphicFrameLocks/>
          </p:cNvGraphicFramePr>
          <p:nvPr/>
        </p:nvGraphicFramePr>
        <p:xfrm>
          <a:off x="1166182" y="1957976"/>
          <a:ext cx="9042655" cy="40450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495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AC16DE-9095-4762-9F99-84CF807D6B4A}"/>
              </a:ext>
            </a:extLst>
          </p:cNvPr>
          <p:cNvPicPr>
            <a:picLocks noChangeAspect="1"/>
          </p:cNvPicPr>
          <p:nvPr/>
        </p:nvPicPr>
        <p:blipFill rotWithShape="1">
          <a:blip r:embed="rId3"/>
          <a:srcRect r="29141" b="22238"/>
          <a:stretch/>
        </p:blipFill>
        <p:spPr>
          <a:xfrm>
            <a:off x="3891331" y="2374849"/>
            <a:ext cx="5881207" cy="3916146"/>
          </a:xfrm>
          <a:prstGeom prst="rect">
            <a:avLst/>
          </a:prstGeom>
        </p:spPr>
      </p:pic>
      <p:sp>
        <p:nvSpPr>
          <p:cNvPr id="2" name="Title 1">
            <a:extLst>
              <a:ext uri="{FF2B5EF4-FFF2-40B4-BE49-F238E27FC236}">
                <a16:creationId xmlns:a16="http://schemas.microsoft.com/office/drawing/2014/main" id="{57AEFD36-A46D-4CC9-9E82-BD523CE6D85E}"/>
              </a:ext>
            </a:extLst>
          </p:cNvPr>
          <p:cNvSpPr>
            <a:spLocks noGrp="1"/>
          </p:cNvSpPr>
          <p:nvPr>
            <p:ph type="title"/>
          </p:nvPr>
        </p:nvSpPr>
        <p:spPr/>
        <p:txBody>
          <a:bodyPr/>
          <a:lstStyle/>
          <a:p>
            <a:r>
              <a:rPr lang="en-US">
                <a:solidFill>
                  <a:srgbClr val="17468F"/>
                </a:solidFill>
              </a:rPr>
              <a:t>Health Department-Reported Cases of Multisystem Inflammatory Syndrome in Children (MIS-C)</a:t>
            </a:r>
          </a:p>
        </p:txBody>
      </p:sp>
      <p:sp>
        <p:nvSpPr>
          <p:cNvPr id="3" name="Text Placeholder 2">
            <a:extLst>
              <a:ext uri="{FF2B5EF4-FFF2-40B4-BE49-F238E27FC236}">
                <a16:creationId xmlns:a16="http://schemas.microsoft.com/office/drawing/2014/main" id="{FFAD071D-8610-4E47-AE8A-B519B4641485}"/>
              </a:ext>
            </a:extLst>
          </p:cNvPr>
          <p:cNvSpPr>
            <a:spLocks noGrp="1"/>
          </p:cNvSpPr>
          <p:nvPr>
            <p:ph type="body" sz="quarter" idx="10"/>
          </p:nvPr>
        </p:nvSpPr>
        <p:spPr>
          <a:xfrm>
            <a:off x="609600" y="1835411"/>
            <a:ext cx="3281731" cy="4455584"/>
          </a:xfrm>
        </p:spPr>
        <p:txBody>
          <a:bodyPr>
            <a:normAutofit/>
          </a:bodyPr>
          <a:lstStyle/>
          <a:p>
            <a:r>
              <a:rPr lang="en-US" sz="2200"/>
              <a:t>1,659 cases</a:t>
            </a:r>
          </a:p>
          <a:p>
            <a:r>
              <a:rPr lang="en-US" sz="2200"/>
              <a:t>26 deaths</a:t>
            </a:r>
          </a:p>
          <a:p>
            <a:r>
              <a:rPr lang="en-US" sz="2200"/>
              <a:t>47 states, New York City, and Washington, DC, have reported </a:t>
            </a:r>
            <a:r>
              <a:rPr lang="en-US" sz="2200" u="sng"/>
              <a:t>&gt;</a:t>
            </a:r>
            <a:r>
              <a:rPr lang="en-US" sz="2200"/>
              <a:t>1 case</a:t>
            </a:r>
          </a:p>
          <a:p>
            <a:r>
              <a:rPr lang="en-US" sz="2200"/>
              <a:t>Average age 8 years</a:t>
            </a:r>
          </a:p>
          <a:p>
            <a:r>
              <a:rPr lang="en-US" sz="2200"/>
              <a:t>57% male</a:t>
            </a:r>
          </a:p>
          <a:p>
            <a:r>
              <a:rPr lang="en-US" sz="2200"/>
              <a:t>33% Hispanic/Latino;  30% Black, non-Hispanic</a:t>
            </a:r>
          </a:p>
          <a:p>
            <a:endParaRPr lang="en-US" sz="2200"/>
          </a:p>
        </p:txBody>
      </p:sp>
      <p:sp>
        <p:nvSpPr>
          <p:cNvPr id="4" name="Text Placeholder 2">
            <a:extLst>
              <a:ext uri="{FF2B5EF4-FFF2-40B4-BE49-F238E27FC236}">
                <a16:creationId xmlns:a16="http://schemas.microsoft.com/office/drawing/2014/main" id="{EDCA9A02-AD8A-431C-99FC-E56A8BFE723E}"/>
              </a:ext>
            </a:extLst>
          </p:cNvPr>
          <p:cNvSpPr txBox="1">
            <a:spLocks/>
          </p:cNvSpPr>
          <p:nvPr/>
        </p:nvSpPr>
        <p:spPr bwMode="auto">
          <a:xfrm>
            <a:off x="5760685" y="6358529"/>
            <a:ext cx="6357650" cy="289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ct val="20000"/>
              </a:spcBef>
              <a:spcAft>
                <a:spcPct val="0"/>
              </a:spcAft>
              <a:buClr>
                <a:srgbClr val="541900"/>
              </a:buClr>
              <a:buSzPct val="70000"/>
              <a:buFont typeface="Wingdings" panose="05000000000000000000" pitchFamily="2" charset="2"/>
              <a:buChar char="§"/>
              <a:defRPr sz="2400" b="1" kern="1200" baseline="0">
                <a:solidFill>
                  <a:srgbClr val="000000"/>
                </a:solidFill>
                <a:latin typeface="Calibri" pitchFamily="34" charset="0"/>
                <a:ea typeface="+mn-ea"/>
                <a:cs typeface="+mn-cs"/>
              </a:defRPr>
            </a:lvl1pPr>
            <a:lvl2pPr marL="742950" indent="-285750" algn="l" rtl="0" eaLnBrk="0" fontAlgn="base" hangingPunct="0">
              <a:spcBef>
                <a:spcPct val="20000"/>
              </a:spcBef>
              <a:spcAft>
                <a:spcPct val="0"/>
              </a:spcAft>
              <a:buClr>
                <a:srgbClr val="005984"/>
              </a:buClr>
              <a:buSzPct val="100000"/>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Tx/>
              <a:buSzPct val="100000"/>
              <a:buFont typeface="Arial" pitchFamily="34" charset="0"/>
              <a:buChar char="•"/>
              <a:defRPr sz="18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chemeClr val="bg1"/>
              </a:buClr>
              <a:buSzPct val="70000"/>
              <a:buFont typeface="Courier New" pitchFamily="49" charset="0"/>
              <a:buChar char="o"/>
              <a:defRPr sz="1800" kern="1200" baseline="0">
                <a:solidFill>
                  <a:schemeClr val="bg2"/>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chemeClr val="bg1"/>
              </a:buClr>
              <a:buSzPct val="70000"/>
              <a:buFont typeface="Arial" pitchFamily="34" charset="0"/>
              <a:buChar char="•"/>
              <a:defRPr sz="1800" kern="1200">
                <a:solidFill>
                  <a:schemeClr val="bg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541900"/>
              </a:buClr>
              <a:buSzPct val="70000"/>
              <a:buFont typeface="Wingdings" panose="05000000000000000000" pitchFamily="2" charset="2"/>
              <a:buNone/>
              <a:tabLst/>
              <a:defRPr/>
            </a:pPr>
            <a:r>
              <a:rPr kumimoji="0" lang="en-US" sz="1467" b="0" i="0" u="none" strike="noStrike" kern="1200" cap="none" spc="0" normalizeH="0" baseline="0" noProof="0">
                <a:ln>
                  <a:noFill/>
                </a:ln>
                <a:solidFill>
                  <a:srgbClr val="0F56DC">
                    <a:lumMod val="50000"/>
                  </a:srgbClr>
                </a:solidFill>
                <a:effectLst/>
                <a:uLnTx/>
                <a:uFillTx/>
                <a:latin typeface="Calibri" pitchFamily="34" charset="0"/>
                <a:ea typeface="+mn-ea"/>
                <a:cs typeface="+mn-cs"/>
              </a:rPr>
              <a:t>https://www.cdc.gov/mis-c/cases/index.html; last updated January 8, 2021</a:t>
            </a:r>
          </a:p>
        </p:txBody>
      </p:sp>
      <p:pic>
        <p:nvPicPr>
          <p:cNvPr id="6" name="Picture 5">
            <a:extLst>
              <a:ext uri="{FF2B5EF4-FFF2-40B4-BE49-F238E27FC236}">
                <a16:creationId xmlns:a16="http://schemas.microsoft.com/office/drawing/2014/main" id="{E8B51539-3B2B-4B4B-9979-6521B52C2C1E}"/>
              </a:ext>
            </a:extLst>
          </p:cNvPr>
          <p:cNvPicPr>
            <a:picLocks noChangeAspect="1"/>
          </p:cNvPicPr>
          <p:nvPr/>
        </p:nvPicPr>
        <p:blipFill>
          <a:blip r:embed="rId4"/>
          <a:stretch>
            <a:fillRect/>
          </a:stretch>
        </p:blipFill>
        <p:spPr>
          <a:xfrm>
            <a:off x="9596364" y="1774540"/>
            <a:ext cx="2082312" cy="3552811"/>
          </a:xfrm>
          <a:prstGeom prst="rect">
            <a:avLst/>
          </a:prstGeom>
        </p:spPr>
      </p:pic>
      <p:sp>
        <p:nvSpPr>
          <p:cNvPr id="7" name="TextBox 6">
            <a:extLst>
              <a:ext uri="{FF2B5EF4-FFF2-40B4-BE49-F238E27FC236}">
                <a16:creationId xmlns:a16="http://schemas.microsoft.com/office/drawing/2014/main" id="{3EECEDF0-9348-4BD0-8DF2-DDF17A9B8A31}"/>
              </a:ext>
            </a:extLst>
          </p:cNvPr>
          <p:cNvSpPr txBox="1"/>
          <p:nvPr/>
        </p:nvSpPr>
        <p:spPr>
          <a:xfrm>
            <a:off x="5102982" y="1937983"/>
            <a:ext cx="3457904"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1B1B1B"/>
                </a:solidFill>
                <a:effectLst/>
                <a:uLnTx/>
                <a:uFillTx/>
                <a:latin typeface="Calibri" panose="020F0502020204030204"/>
                <a:ea typeface="+mn-ea"/>
                <a:cs typeface="+mn-cs"/>
              </a:rPr>
              <a:t>February 19 – December 29, 2020</a:t>
            </a: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6354DAD7-DD54-4856-98BF-22514FB25635}"/>
              </a:ext>
            </a:extLst>
          </p:cNvPr>
          <p:cNvSpPr txBox="1"/>
          <p:nvPr/>
        </p:nvSpPr>
        <p:spPr>
          <a:xfrm>
            <a:off x="11699631" y="6255834"/>
            <a:ext cx="4187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A5A5A5">
                    <a:lumMod val="50000"/>
                  </a:srgbClr>
                </a:solidFill>
                <a:effectLst/>
                <a:uLnTx/>
                <a:uFillTx/>
                <a:latin typeface="Calibri" panose="020F0502020204030204" pitchFamily="34" charset="0"/>
                <a:ea typeface="+mn-ea"/>
                <a:cs typeface="+mn-cs"/>
              </a:rPr>
              <a:t>28</a:t>
            </a:r>
          </a:p>
        </p:txBody>
      </p:sp>
    </p:spTree>
    <p:extLst>
      <p:ext uri="{BB962C8B-B14F-4D97-AF65-F5344CB8AC3E}">
        <p14:creationId xmlns:p14="http://schemas.microsoft.com/office/powerpoint/2010/main" val="1463782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53F063D-3A9B-4E66-9B95-7C7190CB0E68}"/>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453F063D-3A9B-4E66-9B95-7C7190CB0E68}"/>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66B292D-EA57-4588-AB76-BA91C86AA917}"/>
              </a:ext>
            </a:extLst>
          </p:cNvPr>
          <p:cNvSpPr/>
          <p:nvPr>
            <p:custDataLst>
              <p:tags r:id="rId2"/>
            </p:custDataLst>
          </p:nvPr>
        </p:nvSpPr>
        <p:spPr>
          <a:xfrm>
            <a:off x="1" y="1"/>
            <a:ext cx="158751" cy="158751"/>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0" noProof="0" err="1">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41D571FC-2FA1-46C8-91FA-56FD1C5CFF97}"/>
              </a:ext>
            </a:extLst>
          </p:cNvPr>
          <p:cNvSpPr>
            <a:spLocks noGrp="1"/>
          </p:cNvSpPr>
          <p:nvPr>
            <p:ph type="title" idx="4294967295"/>
          </p:nvPr>
        </p:nvSpPr>
        <p:spPr>
          <a:xfrm>
            <a:off x="2054824" y="-100703"/>
            <a:ext cx="7642603" cy="801605"/>
          </a:xfrm>
        </p:spPr>
        <p:txBody>
          <a:bodyP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200">
                <a:solidFill>
                  <a:srgbClr val="0D2799"/>
                </a:solidFill>
                <a:latin typeface="Arial" panose="020B0604020202020204" pitchFamily="34" charset="0"/>
                <a:cs typeface="Arial" panose="020B0604020202020204" pitchFamily="34" charset="0"/>
              </a:rPr>
              <a:t>Vaccine clinical development: Children </a:t>
            </a:r>
          </a:p>
        </p:txBody>
      </p:sp>
      <p:graphicFrame>
        <p:nvGraphicFramePr>
          <p:cNvPr id="5" name="Table 4">
            <a:extLst>
              <a:ext uri="{FF2B5EF4-FFF2-40B4-BE49-F238E27FC236}">
                <a16:creationId xmlns:a16="http://schemas.microsoft.com/office/drawing/2014/main" id="{BCBBB9F8-9ADD-4E67-BBBF-5BBAE992F302}"/>
              </a:ext>
            </a:extLst>
          </p:cNvPr>
          <p:cNvGraphicFramePr>
            <a:graphicFrameLocks noGrp="1"/>
          </p:cNvGraphicFramePr>
          <p:nvPr/>
        </p:nvGraphicFramePr>
        <p:xfrm>
          <a:off x="390525" y="946533"/>
          <a:ext cx="11410950" cy="5095342"/>
        </p:xfrm>
        <a:graphic>
          <a:graphicData uri="http://schemas.openxmlformats.org/drawingml/2006/table">
            <a:tbl>
              <a:tblPr firstRow="1" bandRow="1">
                <a:tableStyleId>{2D5ABB26-0587-4C30-8999-92F81FD0307C}</a:tableStyleId>
              </a:tblPr>
              <a:tblGrid>
                <a:gridCol w="1722480">
                  <a:extLst>
                    <a:ext uri="{9D8B030D-6E8A-4147-A177-3AD203B41FA5}">
                      <a16:colId xmlns:a16="http://schemas.microsoft.com/office/drawing/2014/main" val="1586895137"/>
                    </a:ext>
                  </a:extLst>
                </a:gridCol>
                <a:gridCol w="2458995">
                  <a:extLst>
                    <a:ext uri="{9D8B030D-6E8A-4147-A177-3AD203B41FA5}">
                      <a16:colId xmlns:a16="http://schemas.microsoft.com/office/drawing/2014/main" val="1272234796"/>
                    </a:ext>
                  </a:extLst>
                </a:gridCol>
                <a:gridCol w="2483708">
                  <a:extLst>
                    <a:ext uri="{9D8B030D-6E8A-4147-A177-3AD203B41FA5}">
                      <a16:colId xmlns:a16="http://schemas.microsoft.com/office/drawing/2014/main" val="2893339957"/>
                    </a:ext>
                  </a:extLst>
                </a:gridCol>
                <a:gridCol w="2397211">
                  <a:extLst>
                    <a:ext uri="{9D8B030D-6E8A-4147-A177-3AD203B41FA5}">
                      <a16:colId xmlns:a16="http://schemas.microsoft.com/office/drawing/2014/main" val="2962215807"/>
                    </a:ext>
                  </a:extLst>
                </a:gridCol>
                <a:gridCol w="2348556">
                  <a:extLst>
                    <a:ext uri="{9D8B030D-6E8A-4147-A177-3AD203B41FA5}">
                      <a16:colId xmlns:a16="http://schemas.microsoft.com/office/drawing/2014/main" val="3433913192"/>
                    </a:ext>
                  </a:extLst>
                </a:gridCol>
              </a:tblGrid>
              <a:tr h="414777">
                <a:tc>
                  <a:txBody>
                    <a:bodyPr/>
                    <a:lstStyle/>
                    <a:p>
                      <a:pPr algn="l"/>
                      <a:endParaRPr lang="en-US" sz="1500" b="1">
                        <a:solidFill>
                          <a:srgbClr val="00256E"/>
                        </a:solidFill>
                        <a:latin typeface="Arial" panose="020B0604020202020204" pitchFamily="34" charset="0"/>
                        <a:cs typeface="Arial" panose="020B0604020202020204" pitchFamily="34" charset="0"/>
                      </a:endParaRPr>
                    </a:p>
                  </a:txBody>
                  <a:tcPr>
                    <a:lnT>
                      <a:noFill/>
                    </a:lnT>
                    <a:lnB w="12700" cap="flat" cmpd="sng" algn="ctr">
                      <a:solidFill>
                        <a:schemeClr val="tx1"/>
                      </a:solidFill>
                      <a:prstDash val="solid"/>
                      <a:round/>
                      <a:headEnd type="none" w="med" len="med"/>
                      <a:tailEnd type="none" w="med" len="med"/>
                    </a:lnB>
                  </a:tcPr>
                </a:tc>
                <a:tc>
                  <a:txBody>
                    <a:bodyPr/>
                    <a:lstStyle/>
                    <a:p>
                      <a:pPr algn="l"/>
                      <a:endParaRPr lang="en-US" sz="1500" b="1">
                        <a:solidFill>
                          <a:srgbClr val="00256E"/>
                        </a:solidFill>
                        <a:latin typeface="Arial" panose="020B0604020202020204" pitchFamily="34" charset="0"/>
                        <a:cs typeface="Arial" panose="020B0604020202020204" pitchFamily="34" charset="0"/>
                      </a:endParaRPr>
                    </a:p>
                  </a:txBody>
                  <a:tcPr>
                    <a:lnT>
                      <a:noFill/>
                    </a:lnT>
                    <a:lnB w="12700" cap="flat" cmpd="sng" algn="ctr">
                      <a:solidFill>
                        <a:schemeClr val="tx1"/>
                      </a:solidFill>
                      <a:prstDash val="solid"/>
                      <a:round/>
                      <a:headEnd type="none" w="med" len="med"/>
                      <a:tailEnd type="none" w="med" len="med"/>
                    </a:lnB>
                  </a:tcPr>
                </a:tc>
                <a:tc>
                  <a:txBody>
                    <a:bodyPr/>
                    <a:lstStyle/>
                    <a:p>
                      <a:pPr algn="l"/>
                      <a:endParaRPr lang="en-US" sz="1500" b="1">
                        <a:solidFill>
                          <a:srgbClr val="00256E"/>
                        </a:solidFill>
                        <a:latin typeface="Arial" panose="020B0604020202020204" pitchFamily="34" charset="0"/>
                        <a:cs typeface="Arial" panose="020B0604020202020204" pitchFamily="34" charset="0"/>
                      </a:endParaRPr>
                    </a:p>
                  </a:txBody>
                  <a:tcPr>
                    <a:lnT>
                      <a:noFill/>
                    </a:lnT>
                    <a:lnB w="12700" cap="flat" cmpd="sng" algn="ctr">
                      <a:solidFill>
                        <a:schemeClr val="tx1"/>
                      </a:solidFill>
                      <a:prstDash val="solid"/>
                      <a:round/>
                      <a:headEnd type="none" w="med" len="med"/>
                      <a:tailEnd type="none" w="med" len="med"/>
                    </a:lnB>
                  </a:tcPr>
                </a:tc>
                <a:tc>
                  <a:txBody>
                    <a:bodyPr/>
                    <a:lstStyle/>
                    <a:p>
                      <a:pPr algn="l"/>
                      <a:endParaRPr lang="en-US" sz="1500" b="1">
                        <a:solidFill>
                          <a:srgbClr val="00256E"/>
                        </a:solidFill>
                        <a:latin typeface="Arial" panose="020B0604020202020204" pitchFamily="34" charset="0"/>
                        <a:cs typeface="Arial" panose="020B0604020202020204" pitchFamily="34" charset="0"/>
                      </a:endParaRPr>
                    </a:p>
                  </a:txBody>
                  <a:tcPr>
                    <a:lnT>
                      <a:noFill/>
                    </a:lnT>
                    <a:lnB w="12700" cap="flat" cmpd="sng" algn="ctr">
                      <a:solidFill>
                        <a:schemeClr val="tx1"/>
                      </a:solidFill>
                      <a:prstDash val="solid"/>
                      <a:round/>
                      <a:headEnd type="none" w="med" len="med"/>
                      <a:tailEnd type="none" w="med" len="med"/>
                    </a:lnB>
                  </a:tcPr>
                </a:tc>
                <a:tc>
                  <a:txBody>
                    <a:bodyPr/>
                    <a:lstStyle/>
                    <a:p>
                      <a:pPr algn="l"/>
                      <a:endParaRPr lang="en-US" sz="1500" b="1">
                        <a:solidFill>
                          <a:srgbClr val="00256E"/>
                        </a:solidFill>
                        <a:latin typeface="Arial" panose="020B0604020202020204" pitchFamily="34" charset="0"/>
                        <a:cs typeface="Arial" panose="020B0604020202020204" pitchFamily="34" charset="0"/>
                      </a:endParaRPr>
                    </a:p>
                  </a:txBody>
                  <a:tcP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1347367"/>
                  </a:ext>
                </a:extLst>
              </a:tr>
              <a:tr h="672472">
                <a:tc>
                  <a:txBody>
                    <a:bodyPr/>
                    <a:lstStyle/>
                    <a:p>
                      <a:pPr algn="l"/>
                      <a:r>
                        <a:rPr lang="en-US" sz="1600" b="1">
                          <a:latin typeface="Arial" panose="020B0604020202020204" pitchFamily="34" charset="0"/>
                          <a:cs typeface="Arial" panose="020B0604020202020204" pitchFamily="34" charset="0"/>
                        </a:rPr>
                        <a:t>Platform/</a:t>
                      </a:r>
                    </a:p>
                    <a:p>
                      <a:pPr algn="l"/>
                      <a:r>
                        <a:rPr lang="en-US" sz="1600" b="1">
                          <a:latin typeface="Arial" panose="020B0604020202020204" pitchFamily="34" charset="0"/>
                          <a:cs typeface="Arial" panose="020B0604020202020204" pitchFamily="34" charset="0"/>
                        </a:rPr>
                        <a:t>Design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a:solidFill>
                            <a:schemeClr val="tx1"/>
                          </a:solidFill>
                          <a:latin typeface="Arial" panose="020B0604020202020204" pitchFamily="34" charset="0"/>
                          <a:cs typeface="Arial" panose="020B0604020202020204" pitchFamily="34" charset="0"/>
                        </a:rPr>
                        <a:t>mRNA: encodes stabilized spike; lipid NP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mRNA: encodes  2P-stabilized spike; lipid NP</a:t>
                      </a:r>
                      <a:endParaRPr lang="en-US" sz="1600">
                        <a:solidFill>
                          <a:srgbClr val="FF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Arial" panose="020B0604020202020204" pitchFamily="34" charset="0"/>
                          <a:cs typeface="Arial" panose="020B0604020202020204" pitchFamily="34" charset="0"/>
                        </a:rPr>
                        <a:t>Replication incompetent Ad26; stabilized spike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Replication incompetent ChAdOx1 chimp Ad; wild type spike</a:t>
                      </a:r>
                      <a:endParaRPr lang="en-US" sz="16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4747494"/>
                  </a:ext>
                </a:extLst>
              </a:tr>
              <a:tr h="762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Arial" panose="020B0604020202020204" pitchFamily="34" charset="0"/>
                          <a:cs typeface="Arial" panose="020B0604020202020204" pitchFamily="34" charset="0"/>
                        </a:rPr>
                        <a:t>Dose/ Schedule Adults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Arial" panose="020B0604020202020204" pitchFamily="34" charset="0"/>
                          <a:cs typeface="Arial" panose="020B0604020202020204" pitchFamily="34" charset="0"/>
                        </a:rPr>
                        <a:t>IM 2 doses X 30 µg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Arial" panose="020B0604020202020204" pitchFamily="34" charset="0"/>
                          <a:cs typeface="Arial" panose="020B0604020202020204" pitchFamily="34" charset="0"/>
                        </a:rPr>
                        <a:t>21 days apart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Arial" panose="020B0604020202020204" pitchFamily="34" charset="0"/>
                          <a:cs typeface="Arial" panose="020B0604020202020204" pitchFamily="34" charset="0"/>
                        </a:rPr>
                        <a:t>IM 2 doses 100 µg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Arial" panose="020B0604020202020204" pitchFamily="34" charset="0"/>
                          <a:cs typeface="Arial" panose="020B0604020202020204" pitchFamily="34" charset="0"/>
                        </a:rPr>
                        <a:t>28 days apart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aseline="30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IM 1 dose </a:t>
                      </a:r>
                      <a:r>
                        <a:rPr lang="en-US" sz="1600" b="0">
                          <a:solidFill>
                            <a:srgbClr val="000000"/>
                          </a:solidFill>
                          <a:latin typeface="Arial" panose="020B0604020202020204" pitchFamily="34" charset="0"/>
                          <a:cs typeface="Arial" panose="020B0604020202020204" pitchFamily="34" charset="0"/>
                        </a:rPr>
                        <a:t>at </a:t>
                      </a:r>
                      <a:r>
                        <a:rPr lang="en-US" sz="1600">
                          <a:latin typeface="Arial" panose="020B0604020202020204" pitchFamily="34" charset="0"/>
                          <a:cs typeface="Arial" panose="020B0604020202020204" pitchFamily="34" charset="0"/>
                        </a:rPr>
                        <a:t>5 x 10</a:t>
                      </a:r>
                      <a:r>
                        <a:rPr lang="en-US" sz="1600" baseline="30000">
                          <a:latin typeface="Arial" panose="020B0604020202020204" pitchFamily="34" charset="0"/>
                          <a:cs typeface="Arial" panose="020B0604020202020204" pitchFamily="34" charset="0"/>
                        </a:rPr>
                        <a:t>10 </a:t>
                      </a:r>
                      <a:r>
                        <a:rPr lang="en-US" sz="1600" baseline="0" err="1">
                          <a:latin typeface="Arial" panose="020B0604020202020204" pitchFamily="34" charset="0"/>
                          <a:cs typeface="Arial" panose="020B0604020202020204" pitchFamily="34" charset="0"/>
                        </a:rPr>
                        <a:t>vp</a:t>
                      </a:r>
                      <a:r>
                        <a:rPr lang="en-US" sz="1600" baseline="30000">
                          <a:latin typeface="Arial" panose="020B0604020202020204" pitchFamily="34" charset="0"/>
                          <a:cs typeface="Arial" panose="020B0604020202020204" pitchFamily="34" charset="0"/>
                        </a:rPr>
                        <a:t> </a:t>
                      </a:r>
                      <a:r>
                        <a:rPr lang="en-US" sz="1600" baseline="0">
                          <a:latin typeface="Arial" panose="020B0604020202020204" pitchFamily="34" charset="0"/>
                          <a:cs typeface="Arial" panose="020B0604020202020204" pitchFamily="34" charset="0"/>
                        </a:rPr>
                        <a:t>(also testing 2 doses (0, 56 days)</a:t>
                      </a:r>
                      <a:endParaRPr lang="en-US" sz="1600" baseline="300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Arial" panose="020B0604020202020204" pitchFamily="34" charset="0"/>
                          <a:cs typeface="Arial" panose="020B0604020202020204" pitchFamily="34" charset="0"/>
                        </a:rPr>
                        <a:t>IM 2 doses at 5</a:t>
                      </a:r>
                      <a:r>
                        <a:rPr lang="en-US" sz="1600" kern="1200">
                          <a:solidFill>
                            <a:schemeClr val="tx1"/>
                          </a:solidFill>
                          <a:latin typeface="Arial" panose="020B0604020202020204" pitchFamily="34" charset="0"/>
                          <a:ea typeface="+mn-ea"/>
                          <a:cs typeface="Arial" panose="020B0604020202020204" pitchFamily="34" charset="0"/>
                        </a:rPr>
                        <a:t> </a:t>
                      </a:r>
                      <a:r>
                        <a:rPr lang="en-US" sz="1600" kern="1200">
                          <a:solidFill>
                            <a:srgbClr val="000000">
                              <a:lumMod val="100000"/>
                            </a:srgbClr>
                          </a:solidFill>
                          <a:latin typeface="Arial" panose="020B0604020202020204" pitchFamily="34" charset="0"/>
                          <a:ea typeface="+mn-ea"/>
                          <a:cs typeface="Arial" panose="020B0604020202020204" pitchFamily="34" charset="0"/>
                        </a:rPr>
                        <a:t>× </a:t>
                      </a:r>
                      <a:r>
                        <a:rPr lang="en-US" sz="1600" kern="1200">
                          <a:solidFill>
                            <a:schemeClr val="tx1"/>
                          </a:solidFill>
                          <a:latin typeface="Arial" panose="020B0604020202020204" pitchFamily="34" charset="0"/>
                          <a:ea typeface="+mn-ea"/>
                          <a:cs typeface="Arial" panose="020B0604020202020204" pitchFamily="34" charset="0"/>
                        </a:rPr>
                        <a:t>10</a:t>
                      </a:r>
                      <a:r>
                        <a:rPr lang="en-US" sz="1600" kern="1200" baseline="30000">
                          <a:solidFill>
                            <a:schemeClr val="tx1"/>
                          </a:solidFill>
                          <a:latin typeface="Arial" panose="020B0604020202020204" pitchFamily="34" charset="0"/>
                          <a:ea typeface="+mn-ea"/>
                          <a:cs typeface="Arial" panose="020B0604020202020204" pitchFamily="34" charset="0"/>
                        </a:rPr>
                        <a:t>10 </a:t>
                      </a:r>
                      <a:r>
                        <a:rPr lang="en-US" sz="1600" kern="1200" err="1">
                          <a:solidFill>
                            <a:srgbClr val="000000">
                              <a:lumMod val="100000"/>
                            </a:srgbClr>
                          </a:solidFill>
                          <a:latin typeface="Arial" panose="020B0604020202020204" pitchFamily="34" charset="0"/>
                          <a:ea typeface="+mn-ea"/>
                          <a:cs typeface="Arial" panose="020B0604020202020204" pitchFamily="34" charset="0"/>
                        </a:rPr>
                        <a:t>vp</a:t>
                      </a:r>
                      <a:r>
                        <a:rPr lang="en-US" sz="1600">
                          <a:latin typeface="Arial" panose="020B0604020202020204" pitchFamily="34" charset="0"/>
                          <a:cs typeface="Arial" panose="020B0604020202020204" pitchFamily="34" charset="0"/>
                        </a:rPr>
                        <a:t>, (0, 28 days)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2220126"/>
                  </a:ext>
                </a:extLst>
              </a:tr>
              <a:tr h="478202">
                <a:tc>
                  <a:txBody>
                    <a:bodyPr/>
                    <a:lstStyle/>
                    <a:p>
                      <a:pPr algn="l"/>
                      <a:r>
                        <a:rPr lang="en-US" sz="1600" b="1">
                          <a:latin typeface="Arial" panose="020B0604020202020204" pitchFamily="34" charset="0"/>
                          <a:cs typeface="Arial" panose="020B0604020202020204" pitchFamily="34" charset="0"/>
                        </a:rPr>
                        <a:t>Current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Arial" panose="020B0604020202020204" pitchFamily="34" charset="0"/>
                          <a:cs typeface="Arial" panose="020B0604020202020204" pitchFamily="34" charset="0"/>
                        </a:rPr>
                        <a:t>EUA ages 16 and up</a:t>
                      </a:r>
                    </a:p>
                    <a:p>
                      <a:pPr algn="l"/>
                      <a:endParaRPr lang="en-US" sz="16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EUA ages 18 and 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effectLst/>
                          <a:latin typeface="Arial" panose="020B0604020202020204" pitchFamily="34" charset="0"/>
                          <a:cs typeface="Arial" panose="020B0604020202020204" pitchFamily="34" charset="0"/>
                        </a:rPr>
                        <a:t>Phase 3 adults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Phase 3 adults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8114353"/>
                  </a:ext>
                </a:extLst>
              </a:tr>
              <a:tr h="672472">
                <a:tc>
                  <a:txBody>
                    <a:bodyPr/>
                    <a:lstStyle/>
                    <a:p>
                      <a:pPr algn="l"/>
                      <a:r>
                        <a:rPr lang="en-US" sz="1600" b="1">
                          <a:latin typeface="Arial" panose="020B0604020202020204" pitchFamily="34" charset="0"/>
                          <a:cs typeface="Arial" panose="020B0604020202020204" pitchFamily="34" charset="0"/>
                        </a:rPr>
                        <a:t>Adolescents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Arial" panose="020B0604020202020204" pitchFamily="34" charset="0"/>
                          <a:cs typeface="Arial" panose="020B0604020202020204" pitchFamily="34" charset="0"/>
                        </a:rPr>
                        <a:t>Fully enrolled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err="1">
                          <a:solidFill>
                            <a:schemeClr val="tx1"/>
                          </a:solidFill>
                          <a:latin typeface="Arial" panose="020B0604020202020204" pitchFamily="34" charset="0"/>
                          <a:cs typeface="Arial" panose="020B0604020202020204" pitchFamily="34" charset="0"/>
                        </a:rPr>
                        <a:t>TeenCOVE</a:t>
                      </a:r>
                      <a:endParaRPr lang="en-US" sz="16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0" i="0" u="none" strike="noStrike" kern="1200">
                          <a:solidFill>
                            <a:schemeClr val="tx1"/>
                          </a:solidFill>
                          <a:effectLst/>
                          <a:latin typeface="+mn-lt"/>
                          <a:ea typeface="+mn-ea"/>
                          <a:cs typeface="+mn-cs"/>
                        </a:rPr>
                        <a:t>Start 4-6wks after results from adult trials</a:t>
                      </a:r>
                      <a:endParaRPr lang="en-US" sz="16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a:solidFill>
                            <a:schemeClr val="tx1"/>
                          </a:solidFill>
                          <a:effectLst/>
                          <a:latin typeface="+mn-lt"/>
                          <a:ea typeface="+mn-ea"/>
                          <a:cs typeface="+mn-cs"/>
                        </a:rPr>
                        <a:t>Begin Early 2021</a:t>
                      </a:r>
                      <a:endParaRPr lang="en-US" sz="16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5076522"/>
                  </a:ext>
                </a:extLst>
              </a:tr>
              <a:tr h="866741">
                <a:tc>
                  <a:txBody>
                    <a:bodyPr/>
                    <a:lstStyle/>
                    <a:p>
                      <a:pPr algn="l"/>
                      <a:r>
                        <a:rPr lang="en-US" sz="1600" b="1">
                          <a:latin typeface="Arial" panose="020B0604020202020204" pitchFamily="34" charset="0"/>
                          <a:cs typeface="Arial" panose="020B0604020202020204" pitchFamily="34" charset="0"/>
                        </a:rPr>
                        <a:t>Younger 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a:solidFill>
                            <a:schemeClr val="tx1"/>
                          </a:solidFill>
                          <a:effectLst/>
                          <a:latin typeface="+mn-lt"/>
                          <a:ea typeface="+mn-ea"/>
                          <a:cs typeface="+mn-cs"/>
                        </a:rPr>
                        <a:t>Planning early 2021</a:t>
                      </a:r>
                      <a:endParaRPr lang="en-US" sz="16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a:solidFill>
                            <a:schemeClr val="tx1"/>
                          </a:solidFill>
                          <a:effectLst/>
                          <a:latin typeface="+mn-lt"/>
                          <a:ea typeface="+mn-ea"/>
                          <a:cs typeface="+mn-cs"/>
                        </a:rPr>
                        <a:t>Planning early 2021</a:t>
                      </a:r>
                      <a:endParaRPr lang="en-US" sz="16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a:solidFill>
                            <a:schemeClr val="tx1"/>
                          </a:solidFill>
                          <a:effectLst/>
                          <a:latin typeface="+mn-lt"/>
                          <a:ea typeface="+mn-ea"/>
                          <a:cs typeface="+mn-cs"/>
                        </a:rPr>
                        <a:t>Planning early 2021</a:t>
                      </a:r>
                      <a:endParaRPr lang="en-US" sz="16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a:solidFill>
                            <a:schemeClr val="tx1"/>
                          </a:solidFill>
                          <a:effectLst/>
                          <a:latin typeface="+mn-lt"/>
                          <a:ea typeface="+mn-ea"/>
                          <a:cs typeface="+mn-cs"/>
                        </a:rPr>
                        <a:t>Planning early 2021</a:t>
                      </a:r>
                      <a:endParaRPr lang="en-US" sz="16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2378816"/>
                  </a:ext>
                </a:extLst>
              </a:tr>
              <a:tr h="672472">
                <a:tc>
                  <a:txBody>
                    <a:bodyPr/>
                    <a:lstStyle/>
                    <a:p>
                      <a:pPr algn="l"/>
                      <a:r>
                        <a:rPr lang="en-US" sz="1600" b="1">
                          <a:solidFill>
                            <a:schemeClr val="tx1"/>
                          </a:solidFill>
                          <a:latin typeface="Arial" panose="020B0604020202020204" pitchFamily="34" charset="0"/>
                          <a:cs typeface="Arial" panose="020B0604020202020204" pitchFamily="34" charset="0"/>
                        </a:rPr>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a:latin typeface="Arial" panose="020B0604020202020204" pitchFamily="34" charset="0"/>
                          <a:cs typeface="Arial" panose="020B0604020202020204" pitchFamily="34" charset="0"/>
                        </a:rPr>
                        <a:t>Platform used widely in teens, infants, children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600">
                        <a:highlight>
                          <a:srgbClr val="FFFF00"/>
                        </a:highligh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2535216"/>
                  </a:ext>
                </a:extLst>
              </a:tr>
            </a:tbl>
          </a:graphicData>
        </a:graphic>
      </p:graphicFrame>
      <p:pic>
        <p:nvPicPr>
          <p:cNvPr id="8" name="Picture 20">
            <a:extLst>
              <a:ext uri="{FF2B5EF4-FFF2-40B4-BE49-F238E27FC236}">
                <a16:creationId xmlns:a16="http://schemas.microsoft.com/office/drawing/2014/main" id="{7247D6F6-D655-4911-BE53-A7520D1A97B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66" t="9306" r="2366" b="16954"/>
          <a:stretch/>
        </p:blipFill>
        <p:spPr bwMode="auto">
          <a:xfrm>
            <a:off x="7642603" y="688035"/>
            <a:ext cx="1301824" cy="5653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01F71F5B-190C-4D62-89F9-2DF10AB05908}"/>
              </a:ext>
            </a:extLst>
          </p:cNvPr>
          <p:cNvGrpSpPr/>
          <p:nvPr/>
        </p:nvGrpSpPr>
        <p:grpSpPr>
          <a:xfrm>
            <a:off x="2576508" y="856813"/>
            <a:ext cx="1576730" cy="336797"/>
            <a:chOff x="1642169" y="2866285"/>
            <a:chExt cx="988658" cy="183134"/>
          </a:xfrm>
        </p:grpSpPr>
        <p:pic>
          <p:nvPicPr>
            <p:cNvPr id="11" name="Picture 10">
              <a:extLst>
                <a:ext uri="{FF2B5EF4-FFF2-40B4-BE49-F238E27FC236}">
                  <a16:creationId xmlns:a16="http://schemas.microsoft.com/office/drawing/2014/main" id="{C3F6FC30-FFC1-4672-A7A7-88C1C86F8EA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42169" y="2892670"/>
              <a:ext cx="626548" cy="1338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7">
              <a:extLst>
                <a:ext uri="{FF2B5EF4-FFF2-40B4-BE49-F238E27FC236}">
                  <a16:creationId xmlns:a16="http://schemas.microsoft.com/office/drawing/2014/main" id="{F513A5C0-C0F6-47E6-9F26-411035DB2D6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15079" y="2866285"/>
              <a:ext cx="315748" cy="1831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8052E433-A55C-4F9B-AB33-F7DFF4B458B4}"/>
              </a:ext>
            </a:extLst>
          </p:cNvPr>
          <p:cNvGrpSpPr/>
          <p:nvPr/>
        </p:nvGrpSpPr>
        <p:grpSpPr>
          <a:xfrm>
            <a:off x="9970204" y="700902"/>
            <a:ext cx="1312864" cy="472729"/>
            <a:chOff x="1922533" y="3795203"/>
            <a:chExt cx="1270742" cy="420698"/>
          </a:xfrm>
        </p:grpSpPr>
        <p:pic>
          <p:nvPicPr>
            <p:cNvPr id="14" name="Picture 101">
              <a:extLst>
                <a:ext uri="{FF2B5EF4-FFF2-40B4-BE49-F238E27FC236}">
                  <a16:creationId xmlns:a16="http://schemas.microsoft.com/office/drawing/2014/main" id="{02FE662B-C873-474C-8992-BDACC2B191F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81024" y="3879104"/>
              <a:ext cx="1212251" cy="3367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2FFFDB20-32CA-4165-AD54-8E334892404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8452" t="16860" r="11755" b="8250"/>
            <a:stretch/>
          </p:blipFill>
          <p:spPr bwMode="auto">
            <a:xfrm>
              <a:off x="1922533" y="3795203"/>
              <a:ext cx="775611" cy="243028"/>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8">
            <a:extLst>
              <a:ext uri="{FF2B5EF4-FFF2-40B4-BE49-F238E27FC236}">
                <a16:creationId xmlns:a16="http://schemas.microsoft.com/office/drawing/2014/main" id="{633F1B3F-15A8-45C4-B710-F101E01FF395}"/>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34762" b="32730"/>
          <a:stretch/>
        </p:blipFill>
        <p:spPr bwMode="auto">
          <a:xfrm>
            <a:off x="5089132" y="816125"/>
            <a:ext cx="1495329" cy="4861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92DBD5D-BF0B-440A-B4DF-3AC37B9214C9}"/>
              </a:ext>
            </a:extLst>
          </p:cNvPr>
          <p:cNvSpPr txBox="1"/>
          <p:nvPr/>
        </p:nvSpPr>
        <p:spPr>
          <a:xfrm>
            <a:off x="390525" y="6308336"/>
            <a:ext cx="66352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Others supported by USG: </a:t>
            </a:r>
            <a:r>
              <a:rPr kumimoji="0" lang="en-US" sz="1800" b="1" i="0" u="none" strike="noStrike" kern="1200" cap="none" spc="0" normalizeH="0" baseline="0" noProof="0" err="1">
                <a:ln>
                  <a:noFill/>
                </a:ln>
                <a:solidFill>
                  <a:srgbClr val="000000"/>
                </a:solidFill>
                <a:effectLst/>
                <a:uLnTx/>
                <a:uFillTx/>
                <a:latin typeface="Arial"/>
                <a:ea typeface="+mn-ea"/>
                <a:cs typeface="+mn-cs"/>
              </a:rPr>
              <a:t>Novavax</a:t>
            </a:r>
            <a:r>
              <a:rPr kumimoji="0" lang="en-US" sz="1800" b="1" i="0" u="none" strike="noStrike" kern="1200" cap="none" spc="0" normalizeH="0" baseline="0" noProof="0">
                <a:ln>
                  <a:noFill/>
                </a:ln>
                <a:solidFill>
                  <a:srgbClr val="000000"/>
                </a:solidFill>
                <a:effectLst/>
                <a:uLnTx/>
                <a:uFillTx/>
                <a:latin typeface="Arial"/>
                <a:ea typeface="+mn-ea"/>
                <a:cs typeface="+mn-cs"/>
              </a:rPr>
              <a:t> (Ph3 enrolling), Sanofi</a:t>
            </a:r>
          </a:p>
        </p:txBody>
      </p:sp>
    </p:spTree>
    <p:extLst>
      <p:ext uri="{BB962C8B-B14F-4D97-AF65-F5344CB8AC3E}">
        <p14:creationId xmlns:p14="http://schemas.microsoft.com/office/powerpoint/2010/main" val="229599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3132" y="3009487"/>
            <a:ext cx="11786467" cy="1838283"/>
          </a:xfrm>
        </p:spPr>
        <p:txBody>
          <a:bodyPr>
            <a:noAutofit/>
          </a:bodyPr>
          <a:lstStyle/>
          <a:p>
            <a:r>
              <a:rPr lang="en-US" sz="5400">
                <a:solidFill>
                  <a:schemeClr val="bg1"/>
                </a:solidFill>
              </a:rPr>
              <a:t>Vaccine Effectiveness Studies</a:t>
            </a:r>
            <a:br>
              <a:rPr lang="en-US" sz="5400">
                <a:solidFill>
                  <a:schemeClr val="bg1"/>
                </a:solidFill>
              </a:rPr>
            </a:br>
            <a:br>
              <a:rPr lang="en-US" sz="5400">
                <a:solidFill>
                  <a:schemeClr val="bg1"/>
                </a:solidFill>
              </a:rPr>
            </a:br>
            <a:r>
              <a:rPr lang="en-US" sz="2800">
                <a:solidFill>
                  <a:schemeClr val="bg1"/>
                </a:solidFill>
              </a:rPr>
              <a:t>Dr. K </a:t>
            </a:r>
            <a:r>
              <a:rPr lang="en-US" sz="2800" err="1">
                <a:solidFill>
                  <a:schemeClr val="bg1"/>
                </a:solidFill>
              </a:rPr>
              <a:t>Flemming</a:t>
            </a:r>
            <a:r>
              <a:rPr lang="en-US" sz="2800">
                <a:solidFill>
                  <a:schemeClr val="bg1"/>
                </a:solidFill>
              </a:rPr>
              <a:t>-Dutra</a:t>
            </a:r>
            <a:br>
              <a:rPr lang="en-US" sz="2800">
                <a:solidFill>
                  <a:schemeClr val="bg1"/>
                </a:solidFill>
              </a:rPr>
            </a:br>
            <a:r>
              <a:rPr lang="en-US" sz="2800">
                <a:solidFill>
                  <a:schemeClr val="bg1"/>
                </a:solidFill>
              </a:rPr>
              <a:t>https://www.cdc.gov/vaccines/acip/meetings/slides-2021-1-27-21.html</a:t>
            </a:r>
          </a:p>
        </p:txBody>
      </p:sp>
    </p:spTree>
    <p:extLst>
      <p:ext uri="{BB962C8B-B14F-4D97-AF65-F5344CB8AC3E}">
        <p14:creationId xmlns:p14="http://schemas.microsoft.com/office/powerpoint/2010/main" val="2866869364"/>
      </p:ext>
    </p:extLst>
  </p:cSld>
  <p:clrMapOvr>
    <a:masterClrMapping/>
  </p:clrMapOvr>
  <mc:AlternateContent xmlns:mc="http://schemas.openxmlformats.org/markup-compatibility/2006" xmlns:p14="http://schemas.microsoft.com/office/powerpoint/2010/main">
    <mc:Choice Requires="p14">
      <p:transition p14:dur="0" advTm="9291"/>
    </mc:Choice>
    <mc:Fallback xmlns="">
      <p:transition advTm="929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25581" y="390069"/>
            <a:ext cx="10924843" cy="762000"/>
          </a:xfrm>
        </p:spPr>
        <p:txBody>
          <a:bodyPr>
            <a:normAutofit fontScale="90000"/>
          </a:bodyPr>
          <a:lstStyle/>
          <a:p>
            <a:pPr algn="ctr"/>
            <a:r>
              <a:rPr lang="en-US" sz="4267" b="1">
                <a:latin typeface="Calibri" panose="020F0502020204030204" pitchFamily="34" charset="0"/>
                <a:ea typeface="Roboto Slab" panose="020B0604020202020204" charset="0"/>
                <a:cs typeface="Calibri" panose="020F0502020204030204" pitchFamily="34" charset="0"/>
              </a:rPr>
              <a:t>Monoclonal Antibodies for Treatment and Prevention of COVID-19</a:t>
            </a:r>
            <a:endParaRPr lang="en-US" sz="4267" b="1">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CC8119DC-6EE5-324B-BB7C-2DF6A5E2BAA0}"/>
              </a:ext>
            </a:extLst>
          </p:cNvPr>
          <p:cNvSpPr/>
          <p:nvPr/>
        </p:nvSpPr>
        <p:spPr>
          <a:xfrm>
            <a:off x="-207570" y="3669022"/>
            <a:ext cx="7088372" cy="1589987"/>
          </a:xfrm>
          <a:prstGeom prst="rect">
            <a:avLst/>
          </a:prstGeom>
        </p:spPr>
        <p:txBody>
          <a:bodyPr wrap="square">
            <a:spAutoFit/>
          </a:bodyPr>
          <a:lstStyle/>
          <a:p>
            <a:pPr algn="ctr" defTabSz="685783">
              <a:spcAft>
                <a:spcPts val="800"/>
              </a:spcAft>
              <a:defRPr/>
            </a:pPr>
            <a:r>
              <a:rPr lang="en-US" sz="3333">
                <a:solidFill>
                  <a:prstClr val="black"/>
                </a:solidFill>
                <a:latin typeface="Calibri" panose="020F0502020204030204" pitchFamily="34" charset="0"/>
                <a:cs typeface="Calibri" panose="020F0502020204030204" pitchFamily="34" charset="0"/>
                <a:sym typeface="Arial"/>
              </a:rPr>
              <a:t>Rajesh T. Gandhi, MD</a:t>
            </a:r>
          </a:p>
          <a:p>
            <a:pPr algn="ctr" defTabSz="685783">
              <a:spcAft>
                <a:spcPts val="800"/>
              </a:spcAft>
              <a:defRPr/>
            </a:pPr>
            <a:r>
              <a:rPr lang="en-US" sz="2533">
                <a:solidFill>
                  <a:prstClr val="black"/>
                </a:solidFill>
                <a:latin typeface="Calibri" panose="020F0502020204030204" pitchFamily="34" charset="0"/>
                <a:cs typeface="Calibri" panose="020F0502020204030204" pitchFamily="34" charset="0"/>
                <a:sym typeface="Arial"/>
              </a:rPr>
              <a:t>Massachusetts General Hospital </a:t>
            </a:r>
          </a:p>
          <a:p>
            <a:pPr algn="ctr" defTabSz="685783">
              <a:spcAft>
                <a:spcPts val="800"/>
              </a:spcAft>
              <a:defRPr/>
            </a:pPr>
            <a:r>
              <a:rPr lang="en-US" sz="2533">
                <a:solidFill>
                  <a:prstClr val="black"/>
                </a:solidFill>
                <a:latin typeface="Calibri" panose="020F0502020204030204" pitchFamily="34" charset="0"/>
                <a:cs typeface="Calibri" panose="020F0502020204030204" pitchFamily="34" charset="0"/>
                <a:sym typeface="Arial"/>
              </a:rPr>
              <a:t>Boston, MA</a:t>
            </a:r>
          </a:p>
        </p:txBody>
      </p:sp>
      <p:sp>
        <p:nvSpPr>
          <p:cNvPr id="4" name="TextBox 3">
            <a:extLst>
              <a:ext uri="{FF2B5EF4-FFF2-40B4-BE49-F238E27FC236}">
                <a16:creationId xmlns:a16="http://schemas.microsoft.com/office/drawing/2014/main" id="{973F7690-E9F0-A14C-8C01-CF7478FB9045}"/>
              </a:ext>
            </a:extLst>
          </p:cNvPr>
          <p:cNvSpPr txBox="1"/>
          <p:nvPr/>
        </p:nvSpPr>
        <p:spPr>
          <a:xfrm>
            <a:off x="637182" y="5425055"/>
            <a:ext cx="10983045" cy="830997"/>
          </a:xfrm>
          <a:prstGeom prst="rect">
            <a:avLst/>
          </a:prstGeom>
          <a:noFill/>
        </p:spPr>
        <p:txBody>
          <a:bodyPr wrap="square" rtlCol="0">
            <a:spAutoFit/>
          </a:bodyPr>
          <a:lstStyle/>
          <a:p>
            <a:pPr algn="ctr" defTabSz="1219170">
              <a:defRPr/>
            </a:pPr>
            <a:r>
              <a:rPr lang="en-US" sz="2400" kern="0">
                <a:solidFill>
                  <a:srgbClr val="000000"/>
                </a:solidFill>
                <a:latin typeface="Calibri"/>
                <a:cs typeface="Arial"/>
                <a:sym typeface="Arial"/>
              </a:rPr>
              <a:t>RG: scientific advisory board for Merck (&gt;1 </a:t>
            </a:r>
            <a:r>
              <a:rPr lang="en-US" sz="2400" kern="0" err="1">
                <a:solidFill>
                  <a:srgbClr val="000000"/>
                </a:solidFill>
                <a:latin typeface="Calibri"/>
                <a:cs typeface="Arial"/>
                <a:sym typeface="Arial"/>
              </a:rPr>
              <a:t>yr</a:t>
            </a:r>
            <a:r>
              <a:rPr lang="en-US" sz="2400" kern="0">
                <a:solidFill>
                  <a:srgbClr val="000000"/>
                </a:solidFill>
                <a:latin typeface="Calibri"/>
                <a:cs typeface="Arial"/>
                <a:sym typeface="Arial"/>
              </a:rPr>
              <a:t> ago) and Gilead (&gt;2 </a:t>
            </a:r>
            <a:r>
              <a:rPr lang="en-US" sz="2400" kern="0" err="1">
                <a:solidFill>
                  <a:srgbClr val="000000"/>
                </a:solidFill>
                <a:latin typeface="Calibri"/>
                <a:cs typeface="Arial"/>
                <a:sym typeface="Arial"/>
              </a:rPr>
              <a:t>yr</a:t>
            </a:r>
            <a:r>
              <a:rPr lang="en-US" sz="2400" kern="0">
                <a:solidFill>
                  <a:srgbClr val="000000"/>
                </a:solidFill>
                <a:latin typeface="Calibri"/>
                <a:cs typeface="Arial"/>
                <a:sym typeface="Arial"/>
              </a:rPr>
              <a:t> ago)</a:t>
            </a:r>
          </a:p>
          <a:p>
            <a:pPr algn="ctr" defTabSz="1219170">
              <a:defRPr/>
            </a:pPr>
            <a:r>
              <a:rPr lang="en-US" sz="2400" kern="0">
                <a:solidFill>
                  <a:srgbClr val="000000"/>
                </a:solidFill>
                <a:latin typeface="Calibri"/>
                <a:cs typeface="Arial"/>
                <a:sym typeface="Arial"/>
              </a:rPr>
              <a:t>  MSC: Co-PI on behalf of NIH CoVPN focused on mAb development with industry </a:t>
            </a:r>
          </a:p>
        </p:txBody>
      </p:sp>
      <p:pic>
        <p:nvPicPr>
          <p:cNvPr id="5" name="Picture 2">
            <a:extLst>
              <a:ext uri="{FF2B5EF4-FFF2-40B4-BE49-F238E27FC236}">
                <a16:creationId xmlns:a16="http://schemas.microsoft.com/office/drawing/2014/main" id="{04FB4A00-087C-D544-A94C-44DFE032C4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332" y="1378934"/>
            <a:ext cx="2887059" cy="21652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C8119DC-6EE5-324B-BB7C-2DF6A5E2BAA0}"/>
              </a:ext>
            </a:extLst>
          </p:cNvPr>
          <p:cNvSpPr/>
          <p:nvPr/>
        </p:nvSpPr>
        <p:spPr>
          <a:xfrm>
            <a:off x="5292467" y="3595599"/>
            <a:ext cx="7088372" cy="1589987"/>
          </a:xfrm>
          <a:prstGeom prst="rect">
            <a:avLst/>
          </a:prstGeom>
        </p:spPr>
        <p:txBody>
          <a:bodyPr wrap="square">
            <a:spAutoFit/>
          </a:bodyPr>
          <a:lstStyle/>
          <a:p>
            <a:pPr algn="ctr" defTabSz="685783">
              <a:spcAft>
                <a:spcPts val="800"/>
              </a:spcAft>
              <a:defRPr/>
            </a:pPr>
            <a:r>
              <a:rPr lang="en-US" sz="3333">
                <a:solidFill>
                  <a:prstClr val="black"/>
                </a:solidFill>
                <a:latin typeface="Calibri" panose="020F0502020204030204" pitchFamily="34" charset="0"/>
                <a:cs typeface="Calibri" panose="020F0502020204030204" pitchFamily="34" charset="0"/>
                <a:sym typeface="Arial"/>
              </a:rPr>
              <a:t>Myron S. Cohen, MD</a:t>
            </a:r>
          </a:p>
          <a:p>
            <a:pPr algn="ctr" defTabSz="685783">
              <a:spcAft>
                <a:spcPts val="800"/>
              </a:spcAft>
              <a:defRPr/>
            </a:pPr>
            <a:r>
              <a:rPr lang="en-US" sz="2533">
                <a:solidFill>
                  <a:prstClr val="black"/>
                </a:solidFill>
                <a:latin typeface="Calibri" panose="020F0502020204030204" pitchFamily="34" charset="0"/>
                <a:cs typeface="Calibri" panose="020F0502020204030204" pitchFamily="34" charset="0"/>
                <a:sym typeface="Arial"/>
              </a:rPr>
              <a:t>University of North Carolina</a:t>
            </a:r>
          </a:p>
          <a:p>
            <a:pPr algn="ctr" defTabSz="685783">
              <a:spcAft>
                <a:spcPts val="800"/>
              </a:spcAft>
              <a:defRPr/>
            </a:pPr>
            <a:r>
              <a:rPr lang="en-US" sz="2533">
                <a:solidFill>
                  <a:prstClr val="black"/>
                </a:solidFill>
                <a:latin typeface="Calibri" panose="020F0502020204030204" pitchFamily="34" charset="0"/>
                <a:cs typeface="Calibri" panose="020F0502020204030204" pitchFamily="34" charset="0"/>
                <a:sym typeface="Arial"/>
              </a:rPr>
              <a:t>Chapel Hill, NC</a:t>
            </a:r>
          </a:p>
        </p:txBody>
      </p:sp>
    </p:spTree>
    <p:extLst>
      <p:ext uri="{BB962C8B-B14F-4D97-AF65-F5344CB8AC3E}">
        <p14:creationId xmlns:p14="http://schemas.microsoft.com/office/powerpoint/2010/main" val="1823838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28DA0-6C83-47E4-9951-BECC6D834062}"/>
              </a:ext>
            </a:extLst>
          </p:cNvPr>
          <p:cNvSpPr>
            <a:spLocks noGrp="1"/>
          </p:cNvSpPr>
          <p:nvPr>
            <p:ph type="title"/>
          </p:nvPr>
        </p:nvSpPr>
        <p:spPr>
          <a:xfrm>
            <a:off x="507831" y="321337"/>
            <a:ext cx="11430000" cy="560390"/>
          </a:xfrm>
        </p:spPr>
        <p:txBody>
          <a:bodyPr>
            <a:noAutofit/>
          </a:bodyPr>
          <a:lstStyle/>
          <a:p>
            <a:r>
              <a:rPr lang="en-US" sz="3600" b="1"/>
              <a:t>VE policy priorities: Results of internal and external input</a:t>
            </a:r>
          </a:p>
        </p:txBody>
      </p:sp>
      <p:graphicFrame>
        <p:nvGraphicFramePr>
          <p:cNvPr id="6" name="Table 4">
            <a:extLst>
              <a:ext uri="{FF2B5EF4-FFF2-40B4-BE49-F238E27FC236}">
                <a16:creationId xmlns:a16="http://schemas.microsoft.com/office/drawing/2014/main" id="{BF6789E4-34BD-4047-A2C5-DA665CDCAFB1}"/>
              </a:ext>
            </a:extLst>
          </p:cNvPr>
          <p:cNvGraphicFramePr>
            <a:graphicFrameLocks noGrp="1"/>
          </p:cNvGraphicFramePr>
          <p:nvPr/>
        </p:nvGraphicFramePr>
        <p:xfrm>
          <a:off x="738607" y="907772"/>
          <a:ext cx="10968448" cy="5204460"/>
        </p:xfrm>
        <a:graphic>
          <a:graphicData uri="http://schemas.openxmlformats.org/drawingml/2006/table">
            <a:tbl>
              <a:tblPr firstRow="1" bandRow="1">
                <a:tableStyleId>{22838BEF-8BB2-4498-84A7-C5851F593DF1}</a:tableStyleId>
              </a:tblPr>
              <a:tblGrid>
                <a:gridCol w="1644375">
                  <a:extLst>
                    <a:ext uri="{9D8B030D-6E8A-4147-A177-3AD203B41FA5}">
                      <a16:colId xmlns:a16="http://schemas.microsoft.com/office/drawing/2014/main" val="1343429213"/>
                    </a:ext>
                  </a:extLst>
                </a:gridCol>
                <a:gridCol w="9324073">
                  <a:extLst>
                    <a:ext uri="{9D8B030D-6E8A-4147-A177-3AD203B41FA5}">
                      <a16:colId xmlns:a16="http://schemas.microsoft.com/office/drawing/2014/main" val="1271667033"/>
                    </a:ext>
                  </a:extLst>
                </a:gridCol>
              </a:tblGrid>
              <a:tr h="645485">
                <a:tc>
                  <a:txBody>
                    <a:bodyPr/>
                    <a:lstStyle/>
                    <a:p>
                      <a:r>
                        <a:rPr lang="en-US" sz="2400">
                          <a:solidFill>
                            <a:srgbClr val="000000"/>
                          </a:solidFill>
                        </a:rPr>
                        <a:t>Immediate</a:t>
                      </a:r>
                    </a:p>
                    <a:p>
                      <a:r>
                        <a:rPr lang="en-US" sz="1600">
                          <a:solidFill>
                            <a:srgbClr val="000000"/>
                          </a:solidFill>
                        </a:rPr>
                        <a:t>First 2-4 months</a:t>
                      </a:r>
                      <a:endParaRPr lang="en-US" sz="1600" b="0">
                        <a:solidFill>
                          <a:srgbClr val="000000"/>
                        </a:solidFill>
                      </a:endParaRPr>
                    </a:p>
                  </a:txBody>
                  <a:tcPr marL="68580" marR="68580" marT="34290" marB="3429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a:solidFill>
                            <a:srgbClr val="000000"/>
                          </a:solidFill>
                        </a:rPr>
                        <a:t>Does vaccine protect against symptomatic disease as expected?</a:t>
                      </a:r>
                    </a:p>
                  </a:txBody>
                  <a:tcPr marL="68580" marR="68580" marT="34290" marB="34290"/>
                </a:tc>
                <a:extLst>
                  <a:ext uri="{0D108BD9-81ED-4DB2-BD59-A6C34878D82A}">
                    <a16:rowId xmlns:a16="http://schemas.microsoft.com/office/drawing/2014/main" val="2971802943"/>
                  </a:ext>
                </a:extLst>
              </a:tr>
              <a:tr h="3198416">
                <a:tc>
                  <a:txBody>
                    <a:bodyPr/>
                    <a:lstStyle/>
                    <a:p>
                      <a:r>
                        <a:rPr lang="en-US" sz="2400">
                          <a:solidFill>
                            <a:srgbClr val="000000"/>
                          </a:solidFill>
                        </a:rPr>
                        <a:t>Subsequent</a:t>
                      </a:r>
                    </a:p>
                  </a:txBody>
                  <a:tcPr marL="68580" marR="68580" marT="34290" marB="34290"/>
                </a:tc>
                <a:tc>
                  <a:txBody>
                    <a:bodyPr/>
                    <a:lstStyle/>
                    <a:p>
                      <a:pPr marL="285750" lvl="0" indent="-285750">
                        <a:buFont typeface="Arial" panose="020B0604020202020204" pitchFamily="34" charset="0"/>
                        <a:buChar char="•"/>
                      </a:pPr>
                      <a:r>
                        <a:rPr lang="en-US" sz="2400">
                          <a:solidFill>
                            <a:srgbClr val="000000"/>
                          </a:solidFill>
                        </a:rPr>
                        <a:t>VE against key outcomes</a:t>
                      </a:r>
                    </a:p>
                    <a:p>
                      <a:pPr marL="742950" lvl="1" indent="-285750">
                        <a:buFont typeface="Arial" panose="020B0604020202020204" pitchFamily="34" charset="0"/>
                        <a:buChar char="•"/>
                      </a:pPr>
                      <a:r>
                        <a:rPr lang="en-US" sz="1800">
                          <a:solidFill>
                            <a:srgbClr val="000000"/>
                          </a:solidFill>
                        </a:rPr>
                        <a:t>Severe disease</a:t>
                      </a:r>
                    </a:p>
                    <a:p>
                      <a:pPr marL="742950" lvl="1" indent="-285750">
                        <a:buFont typeface="Arial" panose="020B0604020202020204" pitchFamily="34" charset="0"/>
                        <a:buChar char="•"/>
                      </a:pPr>
                      <a:r>
                        <a:rPr lang="en-US" sz="1800">
                          <a:solidFill>
                            <a:srgbClr val="000000"/>
                          </a:solidFill>
                        </a:rPr>
                        <a:t>Non-severe disease </a:t>
                      </a:r>
                    </a:p>
                    <a:p>
                      <a:pPr marL="742950" lvl="1" indent="-285750" algn="l">
                        <a:buFont typeface="Arial" panose="020B0604020202020204" pitchFamily="34" charset="0"/>
                        <a:buChar char="•"/>
                      </a:pPr>
                      <a:r>
                        <a:rPr lang="en-US" sz="1800">
                          <a:solidFill>
                            <a:srgbClr val="000000"/>
                          </a:solidFill>
                        </a:rPr>
                        <a:t>SARS-CoV-2 infection and transmission</a:t>
                      </a:r>
                    </a:p>
                    <a:p>
                      <a:pPr marL="285750" lvl="0" indent="-285750">
                        <a:buFont typeface="Arial" panose="020B0604020202020204" pitchFamily="34" charset="0"/>
                        <a:buChar char="•"/>
                      </a:pPr>
                      <a:r>
                        <a:rPr lang="en-US" sz="2400">
                          <a:solidFill>
                            <a:srgbClr val="000000"/>
                          </a:solidFill>
                        </a:rPr>
                        <a:t>VE in key subpopulations</a:t>
                      </a:r>
                    </a:p>
                    <a:p>
                      <a:pPr marL="742950" lvl="1" indent="-285750">
                        <a:buFont typeface="Arial" panose="020B0604020202020204" pitchFamily="34" charset="0"/>
                        <a:buChar char="•"/>
                      </a:pPr>
                      <a:r>
                        <a:rPr lang="en-US" sz="1800">
                          <a:solidFill>
                            <a:srgbClr val="000000"/>
                          </a:solidFill>
                        </a:rPr>
                        <a:t>Adults aged ≥65 years, including those in long-term care facilities (LTCF) </a:t>
                      </a:r>
                    </a:p>
                    <a:p>
                      <a:pPr marL="742950" lvl="1" indent="-285750">
                        <a:buFont typeface="Arial" panose="020B0604020202020204" pitchFamily="34" charset="0"/>
                        <a:buChar char="•"/>
                      </a:pPr>
                      <a:r>
                        <a:rPr lang="en-US" sz="1800">
                          <a:solidFill>
                            <a:srgbClr val="000000"/>
                          </a:solidFill>
                        </a:rPr>
                        <a:t>People with key underlying conditions (e.g., immunocompromised, obesity, diabetes)</a:t>
                      </a:r>
                    </a:p>
                    <a:p>
                      <a:pPr marL="742950" lvl="1" indent="-285750">
                        <a:buFont typeface="Arial" panose="020B0604020202020204" pitchFamily="34" charset="0"/>
                        <a:buChar char="•"/>
                      </a:pPr>
                      <a:r>
                        <a:rPr lang="en-US" sz="1800">
                          <a:solidFill>
                            <a:srgbClr val="000000"/>
                          </a:solidFill>
                        </a:rPr>
                        <a:t>Disproportionately affected racial/ethnic populations (Black, Latinx, Native American/ Alaska Native)</a:t>
                      </a:r>
                    </a:p>
                    <a:p>
                      <a:pPr marL="285750" lvl="0" indent="-285750">
                        <a:buFont typeface="Arial" panose="020B0604020202020204" pitchFamily="34" charset="0"/>
                        <a:buChar char="•"/>
                      </a:pPr>
                      <a:r>
                        <a:rPr lang="en-US" sz="2400">
                          <a:solidFill>
                            <a:srgbClr val="000000"/>
                          </a:solidFill>
                        </a:rPr>
                        <a:t>VE for regimen-related questions</a:t>
                      </a:r>
                    </a:p>
                    <a:p>
                      <a:pPr marL="742950" lvl="1" indent="-285750">
                        <a:buFont typeface="Arial" panose="020B0604020202020204" pitchFamily="34" charset="0"/>
                        <a:buChar char="•"/>
                      </a:pPr>
                      <a:r>
                        <a:rPr lang="en-US" sz="1800">
                          <a:solidFill>
                            <a:srgbClr val="000000"/>
                          </a:solidFill>
                        </a:rPr>
                        <a:t>Single dose and prolonged dosing intervals; Mixed dose schedules (&gt;1 product) </a:t>
                      </a:r>
                    </a:p>
                  </a:txBody>
                  <a:tcPr marL="68580" marR="68580" marT="34290" marB="34290"/>
                </a:tc>
                <a:extLst>
                  <a:ext uri="{0D108BD9-81ED-4DB2-BD59-A6C34878D82A}">
                    <a16:rowId xmlns:a16="http://schemas.microsoft.com/office/drawing/2014/main" val="684564176"/>
                  </a:ext>
                </a:extLst>
              </a:tr>
              <a:tr h="1109655">
                <a:tc>
                  <a:txBody>
                    <a:bodyPr/>
                    <a:lstStyle/>
                    <a:p>
                      <a:r>
                        <a:rPr lang="en-US" sz="2400">
                          <a:solidFill>
                            <a:srgbClr val="000000"/>
                          </a:solidFill>
                        </a:rPr>
                        <a:t>Later stage</a:t>
                      </a:r>
                    </a:p>
                  </a:txBody>
                  <a:tcPr marL="68580" marR="68580" marT="34290" marB="3429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solidFill>
                            <a:srgbClr val="000000"/>
                          </a:solidFill>
                        </a:rPr>
                        <a:t>Viral evolution: Do genome changes threaten VE?</a:t>
                      </a:r>
                    </a:p>
                    <a:p>
                      <a:pPr marL="285750" lvl="0" indent="-285750">
                        <a:buFont typeface="Arial" panose="020B0604020202020204" pitchFamily="34" charset="0"/>
                        <a:buChar char="•"/>
                      </a:pPr>
                      <a:r>
                        <a:rPr lang="en-US" sz="2400">
                          <a:solidFill>
                            <a:srgbClr val="000000"/>
                          </a:solidFill>
                        </a:rPr>
                        <a:t>Duration of protection</a:t>
                      </a:r>
                    </a:p>
                    <a:p>
                      <a:pPr marL="285750" lvl="0" indent="-285750">
                        <a:buFont typeface="Arial" panose="020B0604020202020204" pitchFamily="34" charset="0"/>
                        <a:buChar char="•"/>
                      </a:pPr>
                      <a:r>
                        <a:rPr lang="en-US" sz="2400">
                          <a:solidFill>
                            <a:srgbClr val="000000"/>
                          </a:solidFill>
                        </a:rPr>
                        <a:t>Comparative VE: Is one product better than another?</a:t>
                      </a:r>
                    </a:p>
                  </a:txBody>
                  <a:tcPr marL="68580" marR="68580" marT="34290" marB="34290"/>
                </a:tc>
                <a:extLst>
                  <a:ext uri="{0D108BD9-81ED-4DB2-BD59-A6C34878D82A}">
                    <a16:rowId xmlns:a16="http://schemas.microsoft.com/office/drawing/2014/main" val="657768856"/>
                  </a:ext>
                </a:extLst>
              </a:tr>
            </a:tbl>
          </a:graphicData>
        </a:graphic>
      </p:graphicFrame>
    </p:spTree>
    <p:extLst>
      <p:ext uri="{BB962C8B-B14F-4D97-AF65-F5344CB8AC3E}">
        <p14:creationId xmlns:p14="http://schemas.microsoft.com/office/powerpoint/2010/main" val="3049278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3EED8EA-6F53-4ADF-96B8-ED686181CF5C}"/>
              </a:ext>
            </a:extLst>
          </p:cNvPr>
          <p:cNvGraphicFramePr>
            <a:graphicFrameLocks noGrp="1"/>
          </p:cNvGraphicFramePr>
          <p:nvPr/>
        </p:nvGraphicFramePr>
        <p:xfrm>
          <a:off x="338823" y="838200"/>
          <a:ext cx="11688077" cy="5486856"/>
        </p:xfrm>
        <a:graphic>
          <a:graphicData uri="http://schemas.openxmlformats.org/drawingml/2006/table">
            <a:tbl>
              <a:tblPr firstRow="1" bandRow="1">
                <a:tableStyleId>{3B4B98B0-60AC-42C2-AFA5-B58CD77FA1E5}</a:tableStyleId>
              </a:tblPr>
              <a:tblGrid>
                <a:gridCol w="3393664">
                  <a:extLst>
                    <a:ext uri="{9D8B030D-6E8A-4147-A177-3AD203B41FA5}">
                      <a16:colId xmlns:a16="http://schemas.microsoft.com/office/drawing/2014/main" val="4111808629"/>
                    </a:ext>
                  </a:extLst>
                </a:gridCol>
                <a:gridCol w="431725">
                  <a:extLst>
                    <a:ext uri="{9D8B030D-6E8A-4147-A177-3AD203B41FA5}">
                      <a16:colId xmlns:a16="http://schemas.microsoft.com/office/drawing/2014/main" val="428022613"/>
                    </a:ext>
                  </a:extLst>
                </a:gridCol>
                <a:gridCol w="4251769">
                  <a:extLst>
                    <a:ext uri="{9D8B030D-6E8A-4147-A177-3AD203B41FA5}">
                      <a16:colId xmlns:a16="http://schemas.microsoft.com/office/drawing/2014/main" val="3474299757"/>
                    </a:ext>
                  </a:extLst>
                </a:gridCol>
                <a:gridCol w="3610919">
                  <a:extLst>
                    <a:ext uri="{9D8B030D-6E8A-4147-A177-3AD203B41FA5}">
                      <a16:colId xmlns:a16="http://schemas.microsoft.com/office/drawing/2014/main" val="1443176231"/>
                    </a:ext>
                  </a:extLst>
                </a:gridCol>
              </a:tblGrid>
              <a:tr h="422379">
                <a:tc gridSpan="2">
                  <a:txBody>
                    <a:bodyPr/>
                    <a:lstStyle>
                      <a:lvl1pPr marL="0" algn="l" defTabSz="914400" rtl="0" eaLnBrk="1" latinLnBrk="0" hangingPunct="1">
                        <a:defRPr sz="1800" b="1" kern="1200">
                          <a:solidFill>
                            <a:schemeClr val="dk1"/>
                          </a:solidFill>
                          <a:latin typeface="Myriad Web Pro"/>
                        </a:defRPr>
                      </a:lvl1pPr>
                      <a:lvl2pPr marL="457200" algn="l" defTabSz="914400" rtl="0" eaLnBrk="1" latinLnBrk="0" hangingPunct="1">
                        <a:defRPr sz="1800" b="1" kern="1200">
                          <a:solidFill>
                            <a:schemeClr val="dk1"/>
                          </a:solidFill>
                          <a:latin typeface="Myriad Web Pro"/>
                        </a:defRPr>
                      </a:lvl2pPr>
                      <a:lvl3pPr marL="914400" algn="l" defTabSz="914400" rtl="0" eaLnBrk="1" latinLnBrk="0" hangingPunct="1">
                        <a:defRPr sz="1800" b="1" kern="1200">
                          <a:solidFill>
                            <a:schemeClr val="dk1"/>
                          </a:solidFill>
                          <a:latin typeface="Myriad Web Pro"/>
                        </a:defRPr>
                      </a:lvl3pPr>
                      <a:lvl4pPr marL="1371600" algn="l" defTabSz="914400" rtl="0" eaLnBrk="1" latinLnBrk="0" hangingPunct="1">
                        <a:defRPr sz="1800" b="1" kern="1200">
                          <a:solidFill>
                            <a:schemeClr val="dk1"/>
                          </a:solidFill>
                          <a:latin typeface="Myriad Web Pro"/>
                        </a:defRPr>
                      </a:lvl4pPr>
                      <a:lvl5pPr marL="1828800" algn="l" defTabSz="914400" rtl="0" eaLnBrk="1" latinLnBrk="0" hangingPunct="1">
                        <a:defRPr sz="1800" b="1" kern="1200">
                          <a:solidFill>
                            <a:schemeClr val="dk1"/>
                          </a:solidFill>
                          <a:latin typeface="Myriad Web Pro"/>
                        </a:defRPr>
                      </a:lvl5pPr>
                      <a:lvl6pPr marL="2286000" algn="l" defTabSz="914400" rtl="0" eaLnBrk="1" latinLnBrk="0" hangingPunct="1">
                        <a:defRPr sz="1800" b="1" kern="1200">
                          <a:solidFill>
                            <a:schemeClr val="dk1"/>
                          </a:solidFill>
                          <a:latin typeface="Myriad Web Pro"/>
                        </a:defRPr>
                      </a:lvl6pPr>
                      <a:lvl7pPr marL="2743200" algn="l" defTabSz="914400" rtl="0" eaLnBrk="1" latinLnBrk="0" hangingPunct="1">
                        <a:defRPr sz="1800" b="1" kern="1200">
                          <a:solidFill>
                            <a:schemeClr val="dk1"/>
                          </a:solidFill>
                          <a:latin typeface="Myriad Web Pro"/>
                        </a:defRPr>
                      </a:lvl7pPr>
                      <a:lvl8pPr marL="3200400" algn="l" defTabSz="914400" rtl="0" eaLnBrk="1" latinLnBrk="0" hangingPunct="1">
                        <a:defRPr sz="1800" b="1" kern="1200">
                          <a:solidFill>
                            <a:schemeClr val="dk1"/>
                          </a:solidFill>
                          <a:latin typeface="Myriad Web Pro"/>
                        </a:defRPr>
                      </a:lvl8pPr>
                      <a:lvl9pPr marL="3657600" algn="l" defTabSz="914400" rtl="0" eaLnBrk="1" latinLnBrk="0" hangingPunct="1">
                        <a:defRPr sz="1800" b="1" kern="1200">
                          <a:solidFill>
                            <a:schemeClr val="dk1"/>
                          </a:solidFill>
                          <a:latin typeface="Myriad Web Pro"/>
                        </a:defRPr>
                      </a:lvl9pPr>
                    </a:lstStyle>
                    <a:p>
                      <a:r>
                        <a:rPr lang="en-US" sz="1400">
                          <a:latin typeface="+mn-lt"/>
                        </a:rPr>
                        <a:t>VE priority</a:t>
                      </a:r>
                      <a:endParaRPr lang="en-US" sz="1400" b="1">
                        <a:solidFill>
                          <a:srgbClr val="000000"/>
                        </a:solidFill>
                        <a:latin typeface="+mn-lt"/>
                      </a:endParaRPr>
                    </a:p>
                  </a:txBody>
                  <a:tcPr marL="68580" marR="68580" marT="34290" marB="34290" anchor="b"/>
                </a:tc>
                <a:tc hMerge="1">
                  <a:txBody>
                    <a:bodyPr/>
                    <a:lstStyle/>
                    <a:p>
                      <a:endParaRPr lang="en-US" sz="1400" b="1">
                        <a:solidFill>
                          <a:srgbClr val="000000"/>
                        </a:solidFill>
                      </a:endParaRPr>
                    </a:p>
                  </a:txBody>
                  <a:tcPr marL="68580" marR="68580" marT="34290" marB="34290" anchor="b"/>
                </a:tc>
                <a:tc>
                  <a:txBody>
                    <a:bodyPr/>
                    <a:lstStyle>
                      <a:lvl1pPr marL="0" algn="l" defTabSz="914400" rtl="0" eaLnBrk="1" latinLnBrk="0" hangingPunct="1">
                        <a:defRPr sz="1800" b="1" kern="1200">
                          <a:solidFill>
                            <a:schemeClr val="dk1"/>
                          </a:solidFill>
                          <a:latin typeface="Myriad Web Pro"/>
                        </a:defRPr>
                      </a:lvl1pPr>
                      <a:lvl2pPr marL="457200" algn="l" defTabSz="914400" rtl="0" eaLnBrk="1" latinLnBrk="0" hangingPunct="1">
                        <a:defRPr sz="1800" b="1" kern="1200">
                          <a:solidFill>
                            <a:schemeClr val="dk1"/>
                          </a:solidFill>
                          <a:latin typeface="Myriad Web Pro"/>
                        </a:defRPr>
                      </a:lvl2pPr>
                      <a:lvl3pPr marL="914400" algn="l" defTabSz="914400" rtl="0" eaLnBrk="1" latinLnBrk="0" hangingPunct="1">
                        <a:defRPr sz="1800" b="1" kern="1200">
                          <a:solidFill>
                            <a:schemeClr val="dk1"/>
                          </a:solidFill>
                          <a:latin typeface="Myriad Web Pro"/>
                        </a:defRPr>
                      </a:lvl3pPr>
                      <a:lvl4pPr marL="1371600" algn="l" defTabSz="914400" rtl="0" eaLnBrk="1" latinLnBrk="0" hangingPunct="1">
                        <a:defRPr sz="1800" b="1" kern="1200">
                          <a:solidFill>
                            <a:schemeClr val="dk1"/>
                          </a:solidFill>
                          <a:latin typeface="Myriad Web Pro"/>
                        </a:defRPr>
                      </a:lvl4pPr>
                      <a:lvl5pPr marL="1828800" algn="l" defTabSz="914400" rtl="0" eaLnBrk="1" latinLnBrk="0" hangingPunct="1">
                        <a:defRPr sz="1800" b="1" kern="1200">
                          <a:solidFill>
                            <a:schemeClr val="dk1"/>
                          </a:solidFill>
                          <a:latin typeface="Myriad Web Pro"/>
                        </a:defRPr>
                      </a:lvl5pPr>
                      <a:lvl6pPr marL="2286000" algn="l" defTabSz="914400" rtl="0" eaLnBrk="1" latinLnBrk="0" hangingPunct="1">
                        <a:defRPr sz="1800" b="1" kern="1200">
                          <a:solidFill>
                            <a:schemeClr val="dk1"/>
                          </a:solidFill>
                          <a:latin typeface="Myriad Web Pro"/>
                        </a:defRPr>
                      </a:lvl6pPr>
                      <a:lvl7pPr marL="2743200" algn="l" defTabSz="914400" rtl="0" eaLnBrk="1" latinLnBrk="0" hangingPunct="1">
                        <a:defRPr sz="1800" b="1" kern="1200">
                          <a:solidFill>
                            <a:schemeClr val="dk1"/>
                          </a:solidFill>
                          <a:latin typeface="Myriad Web Pro"/>
                        </a:defRPr>
                      </a:lvl7pPr>
                      <a:lvl8pPr marL="3200400" algn="l" defTabSz="914400" rtl="0" eaLnBrk="1" latinLnBrk="0" hangingPunct="1">
                        <a:defRPr sz="1800" b="1" kern="1200">
                          <a:solidFill>
                            <a:schemeClr val="dk1"/>
                          </a:solidFill>
                          <a:latin typeface="Myriad Web Pro"/>
                        </a:defRPr>
                      </a:lvl8pPr>
                      <a:lvl9pPr marL="3657600" algn="l" defTabSz="914400" rtl="0" eaLnBrk="1" latinLnBrk="0" hangingPunct="1">
                        <a:defRPr sz="1800" b="1" kern="1200">
                          <a:solidFill>
                            <a:schemeClr val="dk1"/>
                          </a:solidFill>
                          <a:latin typeface="Myriad Web Pro"/>
                        </a:defRPr>
                      </a:lvl9pPr>
                    </a:lstStyle>
                    <a:p>
                      <a:r>
                        <a:rPr lang="en-US" sz="1400">
                          <a:latin typeface="+mn-lt"/>
                        </a:rPr>
                        <a:t>Prospective data collection</a:t>
                      </a:r>
                      <a:endParaRPr lang="en-US" sz="1400" b="1">
                        <a:solidFill>
                          <a:srgbClr val="000000"/>
                        </a:solidFill>
                        <a:latin typeface="+mn-lt"/>
                      </a:endParaRPr>
                    </a:p>
                  </a:txBody>
                  <a:tcPr marL="68580" marR="68580" marT="34290" marB="34290" anchor="b"/>
                </a:tc>
                <a:tc>
                  <a:txBody>
                    <a:bodyPr/>
                    <a:lstStyle>
                      <a:lvl1pPr marL="0" algn="l" defTabSz="914400" rtl="0" eaLnBrk="1" latinLnBrk="0" hangingPunct="1">
                        <a:defRPr sz="1800" b="1" kern="1200">
                          <a:solidFill>
                            <a:schemeClr val="dk1"/>
                          </a:solidFill>
                          <a:latin typeface="Myriad Web Pro"/>
                        </a:defRPr>
                      </a:lvl1pPr>
                      <a:lvl2pPr marL="457200" algn="l" defTabSz="914400" rtl="0" eaLnBrk="1" latinLnBrk="0" hangingPunct="1">
                        <a:defRPr sz="1800" b="1" kern="1200">
                          <a:solidFill>
                            <a:schemeClr val="dk1"/>
                          </a:solidFill>
                          <a:latin typeface="Myriad Web Pro"/>
                        </a:defRPr>
                      </a:lvl2pPr>
                      <a:lvl3pPr marL="914400" algn="l" defTabSz="914400" rtl="0" eaLnBrk="1" latinLnBrk="0" hangingPunct="1">
                        <a:defRPr sz="1800" b="1" kern="1200">
                          <a:solidFill>
                            <a:schemeClr val="dk1"/>
                          </a:solidFill>
                          <a:latin typeface="Myriad Web Pro"/>
                        </a:defRPr>
                      </a:lvl3pPr>
                      <a:lvl4pPr marL="1371600" algn="l" defTabSz="914400" rtl="0" eaLnBrk="1" latinLnBrk="0" hangingPunct="1">
                        <a:defRPr sz="1800" b="1" kern="1200">
                          <a:solidFill>
                            <a:schemeClr val="dk1"/>
                          </a:solidFill>
                          <a:latin typeface="Myriad Web Pro"/>
                        </a:defRPr>
                      </a:lvl4pPr>
                      <a:lvl5pPr marL="1828800" algn="l" defTabSz="914400" rtl="0" eaLnBrk="1" latinLnBrk="0" hangingPunct="1">
                        <a:defRPr sz="1800" b="1" kern="1200">
                          <a:solidFill>
                            <a:schemeClr val="dk1"/>
                          </a:solidFill>
                          <a:latin typeface="Myriad Web Pro"/>
                        </a:defRPr>
                      </a:lvl5pPr>
                      <a:lvl6pPr marL="2286000" algn="l" defTabSz="914400" rtl="0" eaLnBrk="1" latinLnBrk="0" hangingPunct="1">
                        <a:defRPr sz="1800" b="1" kern="1200">
                          <a:solidFill>
                            <a:schemeClr val="dk1"/>
                          </a:solidFill>
                          <a:latin typeface="Myriad Web Pro"/>
                        </a:defRPr>
                      </a:lvl6pPr>
                      <a:lvl7pPr marL="2743200" algn="l" defTabSz="914400" rtl="0" eaLnBrk="1" latinLnBrk="0" hangingPunct="1">
                        <a:defRPr sz="1800" b="1" kern="1200">
                          <a:solidFill>
                            <a:schemeClr val="dk1"/>
                          </a:solidFill>
                          <a:latin typeface="Myriad Web Pro"/>
                        </a:defRPr>
                      </a:lvl7pPr>
                      <a:lvl8pPr marL="3200400" algn="l" defTabSz="914400" rtl="0" eaLnBrk="1" latinLnBrk="0" hangingPunct="1">
                        <a:defRPr sz="1800" b="1" kern="1200">
                          <a:solidFill>
                            <a:schemeClr val="dk1"/>
                          </a:solidFill>
                          <a:latin typeface="Myriad Web Pro"/>
                        </a:defRPr>
                      </a:lvl8pPr>
                      <a:lvl9pPr marL="3657600" algn="l" defTabSz="914400" rtl="0" eaLnBrk="1" latinLnBrk="0" hangingPunct="1">
                        <a:defRPr sz="1800" b="1" kern="1200">
                          <a:solidFill>
                            <a:schemeClr val="dk1"/>
                          </a:solidFill>
                          <a:latin typeface="Myriad Web Pro"/>
                        </a:defRPr>
                      </a:lvl9pPr>
                    </a:lstStyle>
                    <a:p>
                      <a:r>
                        <a:rPr lang="en-US" sz="1400">
                          <a:latin typeface="+mn-lt"/>
                        </a:rPr>
                        <a:t>Electronic health record (EHR) and claims analyses (coordination across US government)</a:t>
                      </a:r>
                      <a:endParaRPr lang="en-US" sz="1400" b="1">
                        <a:solidFill>
                          <a:srgbClr val="000000"/>
                        </a:solidFill>
                        <a:latin typeface="+mn-lt"/>
                      </a:endParaRPr>
                    </a:p>
                  </a:txBody>
                  <a:tcPr marL="68580" marR="68580" marT="34290" marB="34290" anchor="b"/>
                </a:tc>
                <a:extLst>
                  <a:ext uri="{0D108BD9-81ED-4DB2-BD59-A6C34878D82A}">
                    <a16:rowId xmlns:a16="http://schemas.microsoft.com/office/drawing/2014/main" val="2749488418"/>
                  </a:ext>
                </a:extLst>
              </a:tr>
              <a:tr h="346570">
                <a:tc gridSpan="4">
                  <a:txBody>
                    <a:bodyPr/>
                    <a:lstStyle/>
                    <a:p>
                      <a:r>
                        <a:rPr lang="en-US" sz="1400" b="1">
                          <a:latin typeface="+mn-lt"/>
                        </a:rPr>
                        <a:t>Immediate priority</a:t>
                      </a:r>
                      <a:endParaRPr lang="en-US" sz="1400" b="1">
                        <a:solidFill>
                          <a:srgbClr val="000000"/>
                        </a:solidFill>
                        <a:latin typeface="+mn-lt"/>
                      </a:endParaRPr>
                    </a:p>
                  </a:txBody>
                  <a:tcPr marL="68580" marR="68580" marT="34290" marB="34290"/>
                </a:tc>
                <a:tc hMerge="1">
                  <a:txBody>
                    <a:bodyPr/>
                    <a:lstStyle/>
                    <a:p>
                      <a:endParaRPr lang="en-US"/>
                    </a:p>
                  </a:txBody>
                  <a:tcPr/>
                </a:tc>
                <a:tc hMerge="1">
                  <a:txBody>
                    <a:bodyPr/>
                    <a:lstStyle/>
                    <a:p>
                      <a:endParaRPr lang="en-US" sz="1400" baseline="0">
                        <a:solidFill>
                          <a:srgbClr val="000000"/>
                        </a:solidFill>
                      </a:endParaRPr>
                    </a:p>
                  </a:txBody>
                  <a:tcPr marL="68580" marR="68580" marT="34290" marB="34290">
                    <a:lnR w="12700" cap="flat" cmpd="sng" algn="ctr">
                      <a:solidFill>
                        <a:srgbClr val="0F56DC"/>
                      </a:solidFill>
                      <a:prstDash val="solid"/>
                      <a:round/>
                      <a:headEnd type="none" w="med" len="med"/>
                      <a:tailEnd type="none" w="med" len="med"/>
                    </a:lnR>
                    <a:lnB w="12700" cap="flat" cmpd="sng" algn="ctr">
                      <a:solidFill>
                        <a:srgbClr val="0F56DC"/>
                      </a:solidFill>
                      <a:prstDash val="solid"/>
                      <a:round/>
                      <a:headEnd type="none" w="med" len="med"/>
                      <a:tailEnd type="none" w="med" len="med"/>
                    </a:lnB>
                    <a:lnTlToBr w="12700" cmpd="sng">
                      <a:noFill/>
                      <a:prstDash val="solid"/>
                    </a:lnTlToBr>
                    <a:lnBlToTr w="12700" cmpd="sng">
                      <a:noFill/>
                      <a:prstDash val="solid"/>
                    </a:lnBlToTr>
                    <a:solidFill>
                      <a:srgbClr val="0F56DC">
                        <a:tint val="40000"/>
                      </a:srgbClr>
                    </a:solidFill>
                  </a:tcPr>
                </a:tc>
                <a:tc hMerge="1">
                  <a:txBody>
                    <a:bodyPr/>
                    <a:lstStyle/>
                    <a:p>
                      <a:endParaRPr lang="en-US" sz="1400" baseline="0">
                        <a:solidFill>
                          <a:srgbClr val="000000"/>
                        </a:solidFill>
                      </a:endParaRPr>
                    </a:p>
                  </a:txBody>
                  <a:tcPr marL="68580" marR="68580" marT="34290" marB="34290">
                    <a:lnL w="12700" cap="flat" cmpd="sng" algn="ctr">
                      <a:solidFill>
                        <a:srgbClr val="0F56DC"/>
                      </a:solidFill>
                      <a:prstDash val="solid"/>
                      <a:round/>
                      <a:headEnd type="none" w="med" len="med"/>
                      <a:tailEnd type="none" w="med" len="med"/>
                    </a:lnL>
                    <a:lnR w="12700" cmpd="sng">
                      <a:solidFill>
                        <a:srgbClr val="0F56DC"/>
                      </a:solidFill>
                    </a:lnR>
                    <a:lnT w="12700" cmpd="sng">
                      <a:solidFill>
                        <a:srgbClr val="0F56DC"/>
                      </a:solidFill>
                    </a:lnT>
                    <a:lnB w="12700" cap="flat" cmpd="sng" algn="ctr">
                      <a:solidFill>
                        <a:srgbClr val="0F56DC"/>
                      </a:solidFill>
                      <a:prstDash val="solid"/>
                      <a:round/>
                      <a:headEnd type="none" w="med" len="med"/>
                      <a:tailEnd type="none" w="med" len="med"/>
                    </a:lnB>
                    <a:lnTlToBr w="12700" cmpd="sng">
                      <a:noFill/>
                      <a:prstDash val="solid"/>
                    </a:lnTlToBr>
                    <a:lnBlToTr w="12700" cmpd="sng">
                      <a:noFill/>
                      <a:prstDash val="solid"/>
                    </a:lnBlToTr>
                    <a:solidFill>
                      <a:srgbClr val="0F56DC">
                        <a:tint val="40000"/>
                      </a:srgbClr>
                    </a:solidFill>
                  </a:tcPr>
                </a:tc>
                <a:extLst>
                  <a:ext uri="{0D108BD9-81ED-4DB2-BD59-A6C34878D82A}">
                    <a16:rowId xmlns:a16="http://schemas.microsoft.com/office/drawing/2014/main" val="539658163"/>
                  </a:ext>
                </a:extLst>
              </a:tr>
              <a:tr h="503070">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lvl="1"/>
                      <a:r>
                        <a:rPr lang="en-US" sz="1400">
                          <a:latin typeface="+mn-lt"/>
                        </a:rPr>
                        <a:t>Does vaccine work as expected to prevent symptomatic disease?</a:t>
                      </a:r>
                      <a:endParaRPr lang="en-US" sz="1400" b="1">
                        <a:solidFill>
                          <a:srgbClr val="000000"/>
                        </a:solidFill>
                        <a:latin typeface="+mn-lt"/>
                      </a:endParaRPr>
                    </a:p>
                  </a:txBody>
                  <a:tcPr marL="68580" marR="68580" marT="34290" marB="34290">
                    <a:lnR>
                      <a:noFill/>
                    </a:lnR>
                    <a:lnB>
                      <a:noFill/>
                    </a:lnB>
                  </a:tcPr>
                </a:tc>
                <a:tc gridSpan="2">
                  <a:txBody>
                    <a:bodyPr/>
                    <a:lstStyle/>
                    <a:p>
                      <a:pPr lvl="1"/>
                      <a:r>
                        <a:rPr lang="en-US" sz="1400" baseline="0">
                          <a:latin typeface="+mn-lt"/>
                        </a:rPr>
                        <a:t>Test-negative design case-control among healthcare personnel </a:t>
                      </a:r>
                      <a:endParaRPr lang="en-US" sz="1400" b="1">
                        <a:solidFill>
                          <a:srgbClr val="000000"/>
                        </a:solidFill>
                        <a:latin typeface="+mn-lt"/>
                      </a:endParaRPr>
                    </a:p>
                  </a:txBody>
                  <a:tcPr marL="68580" marR="68580" marT="34290" marB="3429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r>
                        <a:rPr lang="en-US" sz="1400" baseline="0"/>
                        <a:t>Test-negative design case-control among healthcare personnel </a:t>
                      </a:r>
                      <a:endParaRPr lang="en-US" sz="1400" baseline="0">
                        <a:solidFill>
                          <a:srgbClr val="000000"/>
                        </a:solidFill>
                      </a:endParaRPr>
                    </a:p>
                  </a:txBody>
                  <a:tcPr marL="68580" marR="68580" marT="34290" marB="34290">
                    <a:lnT w="12700" cap="flat" cmpd="sng" algn="ctr">
                      <a:solidFill>
                        <a:srgbClr val="0F56DC"/>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endParaRPr lang="en-US" sz="1400" baseline="0">
                        <a:solidFill>
                          <a:srgbClr val="000000"/>
                        </a:solidFill>
                        <a:latin typeface="+mn-lt"/>
                      </a:endParaRPr>
                    </a:p>
                  </a:txBody>
                  <a:tcPr marL="68580" marR="68580" marT="34290" marB="34290">
                    <a:lnL>
                      <a:noFill/>
                    </a:lnL>
                    <a:lnB>
                      <a:noFill/>
                    </a:lnB>
                  </a:tcPr>
                </a:tc>
                <a:extLst>
                  <a:ext uri="{0D108BD9-81ED-4DB2-BD59-A6C34878D82A}">
                    <a16:rowId xmlns:a16="http://schemas.microsoft.com/office/drawing/2014/main" val="3864634794"/>
                  </a:ext>
                </a:extLst>
              </a:tr>
              <a:tr h="306226">
                <a:tc gridSpan="4">
                  <a:txBody>
                    <a:bodyPr/>
                    <a:lstStyle/>
                    <a:p>
                      <a:pPr lvl="0"/>
                      <a:r>
                        <a:rPr lang="en-US" sz="1400" b="1">
                          <a:latin typeface="+mn-lt"/>
                        </a:rPr>
                        <a:t>Subsequent priorities</a:t>
                      </a:r>
                      <a:endParaRPr lang="en-US" sz="1400" b="1">
                        <a:solidFill>
                          <a:srgbClr val="000000"/>
                        </a:solidFill>
                        <a:latin typeface="+mn-lt"/>
                      </a:endParaRPr>
                    </a:p>
                  </a:txBody>
                  <a:tcPr marL="68580" marR="68580" marT="34290" marB="34290">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sz="1400" b="1" baseline="0">
                        <a:solidFill>
                          <a:srgbClr val="000000"/>
                        </a:solidFill>
                      </a:endParaRPr>
                    </a:p>
                  </a:txBody>
                  <a:tcPr marL="68580" marR="68580" marT="34290" marB="34290">
                    <a:lnR w="12700" cap="flat" cmpd="sng" algn="ctr">
                      <a:solidFill>
                        <a:srgbClr val="0F56DC"/>
                      </a:solidFill>
                      <a:prstDash val="solid"/>
                      <a:round/>
                      <a:headEnd type="none" w="med" len="med"/>
                      <a:tailEnd type="none" w="med" len="med"/>
                    </a:lnR>
                    <a:lnB w="12700" cap="flat" cmpd="sng" algn="ctr">
                      <a:solidFill>
                        <a:srgbClr val="0F56DC"/>
                      </a:solidFill>
                      <a:prstDash val="solid"/>
                      <a:round/>
                      <a:headEnd type="none" w="med" len="med"/>
                      <a:tailEnd type="none" w="med" len="med"/>
                    </a:lnB>
                    <a:lnTlToBr w="12700" cmpd="sng">
                      <a:noFill/>
                      <a:prstDash val="solid"/>
                    </a:lnTlToBr>
                    <a:lnBlToTr w="12700" cmpd="sng">
                      <a:noFill/>
                      <a:prstDash val="solid"/>
                    </a:lnBlToTr>
                    <a:solidFill>
                      <a:srgbClr val="0F56DC">
                        <a:tint val="20000"/>
                      </a:srgbClr>
                    </a:solidFill>
                  </a:tcPr>
                </a:tc>
                <a:tc hMerge="1">
                  <a:txBody>
                    <a:bodyPr/>
                    <a:lstStyle/>
                    <a:p>
                      <a:endParaRPr lang="en-US" sz="1400" b="1" baseline="0">
                        <a:solidFill>
                          <a:srgbClr val="000000"/>
                        </a:solidFill>
                      </a:endParaRPr>
                    </a:p>
                  </a:txBody>
                  <a:tcPr marL="68580" marR="68580" marT="34290" marB="34290">
                    <a:lnL w="12700" cap="flat" cmpd="sng" algn="ctr">
                      <a:solidFill>
                        <a:srgbClr val="0F56DC"/>
                      </a:solidFill>
                      <a:prstDash val="solid"/>
                      <a:round/>
                      <a:headEnd type="none" w="med" len="med"/>
                      <a:tailEnd type="none" w="med" len="med"/>
                    </a:lnL>
                    <a:lnR w="12700" cmpd="sng">
                      <a:solidFill>
                        <a:srgbClr val="0F56DC"/>
                      </a:solidFill>
                    </a:lnR>
                    <a:lnT w="12700" cmpd="sng">
                      <a:solidFill>
                        <a:srgbClr val="0F56DC"/>
                      </a:solidFill>
                    </a:lnT>
                    <a:lnB w="12700" cap="flat" cmpd="sng" algn="ctr">
                      <a:solidFill>
                        <a:srgbClr val="0F56DC"/>
                      </a:solidFill>
                      <a:prstDash val="solid"/>
                      <a:round/>
                      <a:headEnd type="none" w="med" len="med"/>
                      <a:tailEnd type="none" w="med" len="med"/>
                    </a:lnB>
                    <a:lnTlToBr w="12700" cmpd="sng">
                      <a:noFill/>
                      <a:prstDash val="solid"/>
                    </a:lnTlToBr>
                    <a:lnBlToTr w="12700" cmpd="sng">
                      <a:noFill/>
                      <a:prstDash val="solid"/>
                    </a:lnBlToTr>
                    <a:solidFill>
                      <a:srgbClr val="0F56DC">
                        <a:tint val="20000"/>
                      </a:srgbClr>
                    </a:solidFill>
                  </a:tcPr>
                </a:tc>
                <a:extLst>
                  <a:ext uri="{0D108BD9-81ED-4DB2-BD59-A6C34878D82A}">
                    <a16:rowId xmlns:a16="http://schemas.microsoft.com/office/drawing/2014/main" val="3675489833"/>
                  </a:ext>
                </a:extLst>
              </a:tr>
              <a:tr h="503070">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a:latin typeface="+mn-lt"/>
                        </a:rPr>
                        <a:t>Older adults, including residents of long-term care facilities (LTCF) </a:t>
                      </a:r>
                      <a:endParaRPr lang="en-US" sz="1400" b="1">
                        <a:solidFill>
                          <a:srgbClr val="000000"/>
                        </a:solidFill>
                        <a:latin typeface="+mn-lt"/>
                      </a:endParaRPr>
                    </a:p>
                  </a:txBody>
                  <a:tcPr marL="68580" marR="68580" marT="34290" marB="34290">
                    <a:lnT>
                      <a:noFill/>
                    </a:lnT>
                  </a:tcPr>
                </a:tc>
                <a:tc gridSpan="2">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aseline="0">
                          <a:latin typeface="+mn-lt"/>
                        </a:rPr>
                        <a:t>Case-control among adults ≥65 years (COVID-NET linked to CMS); National Healthcare Safety Network</a:t>
                      </a:r>
                      <a:endParaRPr lang="en-US" sz="1400" b="1">
                        <a:solidFill>
                          <a:srgbClr val="000000"/>
                        </a:solidFill>
                        <a:latin typeface="+mn-lt"/>
                      </a:endParaRPr>
                    </a:p>
                  </a:txBody>
                  <a:tcPr marL="68580" marR="68580" marT="34290" marB="34290">
                    <a:lnT w="12700" cap="flat" cmpd="sng" algn="ctr">
                      <a:noFill/>
                      <a:prstDash val="solid"/>
                      <a:round/>
                      <a:headEnd type="none" w="med" len="med"/>
                      <a:tailEnd type="none" w="med" len="med"/>
                    </a:lnT>
                  </a:tcPr>
                </a:tc>
                <a:tc hMerge="1">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r>
                        <a:rPr lang="en-US" sz="1400" baseline="0"/>
                        <a:t>Case-control among adults 65+ years (COVID-NET linked to CMS); National Healthcare Safety Network</a:t>
                      </a:r>
                      <a:endParaRPr lang="en-US" sz="1400" b="0" baseline="0">
                        <a:solidFill>
                          <a:srgbClr val="000000"/>
                        </a:solidFill>
                      </a:endParaRPr>
                    </a:p>
                  </a:txBody>
                  <a:tcPr marL="68580" marR="68580" marT="34290" marB="34290">
                    <a:lnT w="12700" cap="flat" cmpd="sng" algn="ctr">
                      <a:solidFill>
                        <a:srgbClr val="0F56DC"/>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r>
                        <a:rPr lang="en-US" sz="1400" baseline="0">
                          <a:latin typeface="+mn-lt"/>
                        </a:rPr>
                        <a:t>CMS cohort (FDA, CMS)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a:latin typeface="+mn-lt"/>
                        </a:rPr>
                        <a:t>EHR datasets (CDC, VA, FDA)</a:t>
                      </a:r>
                      <a:endParaRPr lang="en-US" sz="1400" b="1" baseline="0">
                        <a:solidFill>
                          <a:srgbClr val="000000"/>
                        </a:solidFill>
                        <a:latin typeface="+mn-lt"/>
                      </a:endParaRPr>
                    </a:p>
                  </a:txBody>
                  <a:tcPr marL="68580" marR="68580" marT="34290" marB="34290">
                    <a:lnT>
                      <a:noFill/>
                    </a:lnT>
                  </a:tcPr>
                </a:tc>
                <a:extLst>
                  <a:ext uri="{0D108BD9-81ED-4DB2-BD59-A6C34878D82A}">
                    <a16:rowId xmlns:a16="http://schemas.microsoft.com/office/drawing/2014/main" val="3647449454"/>
                  </a:ext>
                </a:extLst>
              </a:tr>
              <a:tr h="503070">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lvl="1"/>
                      <a:r>
                        <a:rPr lang="en-US" sz="1400">
                          <a:latin typeface="+mn-lt"/>
                        </a:rPr>
                        <a:t>Infection and transmission</a:t>
                      </a:r>
                      <a:endParaRPr lang="en-US" sz="1400" b="1">
                        <a:solidFill>
                          <a:srgbClr val="000000"/>
                        </a:solidFill>
                        <a:latin typeface="+mn-lt"/>
                      </a:endParaRPr>
                    </a:p>
                  </a:txBody>
                  <a:tcPr marL="68580" marR="68580" marT="34290" marB="34290"/>
                </a:tc>
                <a:tc gridSpan="2">
                  <a:txBody>
                    <a:bodyPr/>
                    <a:lstStyle/>
                    <a:p>
                      <a:pPr lvl="1"/>
                      <a:r>
                        <a:rPr lang="en-US" sz="1400" baseline="0">
                          <a:latin typeface="+mn-lt"/>
                        </a:rPr>
                        <a:t>Prospective longitudinal cohorts, including among healthcare personnel &amp; frontline workers; case-ascertained household cohorts for transmission</a:t>
                      </a:r>
                      <a:endParaRPr lang="en-US" sz="1400" b="1">
                        <a:solidFill>
                          <a:srgbClr val="000000"/>
                        </a:solidFill>
                        <a:latin typeface="+mn-lt"/>
                      </a:endParaRPr>
                    </a:p>
                  </a:txBody>
                  <a:tcPr marL="68580" marR="68580" marT="34290" marB="34290"/>
                </a:tc>
                <a:tc hMerge="1">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0" indent="0">
                        <a:buFont typeface="Arial" panose="020B0604020202020204" pitchFamily="34" charset="0"/>
                        <a:buNone/>
                      </a:pPr>
                      <a:r>
                        <a:rPr lang="en-US" sz="1400" baseline="0"/>
                        <a:t>Prospective longitudinal cohorts, including among healthcare personnel &amp; frontline workers; Case-ascertained household cohorts for transmission</a:t>
                      </a:r>
                      <a:endParaRPr lang="en-US" sz="1400" baseline="0">
                        <a:solidFill>
                          <a:srgbClr val="000000"/>
                        </a:solidFill>
                      </a:endParaRPr>
                    </a:p>
                  </a:txBody>
                  <a:tcPr marL="68580" marR="68580" marT="34290" marB="34290"/>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endParaRPr lang="en-US" sz="1400" baseline="0">
                        <a:solidFill>
                          <a:srgbClr val="000000"/>
                        </a:solidFill>
                        <a:latin typeface="+mn-lt"/>
                      </a:endParaRPr>
                    </a:p>
                  </a:txBody>
                  <a:tcPr marL="68580" marR="68580" marT="34290" marB="34290"/>
                </a:tc>
                <a:extLst>
                  <a:ext uri="{0D108BD9-81ED-4DB2-BD59-A6C34878D82A}">
                    <a16:rowId xmlns:a16="http://schemas.microsoft.com/office/drawing/2014/main" val="3972516470"/>
                  </a:ext>
                </a:extLst>
              </a:tr>
              <a:tr h="503070">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lvl="1"/>
                      <a:r>
                        <a:rPr lang="en-US" sz="1400">
                          <a:latin typeface="+mn-lt"/>
                        </a:rPr>
                        <a:t>Severe disease/hospitalization</a:t>
                      </a:r>
                      <a:endParaRPr lang="en-US" sz="1400" b="1">
                        <a:solidFill>
                          <a:srgbClr val="000000"/>
                        </a:solidFill>
                        <a:latin typeface="+mn-lt"/>
                      </a:endParaRPr>
                    </a:p>
                  </a:txBody>
                  <a:tcPr marL="68580" marR="68580" marT="34290" marB="34290"/>
                </a:tc>
                <a:tc gridSpan="2">
                  <a:txBody>
                    <a:bodyPr/>
                    <a:lstStyle/>
                    <a:p>
                      <a:pPr lvl="1"/>
                      <a:r>
                        <a:rPr lang="en-US" sz="1400" baseline="0">
                          <a:latin typeface="+mn-lt"/>
                        </a:rPr>
                        <a:t>Test-negative design (for adults and children); conventional case-control using hospitalized controls; screening method</a:t>
                      </a:r>
                      <a:endParaRPr lang="en-US" sz="1400" b="1">
                        <a:solidFill>
                          <a:srgbClr val="000000"/>
                        </a:solidFill>
                        <a:latin typeface="+mn-lt"/>
                      </a:endParaRPr>
                    </a:p>
                  </a:txBody>
                  <a:tcPr marL="68580" marR="68580" marT="34290" marB="34290"/>
                </a:tc>
                <a:tc hMerge="1">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r>
                        <a:rPr lang="en-US" sz="1400" baseline="0"/>
                        <a:t>Test-negative design (for adults and children); conventional case-control using hospitalized controls; screening method</a:t>
                      </a:r>
                      <a:endParaRPr lang="en-US" sz="1400" b="1" baseline="0">
                        <a:solidFill>
                          <a:srgbClr val="000000"/>
                        </a:solidFill>
                      </a:endParaRPr>
                    </a:p>
                  </a:txBody>
                  <a:tcPr marL="68580" marR="68580" marT="34290" marB="34290"/>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r>
                        <a:rPr lang="en-US" sz="1400" baseline="0">
                          <a:latin typeface="+mn-lt"/>
                        </a:rPr>
                        <a:t>EHR datasets (CDC, VA, FDA): Retrospective cohort or test-negative design</a:t>
                      </a:r>
                      <a:endParaRPr lang="en-US" sz="1400" b="1" baseline="0">
                        <a:solidFill>
                          <a:srgbClr val="000000"/>
                        </a:solidFill>
                        <a:latin typeface="+mn-lt"/>
                      </a:endParaRPr>
                    </a:p>
                  </a:txBody>
                  <a:tcPr marL="68580" marR="68580" marT="34290" marB="34290"/>
                </a:tc>
                <a:extLst>
                  <a:ext uri="{0D108BD9-81ED-4DB2-BD59-A6C34878D82A}">
                    <a16:rowId xmlns:a16="http://schemas.microsoft.com/office/drawing/2014/main" val="4222156370"/>
                  </a:ext>
                </a:extLst>
              </a:tr>
              <a:tr h="309346">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lvl="1"/>
                      <a:r>
                        <a:rPr lang="en-US" sz="1400">
                          <a:latin typeface="+mn-lt"/>
                        </a:rPr>
                        <a:t>Non-severe disease</a:t>
                      </a:r>
                      <a:endParaRPr lang="en-US" sz="1400" b="1">
                        <a:solidFill>
                          <a:srgbClr val="000000"/>
                        </a:solidFill>
                        <a:latin typeface="+mn-lt"/>
                      </a:endParaRPr>
                    </a:p>
                  </a:txBody>
                  <a:tcPr marL="68580" marR="68580" marT="34290" marB="34290"/>
                </a:tc>
                <a:tc gridSpan="2">
                  <a:txBody>
                    <a:bodyPr/>
                    <a:lstStyle/>
                    <a:p>
                      <a:pPr lvl="1"/>
                      <a:r>
                        <a:rPr lang="en-US" sz="1400" baseline="0">
                          <a:latin typeface="+mn-lt"/>
                        </a:rPr>
                        <a:t>Test-negative design among outpatients</a:t>
                      </a:r>
                      <a:endParaRPr lang="en-US" sz="1400" b="1">
                        <a:solidFill>
                          <a:srgbClr val="000000"/>
                        </a:solidFill>
                        <a:latin typeface="+mn-lt"/>
                      </a:endParaRPr>
                    </a:p>
                  </a:txBody>
                  <a:tcPr marL="68580" marR="68580" marT="34290" marB="34290"/>
                </a:tc>
                <a:tc hMerge="1">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a:t>Test-negative design among outpatients</a:t>
                      </a:r>
                      <a:endParaRPr lang="en-US" sz="1400" baseline="0">
                        <a:solidFill>
                          <a:srgbClr val="000000"/>
                        </a:solidFill>
                      </a:endParaRPr>
                    </a:p>
                  </a:txBody>
                  <a:tcPr marL="68580" marR="68580" marT="34290" marB="34290"/>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a:latin typeface="+mn-lt"/>
                        </a:rPr>
                        <a:t>Potentially using EHR datasets</a:t>
                      </a:r>
                      <a:endParaRPr lang="en-US" sz="1400" b="1" baseline="0">
                        <a:solidFill>
                          <a:srgbClr val="000000"/>
                        </a:solidFill>
                        <a:latin typeface="+mn-lt"/>
                      </a:endParaRPr>
                    </a:p>
                  </a:txBody>
                  <a:tcPr marL="68580" marR="68580" marT="34290" marB="34290"/>
                </a:tc>
                <a:extLst>
                  <a:ext uri="{0D108BD9-81ED-4DB2-BD59-A6C34878D82A}">
                    <a16:rowId xmlns:a16="http://schemas.microsoft.com/office/drawing/2014/main" val="3171743068"/>
                  </a:ext>
                </a:extLst>
              </a:tr>
              <a:tr h="503070">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lvl="1"/>
                      <a:r>
                        <a:rPr lang="en-US" sz="1400">
                          <a:latin typeface="+mn-lt"/>
                        </a:rPr>
                        <a:t>Those with key underlying conditions (e.g., immunocompromised)</a:t>
                      </a:r>
                      <a:endParaRPr lang="en-US" sz="1400" b="1">
                        <a:solidFill>
                          <a:srgbClr val="000000"/>
                        </a:solidFill>
                        <a:latin typeface="+mn-lt"/>
                      </a:endParaRPr>
                    </a:p>
                  </a:txBody>
                  <a:tcPr marL="68580" marR="68580" marT="34290" marB="34290"/>
                </a:tc>
                <a:tc gridSpan="2">
                  <a:txBody>
                    <a:bodyPr/>
                    <a:lstStyle/>
                    <a:p>
                      <a:pPr lvl="1"/>
                      <a:r>
                        <a:rPr lang="en-US" sz="1400" baseline="0">
                          <a:latin typeface="+mn-lt"/>
                        </a:rPr>
                        <a:t>Captured in above studies</a:t>
                      </a:r>
                      <a:endParaRPr lang="en-US" sz="1400" b="1">
                        <a:solidFill>
                          <a:srgbClr val="000000"/>
                        </a:solidFill>
                        <a:latin typeface="+mn-lt"/>
                      </a:endParaRPr>
                    </a:p>
                  </a:txBody>
                  <a:tcPr marL="68580" marR="68580" marT="34290" marB="34290"/>
                </a:tc>
                <a:tc hMerge="1">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r>
                        <a:rPr lang="en-US" sz="1400" baseline="0"/>
                        <a:t>Captured in above studies</a:t>
                      </a:r>
                      <a:endParaRPr lang="en-US" sz="1400" baseline="0">
                        <a:solidFill>
                          <a:srgbClr val="000000"/>
                        </a:solidFill>
                      </a:endParaRPr>
                    </a:p>
                  </a:txBody>
                  <a:tcPr marL="68580" marR="68580" marT="34290" marB="34290"/>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a:latin typeface="+mn-lt"/>
                        </a:rPr>
                        <a:t>CMS (FDA,CMS); EHR datasets (CDC, VA, FDA)</a:t>
                      </a:r>
                      <a:endParaRPr lang="en-US" sz="1400" b="1" baseline="0">
                        <a:solidFill>
                          <a:srgbClr val="000000"/>
                        </a:solidFill>
                        <a:latin typeface="+mn-lt"/>
                      </a:endParaRPr>
                    </a:p>
                  </a:txBody>
                  <a:tcPr marL="68580" marR="68580" marT="34290" marB="34290"/>
                </a:tc>
                <a:extLst>
                  <a:ext uri="{0D108BD9-81ED-4DB2-BD59-A6C34878D82A}">
                    <a16:rowId xmlns:a16="http://schemas.microsoft.com/office/drawing/2014/main" val="207714278"/>
                  </a:ext>
                </a:extLst>
              </a:tr>
              <a:tr h="551442">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lvl="1"/>
                      <a:r>
                        <a:rPr lang="en-US" sz="1400">
                          <a:latin typeface="+mn-lt"/>
                        </a:rPr>
                        <a:t>Disproportionately affected racial/ethnic groups </a:t>
                      </a:r>
                      <a:endParaRPr lang="en-US" sz="1400" b="1">
                        <a:solidFill>
                          <a:srgbClr val="000000"/>
                        </a:solidFill>
                        <a:latin typeface="+mn-lt"/>
                      </a:endParaRPr>
                    </a:p>
                  </a:txBody>
                  <a:tcPr marL="68580" marR="68580" marT="34290" marB="34290"/>
                </a:tc>
                <a:tc gridSpan="2">
                  <a:txBody>
                    <a:bodyPr/>
                    <a:lstStyle/>
                    <a:p>
                      <a:pPr lvl="1"/>
                      <a:r>
                        <a:rPr lang="en-US" sz="1400" baseline="0">
                          <a:latin typeface="+mn-lt"/>
                        </a:rPr>
                        <a:t>Captured in above studies; test-negative design in American Indian/Alaska Native population </a:t>
                      </a:r>
                      <a:endParaRPr lang="en-US" sz="1400" b="1">
                        <a:solidFill>
                          <a:srgbClr val="000000"/>
                        </a:solidFill>
                        <a:latin typeface="+mn-lt"/>
                      </a:endParaRPr>
                    </a:p>
                  </a:txBody>
                  <a:tcPr marL="68580" marR="68580" marT="34290" marB="34290"/>
                </a:tc>
                <a:tc hMerge="1">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r>
                        <a:rPr lang="en-US" sz="1400" baseline="0"/>
                        <a:t>Test-negative design in American Indian/Alaska Native population; Also captured in above studies</a:t>
                      </a:r>
                      <a:endParaRPr lang="en-US" sz="1400" baseline="0">
                        <a:solidFill>
                          <a:srgbClr val="000000"/>
                        </a:solidFill>
                      </a:endParaRPr>
                    </a:p>
                  </a:txBody>
                  <a:tcPr marL="68580" marR="68580" marT="34290" marB="34290"/>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a:latin typeface="+mn-lt"/>
                        </a:rPr>
                        <a:t>CMS (FDA, CMS); EHR datasets (CDC, VA, FDA); Exploring IHS EHR (IHS)</a:t>
                      </a:r>
                      <a:endParaRPr lang="en-US" sz="1400" b="1" baseline="0">
                        <a:solidFill>
                          <a:srgbClr val="000000"/>
                        </a:solidFill>
                        <a:latin typeface="+mn-lt"/>
                      </a:endParaRPr>
                    </a:p>
                  </a:txBody>
                  <a:tcPr marL="68580" marR="68580" marT="34290" marB="34290"/>
                </a:tc>
                <a:extLst>
                  <a:ext uri="{0D108BD9-81ED-4DB2-BD59-A6C34878D82A}">
                    <a16:rowId xmlns:a16="http://schemas.microsoft.com/office/drawing/2014/main" val="853215387"/>
                  </a:ext>
                </a:extLst>
              </a:tr>
              <a:tr h="551442">
                <a:tc>
                  <a:txBody>
                    <a:bodyPr/>
                    <a:lstStyle/>
                    <a:p>
                      <a:pPr lvl="1"/>
                      <a:r>
                        <a:rPr lang="en-US" sz="1400" b="0">
                          <a:solidFill>
                            <a:srgbClr val="000000"/>
                          </a:solidFill>
                          <a:latin typeface="+mn-lt"/>
                        </a:rPr>
                        <a:t>Vaccine impact</a:t>
                      </a:r>
                    </a:p>
                  </a:txBody>
                  <a:tcPr marL="68580" marR="68580" marT="34290" marB="34290"/>
                </a:tc>
                <a:tc gridSpan="3">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a:latin typeface="+mn-lt"/>
                        </a:rPr>
                        <a:t>Ecologic analyses of disease incidence/seroprevalence and vaccine coverage; comparisons of expected vaccine impact from models with observed impact</a:t>
                      </a:r>
                    </a:p>
                  </a:txBody>
                  <a:tcPr marL="68580" marR="68580" marT="34290" marB="34290"/>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baseline="0">
                        <a:solidFill>
                          <a:srgbClr val="000000"/>
                        </a:solidFill>
                      </a:endParaRPr>
                    </a:p>
                  </a:txBody>
                  <a:tcPr marL="68580" marR="68580" marT="34290" marB="34290"/>
                </a:tc>
                <a:extLst>
                  <a:ext uri="{0D108BD9-81ED-4DB2-BD59-A6C34878D82A}">
                    <a16:rowId xmlns:a16="http://schemas.microsoft.com/office/drawing/2014/main" val="1782969961"/>
                  </a:ext>
                </a:extLst>
              </a:tr>
            </a:tbl>
          </a:graphicData>
        </a:graphic>
      </p:graphicFrame>
      <p:sp>
        <p:nvSpPr>
          <p:cNvPr id="2" name="Title 1">
            <a:extLst>
              <a:ext uri="{FF2B5EF4-FFF2-40B4-BE49-F238E27FC236}">
                <a16:creationId xmlns:a16="http://schemas.microsoft.com/office/drawing/2014/main" id="{3E3B84E1-25A2-40E5-B68D-2782E83E7034}"/>
              </a:ext>
            </a:extLst>
          </p:cNvPr>
          <p:cNvSpPr>
            <a:spLocks noGrp="1"/>
          </p:cNvSpPr>
          <p:nvPr>
            <p:ph type="title"/>
          </p:nvPr>
        </p:nvSpPr>
        <p:spPr>
          <a:xfrm>
            <a:off x="609600" y="274639"/>
            <a:ext cx="10972800" cy="658811"/>
          </a:xfrm>
        </p:spPr>
        <p:txBody>
          <a:bodyPr>
            <a:normAutofit/>
          </a:bodyPr>
          <a:lstStyle/>
          <a:p>
            <a:r>
              <a:rPr lang="en-US" sz="3600" b="1"/>
              <a:t>Currently planned COVID-19 VE assessments</a:t>
            </a:r>
            <a:endParaRPr lang="en-US" sz="3600" b="1" u="sng"/>
          </a:p>
        </p:txBody>
      </p:sp>
      <p:sp>
        <p:nvSpPr>
          <p:cNvPr id="3" name="Rectangle: Rounded Corners 2">
            <a:extLst>
              <a:ext uri="{FF2B5EF4-FFF2-40B4-BE49-F238E27FC236}">
                <a16:creationId xmlns:a16="http://schemas.microsoft.com/office/drawing/2014/main" id="{3477F692-1894-418D-BD8A-14FD151CB4D3}"/>
              </a:ext>
            </a:extLst>
          </p:cNvPr>
          <p:cNvSpPr/>
          <p:nvPr/>
        </p:nvSpPr>
        <p:spPr>
          <a:xfrm>
            <a:off x="353512" y="1599647"/>
            <a:ext cx="11673388" cy="58169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60F94FE0-5F3C-43D5-BE51-2D29C6AAE0B3}"/>
              </a:ext>
            </a:extLst>
          </p:cNvPr>
          <p:cNvSpPr/>
          <p:nvPr/>
        </p:nvSpPr>
        <p:spPr>
          <a:xfrm>
            <a:off x="353512" y="3671504"/>
            <a:ext cx="11673388" cy="158684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6597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3132" y="3009487"/>
            <a:ext cx="11786467" cy="1838283"/>
          </a:xfrm>
        </p:spPr>
        <p:txBody>
          <a:bodyPr>
            <a:noAutofit/>
          </a:bodyPr>
          <a:lstStyle/>
          <a:p>
            <a:br>
              <a:rPr lang="en-US" sz="5400"/>
            </a:br>
            <a:r>
              <a:rPr lang="en-US" sz="5400">
                <a:solidFill>
                  <a:schemeClr val="bg1"/>
                </a:solidFill>
              </a:rPr>
              <a:t>Safety Monitoring</a:t>
            </a:r>
            <a:br>
              <a:rPr lang="en-US" sz="5400">
                <a:solidFill>
                  <a:schemeClr val="bg1"/>
                </a:solidFill>
              </a:rPr>
            </a:br>
            <a:br>
              <a:rPr lang="en-US" sz="5400">
                <a:solidFill>
                  <a:schemeClr val="bg1"/>
                </a:solidFill>
              </a:rPr>
            </a:br>
            <a:r>
              <a:rPr lang="en-US" sz="2800">
                <a:solidFill>
                  <a:schemeClr val="bg1"/>
                </a:solidFill>
              </a:rPr>
              <a:t>Dr. G Lee</a:t>
            </a:r>
            <a:br>
              <a:rPr lang="en-US" sz="2800">
                <a:solidFill>
                  <a:schemeClr val="bg1"/>
                </a:solidFill>
              </a:rPr>
            </a:br>
            <a:r>
              <a:rPr lang="en-US" sz="2800">
                <a:solidFill>
                  <a:schemeClr val="bg1"/>
                </a:solidFill>
              </a:rPr>
              <a:t>Dr. T Shimabukuro</a:t>
            </a:r>
            <a:br>
              <a:rPr lang="en-US" sz="2800">
                <a:solidFill>
                  <a:schemeClr val="bg1"/>
                </a:solidFill>
              </a:rPr>
            </a:br>
            <a:r>
              <a:rPr lang="en-US" sz="2800">
                <a:solidFill>
                  <a:schemeClr val="bg1"/>
                </a:solidFill>
              </a:rPr>
              <a:t>https://www.cdc.gov/vaccines/acip/meetings/slides-2021-1-27-21.html</a:t>
            </a:r>
          </a:p>
        </p:txBody>
      </p:sp>
    </p:spTree>
    <p:extLst>
      <p:ext uri="{BB962C8B-B14F-4D97-AF65-F5344CB8AC3E}">
        <p14:creationId xmlns:p14="http://schemas.microsoft.com/office/powerpoint/2010/main" val="1402729843"/>
      </p:ext>
    </p:extLst>
  </p:cSld>
  <p:clrMapOvr>
    <a:masterClrMapping/>
  </p:clrMapOvr>
  <mc:AlternateContent xmlns:mc="http://schemas.openxmlformats.org/markup-compatibility/2006" xmlns:p14="http://schemas.microsoft.com/office/powerpoint/2010/main">
    <mc:Choice Requires="p14">
      <p:transition p14:dur="0" advTm="9291"/>
    </mc:Choice>
    <mc:Fallback xmlns="">
      <p:transition advTm="9291"/>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DD2BA70B-55B7-4845-AFCA-AA8C9784CCEA}"/>
              </a:ext>
            </a:extLst>
          </p:cNvPr>
          <p:cNvPicPr>
            <a:picLocks noChangeAspect="1"/>
          </p:cNvPicPr>
          <p:nvPr/>
        </p:nvPicPr>
        <p:blipFill>
          <a:blip r:embed="rId3"/>
          <a:stretch>
            <a:fillRect/>
          </a:stretch>
        </p:blipFill>
        <p:spPr>
          <a:xfrm>
            <a:off x="-947" y="4833093"/>
            <a:ext cx="1368545" cy="1107441"/>
          </a:xfrm>
          <a:prstGeom prst="rect">
            <a:avLst/>
          </a:prstGeom>
        </p:spPr>
      </p:pic>
      <p:cxnSp>
        <p:nvCxnSpPr>
          <p:cNvPr id="28" name="Straight Arrow Connector 27">
            <a:extLst>
              <a:ext uri="{FF2B5EF4-FFF2-40B4-BE49-F238E27FC236}">
                <a16:creationId xmlns:a16="http://schemas.microsoft.com/office/drawing/2014/main" id="{3DDABFA3-C63A-462A-A1BD-535619D17DB1}"/>
              </a:ext>
            </a:extLst>
          </p:cNvPr>
          <p:cNvCxnSpPr>
            <a:cxnSpLocks/>
          </p:cNvCxnSpPr>
          <p:nvPr/>
        </p:nvCxnSpPr>
        <p:spPr>
          <a:xfrm>
            <a:off x="534709" y="6004085"/>
            <a:ext cx="11355521" cy="0"/>
          </a:xfrm>
          <a:prstGeom prst="straightConnector1">
            <a:avLst/>
          </a:prstGeom>
          <a:ln w="38100">
            <a:solidFill>
              <a:srgbClr val="6D7770"/>
            </a:solidFill>
            <a:prstDash val="solid"/>
            <a:headEnd type="ova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F46C8AB-64E4-4356-BF3A-D91333762766}"/>
              </a:ext>
            </a:extLst>
          </p:cNvPr>
          <p:cNvPicPr>
            <a:picLocks noChangeAspect="1"/>
          </p:cNvPicPr>
          <p:nvPr/>
        </p:nvPicPr>
        <p:blipFill>
          <a:blip r:embed="rId4"/>
          <a:stretch>
            <a:fillRect/>
          </a:stretch>
        </p:blipFill>
        <p:spPr>
          <a:xfrm>
            <a:off x="7786212" y="5338345"/>
            <a:ext cx="3211651" cy="1331481"/>
          </a:xfrm>
          <a:prstGeom prst="rect">
            <a:avLst/>
          </a:prstGeom>
        </p:spPr>
      </p:pic>
      <p:sp>
        <p:nvSpPr>
          <p:cNvPr id="49" name="TextBox 48">
            <a:extLst>
              <a:ext uri="{FF2B5EF4-FFF2-40B4-BE49-F238E27FC236}">
                <a16:creationId xmlns:a16="http://schemas.microsoft.com/office/drawing/2014/main" id="{F6623B06-A90E-495B-A1F4-4DB824CB49F8}"/>
              </a:ext>
            </a:extLst>
          </p:cNvPr>
          <p:cNvSpPr txBox="1"/>
          <p:nvPr/>
        </p:nvSpPr>
        <p:spPr>
          <a:xfrm>
            <a:off x="109418" y="4298722"/>
            <a:ext cx="850580" cy="572336"/>
          </a:xfrm>
          <a:prstGeom prst="rect">
            <a:avLst/>
          </a:prstGeom>
          <a:noFill/>
        </p:spPr>
        <p:txBody>
          <a:bodyPr wrap="square" rtlCol="0">
            <a:spAutoFit/>
          </a:bodyPr>
          <a:lstStyle/>
          <a:p>
            <a:pPr marL="0" marR="0" lvl="0" indent="0" algn="ctr" defTabSz="1219170" rtl="0" eaLnBrk="0" fontAlgn="base" latinLnBrk="0" hangingPunct="0">
              <a:lnSpc>
                <a:spcPct val="90000"/>
              </a:lnSpc>
              <a:spcBef>
                <a:spcPct val="0"/>
              </a:spcBef>
              <a:spcAft>
                <a:spcPct val="0"/>
              </a:spcAft>
              <a:buClrTx/>
              <a:buSzTx/>
              <a:buFontTx/>
              <a:buNone/>
              <a:tabLst/>
              <a:defRPr/>
            </a:pPr>
            <a:r>
              <a:rPr kumimoji="0" lang="en-US" sz="1733" b="1" i="0" u="none" strike="noStrike" kern="1200" cap="none" spc="0" normalizeH="0" baseline="0" noProof="0">
                <a:ln>
                  <a:noFill/>
                </a:ln>
                <a:solidFill>
                  <a:srgbClr val="FFFFFF">
                    <a:lumMod val="50000"/>
                  </a:srgbClr>
                </a:solidFill>
                <a:effectLst/>
                <a:uLnTx/>
                <a:uFillTx/>
                <a:latin typeface="Calibri" panose="020F0502020204030204" pitchFamily="34" charset="0"/>
                <a:ea typeface="+mn-ea"/>
                <a:cs typeface="+mn-cs"/>
              </a:rPr>
              <a:t>start of vax</a:t>
            </a:r>
          </a:p>
        </p:txBody>
      </p:sp>
      <p:sp>
        <p:nvSpPr>
          <p:cNvPr id="76" name="TextBox 75">
            <a:extLst>
              <a:ext uri="{FF2B5EF4-FFF2-40B4-BE49-F238E27FC236}">
                <a16:creationId xmlns:a16="http://schemas.microsoft.com/office/drawing/2014/main" id="{012DA5E8-7360-4F32-9220-38BF8E9B363E}"/>
              </a:ext>
            </a:extLst>
          </p:cNvPr>
          <p:cNvSpPr txBox="1"/>
          <p:nvPr/>
        </p:nvSpPr>
        <p:spPr>
          <a:xfrm>
            <a:off x="4068238" y="6300010"/>
            <a:ext cx="4288461" cy="461729"/>
          </a:xfrm>
          <a:prstGeom prst="rect">
            <a:avLst/>
          </a:prstGeom>
          <a:noFill/>
        </p:spPr>
        <p:txBody>
          <a:bodyPr wrap="square" rtlCol="0">
            <a:spAutoFit/>
          </a:bodyPr>
          <a:lstStyle/>
          <a:p>
            <a:pPr marL="0" marR="0" lvl="0" indent="0" algn="ctr" defTabSz="1219170" rtl="0" eaLnBrk="0" fontAlgn="base" latinLnBrk="0" hangingPunct="0">
              <a:lnSpc>
                <a:spcPct val="90000"/>
              </a:lnSpc>
              <a:spcBef>
                <a:spcPct val="0"/>
              </a:spcBef>
              <a:spcAft>
                <a:spcPct val="0"/>
              </a:spcAft>
              <a:buClrTx/>
              <a:buSzTx/>
              <a:buFontTx/>
              <a:buNone/>
              <a:tabLst/>
              <a:defRPr/>
            </a:pPr>
            <a:r>
              <a:rPr kumimoji="0" lang="en-US" sz="2667" b="1" i="0" u="none" strike="noStrike" kern="1200" cap="none" spc="0" normalizeH="0" baseline="0" noProof="0">
                <a:ln>
                  <a:noFill/>
                </a:ln>
                <a:solidFill>
                  <a:srgbClr val="FFFFFF">
                    <a:lumMod val="50000"/>
                  </a:srgbClr>
                </a:solidFill>
                <a:effectLst/>
                <a:uLnTx/>
                <a:uFillTx/>
                <a:latin typeface="Calibri" panose="020F0502020204030204" pitchFamily="34" charset="0"/>
                <a:ea typeface="+mn-ea"/>
                <a:cs typeface="+mn-cs"/>
              </a:rPr>
              <a:t>safety monitoring timeline</a:t>
            </a:r>
          </a:p>
        </p:txBody>
      </p:sp>
      <p:pic>
        <p:nvPicPr>
          <p:cNvPr id="6" name="Picture 5">
            <a:extLst>
              <a:ext uri="{FF2B5EF4-FFF2-40B4-BE49-F238E27FC236}">
                <a16:creationId xmlns:a16="http://schemas.microsoft.com/office/drawing/2014/main" id="{CD9E1596-6896-4B30-871A-D64D86588C16}"/>
              </a:ext>
            </a:extLst>
          </p:cNvPr>
          <p:cNvPicPr>
            <a:picLocks noChangeAspect="1"/>
          </p:cNvPicPr>
          <p:nvPr/>
        </p:nvPicPr>
        <p:blipFill>
          <a:blip r:embed="rId5"/>
          <a:stretch>
            <a:fillRect/>
          </a:stretch>
        </p:blipFill>
        <p:spPr>
          <a:xfrm>
            <a:off x="1762576" y="4122869"/>
            <a:ext cx="4284152" cy="1232961"/>
          </a:xfrm>
          <a:prstGeom prst="rect">
            <a:avLst/>
          </a:prstGeom>
        </p:spPr>
      </p:pic>
      <p:sp>
        <p:nvSpPr>
          <p:cNvPr id="12" name="Arrow: Right 11">
            <a:extLst>
              <a:ext uri="{FF2B5EF4-FFF2-40B4-BE49-F238E27FC236}">
                <a16:creationId xmlns:a16="http://schemas.microsoft.com/office/drawing/2014/main" id="{B7FA491B-3E9A-40FD-BFB9-CE6B0E6758C6}"/>
              </a:ext>
            </a:extLst>
          </p:cNvPr>
          <p:cNvSpPr/>
          <p:nvPr/>
        </p:nvSpPr>
        <p:spPr>
          <a:xfrm>
            <a:off x="1646835" y="5408509"/>
            <a:ext cx="3125640" cy="1196784"/>
          </a:xfrm>
          <a:prstGeom prst="rightArrow">
            <a:avLst/>
          </a:prstGeom>
          <a:solidFill>
            <a:srgbClr val="48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C000"/>
              </a:solidFill>
              <a:effectLst/>
              <a:uLnTx/>
              <a:uFillTx/>
              <a:latin typeface="Myriad Web Pro"/>
              <a:ea typeface="+mn-ea"/>
              <a:cs typeface="+mn-cs"/>
            </a:endParaRPr>
          </a:p>
        </p:txBody>
      </p:sp>
      <p:sp>
        <p:nvSpPr>
          <p:cNvPr id="13" name="TextBox 12">
            <a:extLst>
              <a:ext uri="{FF2B5EF4-FFF2-40B4-BE49-F238E27FC236}">
                <a16:creationId xmlns:a16="http://schemas.microsoft.com/office/drawing/2014/main" id="{16F9C05E-8175-4B86-8EF0-419C48AC28DF}"/>
              </a:ext>
            </a:extLst>
          </p:cNvPr>
          <p:cNvSpPr txBox="1"/>
          <p:nvPr/>
        </p:nvSpPr>
        <p:spPr>
          <a:xfrm>
            <a:off x="1604049" y="5683998"/>
            <a:ext cx="3111321" cy="609526"/>
          </a:xfrm>
          <a:prstGeom prst="rect">
            <a:avLst/>
          </a:prstGeom>
          <a:noFill/>
        </p:spPr>
        <p:txBody>
          <a:bodyPr wrap="square" rtlCol="0">
            <a:spAutoFit/>
          </a:bodyPr>
          <a:lstStyle/>
          <a:p>
            <a:pPr marL="0" marR="0" lvl="0" indent="0" algn="l" defTabSz="1219170" rtl="0" eaLnBrk="0" fontAlgn="base" latinLnBrk="0" hangingPunct="0">
              <a:lnSpc>
                <a:spcPct val="90000"/>
              </a:lnSpc>
              <a:spcBef>
                <a:spcPct val="0"/>
              </a:spcBef>
              <a:spcAft>
                <a:spcPct val="0"/>
              </a:spcAft>
              <a:buClrTx/>
              <a:buSzTx/>
              <a:buFontTx/>
              <a:buNone/>
              <a:tabLst/>
              <a:defRPr/>
            </a:pPr>
            <a:r>
              <a:rPr kumimoji="0" lang="en-US" sz="1867"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active surveillance, passive surveillance, case consults</a:t>
            </a:r>
          </a:p>
        </p:txBody>
      </p:sp>
      <p:pic>
        <p:nvPicPr>
          <p:cNvPr id="14" name="Picture 13">
            <a:extLst>
              <a:ext uri="{FF2B5EF4-FFF2-40B4-BE49-F238E27FC236}">
                <a16:creationId xmlns:a16="http://schemas.microsoft.com/office/drawing/2014/main" id="{F2A1C003-4372-4D0D-A4E9-D87735963461}"/>
              </a:ext>
            </a:extLst>
          </p:cNvPr>
          <p:cNvPicPr>
            <a:picLocks noChangeAspect="1"/>
          </p:cNvPicPr>
          <p:nvPr/>
        </p:nvPicPr>
        <p:blipFill>
          <a:blip r:embed="rId6"/>
          <a:stretch>
            <a:fillRect/>
          </a:stretch>
        </p:blipFill>
        <p:spPr>
          <a:xfrm>
            <a:off x="1788190" y="425528"/>
            <a:ext cx="4080609" cy="1138019"/>
          </a:xfrm>
          <a:prstGeom prst="rect">
            <a:avLst/>
          </a:prstGeom>
        </p:spPr>
      </p:pic>
      <p:pic>
        <p:nvPicPr>
          <p:cNvPr id="4" name="Picture 3">
            <a:extLst>
              <a:ext uri="{FF2B5EF4-FFF2-40B4-BE49-F238E27FC236}">
                <a16:creationId xmlns:a16="http://schemas.microsoft.com/office/drawing/2014/main" id="{8771FDCA-2DB8-4DB0-A165-CB3883D83E65}"/>
              </a:ext>
            </a:extLst>
          </p:cNvPr>
          <p:cNvPicPr>
            <a:picLocks noChangeAspect="1"/>
          </p:cNvPicPr>
          <p:nvPr/>
        </p:nvPicPr>
        <p:blipFill>
          <a:blip r:embed="rId7"/>
          <a:stretch>
            <a:fillRect/>
          </a:stretch>
        </p:blipFill>
        <p:spPr>
          <a:xfrm>
            <a:off x="6661324" y="425528"/>
            <a:ext cx="5291787" cy="4836579"/>
          </a:xfrm>
          <a:prstGeom prst="rect">
            <a:avLst/>
          </a:prstGeom>
        </p:spPr>
      </p:pic>
      <p:pic>
        <p:nvPicPr>
          <p:cNvPr id="5" name="Picture 4">
            <a:extLst>
              <a:ext uri="{FF2B5EF4-FFF2-40B4-BE49-F238E27FC236}">
                <a16:creationId xmlns:a16="http://schemas.microsoft.com/office/drawing/2014/main" id="{48676410-15A5-4E41-B678-B31D94C72E05}"/>
              </a:ext>
            </a:extLst>
          </p:cNvPr>
          <p:cNvPicPr>
            <a:picLocks noChangeAspect="1"/>
          </p:cNvPicPr>
          <p:nvPr/>
        </p:nvPicPr>
        <p:blipFill>
          <a:blip r:embed="rId8"/>
          <a:stretch>
            <a:fillRect/>
          </a:stretch>
        </p:blipFill>
        <p:spPr>
          <a:xfrm>
            <a:off x="1823529" y="2211803"/>
            <a:ext cx="4161897" cy="1479424"/>
          </a:xfrm>
          <a:prstGeom prst="rect">
            <a:avLst/>
          </a:prstGeom>
        </p:spPr>
      </p:pic>
      <p:pic>
        <p:nvPicPr>
          <p:cNvPr id="16" name="Picture 15">
            <a:extLst>
              <a:ext uri="{FF2B5EF4-FFF2-40B4-BE49-F238E27FC236}">
                <a16:creationId xmlns:a16="http://schemas.microsoft.com/office/drawing/2014/main" id="{2D6EBE75-2ABB-D54A-8708-9C57B32813E7}"/>
              </a:ext>
            </a:extLst>
          </p:cNvPr>
          <p:cNvPicPr>
            <a:picLocks noChangeAspect="1"/>
          </p:cNvPicPr>
          <p:nvPr/>
        </p:nvPicPr>
        <p:blipFill rotWithShape="1">
          <a:blip r:embed="rId9"/>
          <a:srcRect l="27564" t="-1" r="40467" b="57133"/>
          <a:stretch/>
        </p:blipFill>
        <p:spPr>
          <a:xfrm>
            <a:off x="52062" y="2405929"/>
            <a:ext cx="1373613" cy="1107443"/>
          </a:xfrm>
          <a:prstGeom prst="rect">
            <a:avLst/>
          </a:prstGeom>
        </p:spPr>
      </p:pic>
      <p:cxnSp>
        <p:nvCxnSpPr>
          <p:cNvPr id="7" name="Straight Arrow Connector 6">
            <a:extLst>
              <a:ext uri="{FF2B5EF4-FFF2-40B4-BE49-F238E27FC236}">
                <a16:creationId xmlns:a16="http://schemas.microsoft.com/office/drawing/2014/main" id="{45A3F702-D4A2-3946-ABE0-4A566CE6FA81}"/>
              </a:ext>
            </a:extLst>
          </p:cNvPr>
          <p:cNvCxnSpPr>
            <a:cxnSpLocks/>
            <a:stCxn id="16" idx="3"/>
            <a:endCxn id="5" idx="1"/>
          </p:cNvCxnSpPr>
          <p:nvPr/>
        </p:nvCxnSpPr>
        <p:spPr>
          <a:xfrm flipV="1">
            <a:off x="1425675" y="2951515"/>
            <a:ext cx="397853" cy="8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0B02487-E439-F742-A13B-3472442C44D8}"/>
              </a:ext>
            </a:extLst>
          </p:cNvPr>
          <p:cNvCxnSpPr>
            <a:cxnSpLocks/>
          </p:cNvCxnSpPr>
          <p:nvPr/>
        </p:nvCxnSpPr>
        <p:spPr>
          <a:xfrm>
            <a:off x="2930075" y="1546064"/>
            <a:ext cx="0" cy="665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794807"/>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DD2BA70B-55B7-4845-AFCA-AA8C9784CCEA}"/>
              </a:ext>
            </a:extLst>
          </p:cNvPr>
          <p:cNvPicPr>
            <a:picLocks noChangeAspect="1"/>
          </p:cNvPicPr>
          <p:nvPr/>
        </p:nvPicPr>
        <p:blipFill>
          <a:blip r:embed="rId3"/>
          <a:stretch>
            <a:fillRect/>
          </a:stretch>
        </p:blipFill>
        <p:spPr>
          <a:xfrm>
            <a:off x="-947" y="4833093"/>
            <a:ext cx="1368545" cy="1107441"/>
          </a:xfrm>
          <a:prstGeom prst="rect">
            <a:avLst/>
          </a:prstGeom>
        </p:spPr>
      </p:pic>
      <p:cxnSp>
        <p:nvCxnSpPr>
          <p:cNvPr id="28" name="Straight Arrow Connector 27">
            <a:extLst>
              <a:ext uri="{FF2B5EF4-FFF2-40B4-BE49-F238E27FC236}">
                <a16:creationId xmlns:a16="http://schemas.microsoft.com/office/drawing/2014/main" id="{3DDABFA3-C63A-462A-A1BD-535619D17DB1}"/>
              </a:ext>
            </a:extLst>
          </p:cNvPr>
          <p:cNvCxnSpPr>
            <a:cxnSpLocks/>
          </p:cNvCxnSpPr>
          <p:nvPr/>
        </p:nvCxnSpPr>
        <p:spPr>
          <a:xfrm>
            <a:off x="534709" y="6004085"/>
            <a:ext cx="11355521" cy="0"/>
          </a:xfrm>
          <a:prstGeom prst="straightConnector1">
            <a:avLst/>
          </a:prstGeom>
          <a:ln w="38100">
            <a:solidFill>
              <a:srgbClr val="6D7770"/>
            </a:solidFill>
            <a:prstDash val="solid"/>
            <a:headEnd type="ova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F46C8AB-64E4-4356-BF3A-D91333762766}"/>
              </a:ext>
            </a:extLst>
          </p:cNvPr>
          <p:cNvPicPr>
            <a:picLocks noChangeAspect="1"/>
          </p:cNvPicPr>
          <p:nvPr/>
        </p:nvPicPr>
        <p:blipFill>
          <a:blip r:embed="rId4"/>
          <a:stretch>
            <a:fillRect/>
          </a:stretch>
        </p:blipFill>
        <p:spPr>
          <a:xfrm>
            <a:off x="7786212" y="5338345"/>
            <a:ext cx="3211651" cy="1331481"/>
          </a:xfrm>
          <a:prstGeom prst="rect">
            <a:avLst/>
          </a:prstGeom>
        </p:spPr>
      </p:pic>
      <p:sp>
        <p:nvSpPr>
          <p:cNvPr id="49" name="TextBox 48">
            <a:extLst>
              <a:ext uri="{FF2B5EF4-FFF2-40B4-BE49-F238E27FC236}">
                <a16:creationId xmlns:a16="http://schemas.microsoft.com/office/drawing/2014/main" id="{F6623B06-A90E-495B-A1F4-4DB824CB49F8}"/>
              </a:ext>
            </a:extLst>
          </p:cNvPr>
          <p:cNvSpPr txBox="1"/>
          <p:nvPr/>
        </p:nvSpPr>
        <p:spPr>
          <a:xfrm>
            <a:off x="109418" y="4298722"/>
            <a:ext cx="850580" cy="572336"/>
          </a:xfrm>
          <a:prstGeom prst="rect">
            <a:avLst/>
          </a:prstGeom>
          <a:noFill/>
        </p:spPr>
        <p:txBody>
          <a:bodyPr wrap="square" rtlCol="0">
            <a:spAutoFit/>
          </a:bodyPr>
          <a:lstStyle/>
          <a:p>
            <a:pPr marL="0" marR="0" lvl="0" indent="0" algn="ctr" defTabSz="1219170" rtl="0" eaLnBrk="0" fontAlgn="base" latinLnBrk="0" hangingPunct="0">
              <a:lnSpc>
                <a:spcPct val="90000"/>
              </a:lnSpc>
              <a:spcBef>
                <a:spcPct val="0"/>
              </a:spcBef>
              <a:spcAft>
                <a:spcPct val="0"/>
              </a:spcAft>
              <a:buClrTx/>
              <a:buSzTx/>
              <a:buFontTx/>
              <a:buNone/>
              <a:tabLst/>
              <a:defRPr/>
            </a:pPr>
            <a:r>
              <a:rPr kumimoji="0" lang="en-US" sz="1733" b="1" i="0" u="none" strike="noStrike" kern="1200" cap="none" spc="0" normalizeH="0" baseline="0" noProof="0">
                <a:ln>
                  <a:noFill/>
                </a:ln>
                <a:solidFill>
                  <a:srgbClr val="FFFFFF">
                    <a:lumMod val="50000"/>
                  </a:srgbClr>
                </a:solidFill>
                <a:effectLst/>
                <a:uLnTx/>
                <a:uFillTx/>
                <a:latin typeface="Calibri" panose="020F0502020204030204" pitchFamily="34" charset="0"/>
                <a:ea typeface="+mn-ea"/>
                <a:cs typeface="+mn-cs"/>
              </a:rPr>
              <a:t>start of vax</a:t>
            </a:r>
          </a:p>
        </p:txBody>
      </p:sp>
      <p:sp>
        <p:nvSpPr>
          <p:cNvPr id="76" name="TextBox 75">
            <a:extLst>
              <a:ext uri="{FF2B5EF4-FFF2-40B4-BE49-F238E27FC236}">
                <a16:creationId xmlns:a16="http://schemas.microsoft.com/office/drawing/2014/main" id="{012DA5E8-7360-4F32-9220-38BF8E9B363E}"/>
              </a:ext>
            </a:extLst>
          </p:cNvPr>
          <p:cNvSpPr txBox="1"/>
          <p:nvPr/>
        </p:nvSpPr>
        <p:spPr>
          <a:xfrm>
            <a:off x="4068238" y="6300010"/>
            <a:ext cx="4288461" cy="461729"/>
          </a:xfrm>
          <a:prstGeom prst="rect">
            <a:avLst/>
          </a:prstGeom>
          <a:noFill/>
        </p:spPr>
        <p:txBody>
          <a:bodyPr wrap="square" rtlCol="0">
            <a:spAutoFit/>
          </a:bodyPr>
          <a:lstStyle/>
          <a:p>
            <a:pPr marL="0" marR="0" lvl="0" indent="0" algn="ctr" defTabSz="1219170" rtl="0" eaLnBrk="0" fontAlgn="base" latinLnBrk="0" hangingPunct="0">
              <a:lnSpc>
                <a:spcPct val="90000"/>
              </a:lnSpc>
              <a:spcBef>
                <a:spcPct val="0"/>
              </a:spcBef>
              <a:spcAft>
                <a:spcPct val="0"/>
              </a:spcAft>
              <a:buClrTx/>
              <a:buSzTx/>
              <a:buFontTx/>
              <a:buNone/>
              <a:tabLst/>
              <a:defRPr/>
            </a:pPr>
            <a:r>
              <a:rPr kumimoji="0" lang="en-US" sz="2667" b="1" i="0" u="none" strike="noStrike" kern="1200" cap="none" spc="0" normalizeH="0" baseline="0" noProof="0">
                <a:ln>
                  <a:noFill/>
                </a:ln>
                <a:solidFill>
                  <a:srgbClr val="FFFFFF">
                    <a:lumMod val="50000"/>
                  </a:srgbClr>
                </a:solidFill>
                <a:effectLst/>
                <a:uLnTx/>
                <a:uFillTx/>
                <a:latin typeface="Calibri" panose="020F0502020204030204" pitchFamily="34" charset="0"/>
                <a:ea typeface="+mn-ea"/>
                <a:cs typeface="+mn-cs"/>
              </a:rPr>
              <a:t>safety monitoring timeline</a:t>
            </a:r>
          </a:p>
        </p:txBody>
      </p:sp>
      <p:pic>
        <p:nvPicPr>
          <p:cNvPr id="6" name="Picture 5">
            <a:extLst>
              <a:ext uri="{FF2B5EF4-FFF2-40B4-BE49-F238E27FC236}">
                <a16:creationId xmlns:a16="http://schemas.microsoft.com/office/drawing/2014/main" id="{CD9E1596-6896-4B30-871A-D64D86588C16}"/>
              </a:ext>
            </a:extLst>
          </p:cNvPr>
          <p:cNvPicPr>
            <a:picLocks noChangeAspect="1"/>
          </p:cNvPicPr>
          <p:nvPr/>
        </p:nvPicPr>
        <p:blipFill>
          <a:blip r:embed="rId5"/>
          <a:stretch>
            <a:fillRect/>
          </a:stretch>
        </p:blipFill>
        <p:spPr>
          <a:xfrm>
            <a:off x="1762576" y="4122869"/>
            <a:ext cx="4284152" cy="1232961"/>
          </a:xfrm>
          <a:prstGeom prst="rect">
            <a:avLst/>
          </a:prstGeom>
        </p:spPr>
      </p:pic>
      <p:sp>
        <p:nvSpPr>
          <p:cNvPr id="12" name="Arrow: Right 11">
            <a:extLst>
              <a:ext uri="{FF2B5EF4-FFF2-40B4-BE49-F238E27FC236}">
                <a16:creationId xmlns:a16="http://schemas.microsoft.com/office/drawing/2014/main" id="{B7FA491B-3E9A-40FD-BFB9-CE6B0E6758C6}"/>
              </a:ext>
            </a:extLst>
          </p:cNvPr>
          <p:cNvSpPr/>
          <p:nvPr/>
        </p:nvSpPr>
        <p:spPr>
          <a:xfrm>
            <a:off x="1646835" y="5408509"/>
            <a:ext cx="3125640" cy="1196784"/>
          </a:xfrm>
          <a:prstGeom prst="rightArrow">
            <a:avLst/>
          </a:prstGeom>
          <a:solidFill>
            <a:srgbClr val="48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C000"/>
              </a:solidFill>
              <a:effectLst/>
              <a:uLnTx/>
              <a:uFillTx/>
              <a:latin typeface="Myriad Web Pro"/>
              <a:ea typeface="+mn-ea"/>
              <a:cs typeface="+mn-cs"/>
            </a:endParaRPr>
          </a:p>
        </p:txBody>
      </p:sp>
      <p:sp>
        <p:nvSpPr>
          <p:cNvPr id="13" name="TextBox 12">
            <a:extLst>
              <a:ext uri="{FF2B5EF4-FFF2-40B4-BE49-F238E27FC236}">
                <a16:creationId xmlns:a16="http://schemas.microsoft.com/office/drawing/2014/main" id="{16F9C05E-8175-4B86-8EF0-419C48AC28DF}"/>
              </a:ext>
            </a:extLst>
          </p:cNvPr>
          <p:cNvSpPr txBox="1"/>
          <p:nvPr/>
        </p:nvSpPr>
        <p:spPr>
          <a:xfrm>
            <a:off x="1604049" y="5683998"/>
            <a:ext cx="3111321" cy="609526"/>
          </a:xfrm>
          <a:prstGeom prst="rect">
            <a:avLst/>
          </a:prstGeom>
          <a:noFill/>
        </p:spPr>
        <p:txBody>
          <a:bodyPr wrap="square" rtlCol="0">
            <a:spAutoFit/>
          </a:bodyPr>
          <a:lstStyle/>
          <a:p>
            <a:pPr marL="0" marR="0" lvl="0" indent="0" algn="l" defTabSz="1219170" rtl="0" eaLnBrk="0" fontAlgn="base" latinLnBrk="0" hangingPunct="0">
              <a:lnSpc>
                <a:spcPct val="90000"/>
              </a:lnSpc>
              <a:spcBef>
                <a:spcPct val="0"/>
              </a:spcBef>
              <a:spcAft>
                <a:spcPct val="0"/>
              </a:spcAft>
              <a:buClrTx/>
              <a:buSzTx/>
              <a:buFontTx/>
              <a:buNone/>
              <a:tabLst/>
              <a:defRPr/>
            </a:pPr>
            <a:r>
              <a:rPr kumimoji="0" lang="en-US" sz="1867"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active surveillance, passive surveillance, case consults</a:t>
            </a:r>
          </a:p>
        </p:txBody>
      </p:sp>
      <p:pic>
        <p:nvPicPr>
          <p:cNvPr id="14" name="Picture 13">
            <a:extLst>
              <a:ext uri="{FF2B5EF4-FFF2-40B4-BE49-F238E27FC236}">
                <a16:creationId xmlns:a16="http://schemas.microsoft.com/office/drawing/2014/main" id="{F2A1C003-4372-4D0D-A4E9-D87735963461}"/>
              </a:ext>
            </a:extLst>
          </p:cNvPr>
          <p:cNvPicPr>
            <a:picLocks noChangeAspect="1"/>
          </p:cNvPicPr>
          <p:nvPr/>
        </p:nvPicPr>
        <p:blipFill>
          <a:blip r:embed="rId6"/>
          <a:stretch>
            <a:fillRect/>
          </a:stretch>
        </p:blipFill>
        <p:spPr>
          <a:xfrm>
            <a:off x="1788190" y="425528"/>
            <a:ext cx="4080609" cy="1138019"/>
          </a:xfrm>
          <a:prstGeom prst="rect">
            <a:avLst/>
          </a:prstGeom>
        </p:spPr>
      </p:pic>
      <p:pic>
        <p:nvPicPr>
          <p:cNvPr id="4" name="Picture 3">
            <a:extLst>
              <a:ext uri="{FF2B5EF4-FFF2-40B4-BE49-F238E27FC236}">
                <a16:creationId xmlns:a16="http://schemas.microsoft.com/office/drawing/2014/main" id="{8771FDCA-2DB8-4DB0-A165-CB3883D83E65}"/>
              </a:ext>
            </a:extLst>
          </p:cNvPr>
          <p:cNvPicPr>
            <a:picLocks noChangeAspect="1"/>
          </p:cNvPicPr>
          <p:nvPr/>
        </p:nvPicPr>
        <p:blipFill>
          <a:blip r:embed="rId7"/>
          <a:stretch>
            <a:fillRect/>
          </a:stretch>
        </p:blipFill>
        <p:spPr>
          <a:xfrm>
            <a:off x="6661324" y="425528"/>
            <a:ext cx="5291787" cy="4836579"/>
          </a:xfrm>
          <a:prstGeom prst="rect">
            <a:avLst/>
          </a:prstGeom>
        </p:spPr>
      </p:pic>
      <p:pic>
        <p:nvPicPr>
          <p:cNvPr id="5" name="Picture 4">
            <a:extLst>
              <a:ext uri="{FF2B5EF4-FFF2-40B4-BE49-F238E27FC236}">
                <a16:creationId xmlns:a16="http://schemas.microsoft.com/office/drawing/2014/main" id="{48676410-15A5-4E41-B678-B31D94C72E05}"/>
              </a:ext>
            </a:extLst>
          </p:cNvPr>
          <p:cNvPicPr>
            <a:picLocks noChangeAspect="1"/>
          </p:cNvPicPr>
          <p:nvPr/>
        </p:nvPicPr>
        <p:blipFill>
          <a:blip r:embed="rId8"/>
          <a:stretch>
            <a:fillRect/>
          </a:stretch>
        </p:blipFill>
        <p:spPr>
          <a:xfrm>
            <a:off x="1823529" y="2211803"/>
            <a:ext cx="4161897" cy="1479424"/>
          </a:xfrm>
          <a:prstGeom prst="rect">
            <a:avLst/>
          </a:prstGeom>
        </p:spPr>
      </p:pic>
      <p:pic>
        <p:nvPicPr>
          <p:cNvPr id="16" name="Picture 15">
            <a:extLst>
              <a:ext uri="{FF2B5EF4-FFF2-40B4-BE49-F238E27FC236}">
                <a16:creationId xmlns:a16="http://schemas.microsoft.com/office/drawing/2014/main" id="{2D6EBE75-2ABB-D54A-8708-9C57B32813E7}"/>
              </a:ext>
            </a:extLst>
          </p:cNvPr>
          <p:cNvPicPr>
            <a:picLocks noChangeAspect="1"/>
          </p:cNvPicPr>
          <p:nvPr/>
        </p:nvPicPr>
        <p:blipFill rotWithShape="1">
          <a:blip r:embed="rId9"/>
          <a:srcRect l="27564" t="-1" r="40467" b="57133"/>
          <a:stretch/>
        </p:blipFill>
        <p:spPr>
          <a:xfrm>
            <a:off x="52062" y="2405929"/>
            <a:ext cx="1373613" cy="1107443"/>
          </a:xfrm>
          <a:prstGeom prst="rect">
            <a:avLst/>
          </a:prstGeom>
        </p:spPr>
      </p:pic>
      <p:cxnSp>
        <p:nvCxnSpPr>
          <p:cNvPr id="7" name="Straight Arrow Connector 6">
            <a:extLst>
              <a:ext uri="{FF2B5EF4-FFF2-40B4-BE49-F238E27FC236}">
                <a16:creationId xmlns:a16="http://schemas.microsoft.com/office/drawing/2014/main" id="{45A3F702-D4A2-3946-ABE0-4A566CE6FA81}"/>
              </a:ext>
            </a:extLst>
          </p:cNvPr>
          <p:cNvCxnSpPr>
            <a:cxnSpLocks/>
            <a:stCxn id="16" idx="3"/>
            <a:endCxn id="5" idx="1"/>
          </p:cNvCxnSpPr>
          <p:nvPr/>
        </p:nvCxnSpPr>
        <p:spPr>
          <a:xfrm flipV="1">
            <a:off x="1425675" y="2951515"/>
            <a:ext cx="397853" cy="8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0B02487-E439-F742-A13B-3472442C44D8}"/>
              </a:ext>
            </a:extLst>
          </p:cNvPr>
          <p:cNvCxnSpPr>
            <a:cxnSpLocks/>
          </p:cNvCxnSpPr>
          <p:nvPr/>
        </p:nvCxnSpPr>
        <p:spPr>
          <a:xfrm>
            <a:off x="2930075" y="1546064"/>
            <a:ext cx="0" cy="665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72A34463-3E44-4C44-9E20-57C40953108B}"/>
              </a:ext>
            </a:extLst>
          </p:cNvPr>
          <p:cNvSpPr/>
          <p:nvPr/>
        </p:nvSpPr>
        <p:spPr>
          <a:xfrm>
            <a:off x="1367598" y="66640"/>
            <a:ext cx="4501201" cy="171352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Myriad Web Pro"/>
              <a:ea typeface="+mn-ea"/>
              <a:cs typeface="+mn-cs"/>
            </a:endParaRPr>
          </a:p>
        </p:txBody>
      </p:sp>
      <p:sp>
        <p:nvSpPr>
          <p:cNvPr id="17" name="Oval 16">
            <a:extLst>
              <a:ext uri="{FF2B5EF4-FFF2-40B4-BE49-F238E27FC236}">
                <a16:creationId xmlns:a16="http://schemas.microsoft.com/office/drawing/2014/main" id="{800D4493-6213-4A50-B793-63D9E18FC663}"/>
              </a:ext>
            </a:extLst>
          </p:cNvPr>
          <p:cNvSpPr/>
          <p:nvPr/>
        </p:nvSpPr>
        <p:spPr>
          <a:xfrm>
            <a:off x="6661324" y="466338"/>
            <a:ext cx="1524206" cy="257431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Myriad Web Pro"/>
              <a:ea typeface="+mn-ea"/>
              <a:cs typeface="+mn-cs"/>
            </a:endParaRPr>
          </a:p>
        </p:txBody>
      </p:sp>
      <p:sp>
        <p:nvSpPr>
          <p:cNvPr id="18" name="Oval 17">
            <a:extLst>
              <a:ext uri="{FF2B5EF4-FFF2-40B4-BE49-F238E27FC236}">
                <a16:creationId xmlns:a16="http://schemas.microsoft.com/office/drawing/2014/main" id="{34252DC0-75E0-457D-96AB-5DE7F99ADB25}"/>
              </a:ext>
            </a:extLst>
          </p:cNvPr>
          <p:cNvSpPr/>
          <p:nvPr/>
        </p:nvSpPr>
        <p:spPr>
          <a:xfrm>
            <a:off x="8262651" y="498282"/>
            <a:ext cx="1972019" cy="2542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Myriad Web Pro"/>
              <a:ea typeface="+mn-ea"/>
              <a:cs typeface="+mn-cs"/>
            </a:endParaRPr>
          </a:p>
        </p:txBody>
      </p:sp>
      <p:sp>
        <p:nvSpPr>
          <p:cNvPr id="19" name="Oval 18">
            <a:extLst>
              <a:ext uri="{FF2B5EF4-FFF2-40B4-BE49-F238E27FC236}">
                <a16:creationId xmlns:a16="http://schemas.microsoft.com/office/drawing/2014/main" id="{2C272B83-559D-4F47-9959-85C4B9913966}"/>
              </a:ext>
            </a:extLst>
          </p:cNvPr>
          <p:cNvSpPr/>
          <p:nvPr/>
        </p:nvSpPr>
        <p:spPr>
          <a:xfrm>
            <a:off x="1367598" y="2038359"/>
            <a:ext cx="4501200" cy="171352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Myriad Web Pro"/>
              <a:ea typeface="+mn-ea"/>
              <a:cs typeface="+mn-cs"/>
            </a:endParaRPr>
          </a:p>
        </p:txBody>
      </p:sp>
    </p:spTree>
    <p:extLst>
      <p:ext uri="{BB962C8B-B14F-4D97-AF65-F5344CB8AC3E}">
        <p14:creationId xmlns:p14="http://schemas.microsoft.com/office/powerpoint/2010/main" val="218016605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401DCB-7160-4E3F-92BA-DBFCEC344793}"/>
              </a:ext>
            </a:extLst>
          </p:cNvPr>
          <p:cNvSpPr>
            <a:spLocks noGrp="1"/>
          </p:cNvSpPr>
          <p:nvPr>
            <p:ph type="title"/>
          </p:nvPr>
        </p:nvSpPr>
        <p:spPr>
          <a:xfrm>
            <a:off x="495512" y="340386"/>
            <a:ext cx="10515600" cy="1144556"/>
          </a:xfrm>
        </p:spPr>
        <p:txBody>
          <a:bodyPr>
            <a:noAutofit/>
          </a:bodyPr>
          <a:lstStyle/>
          <a:p>
            <a:pPr algn="l"/>
            <a:r>
              <a:rPr lang="en-US" sz="3733" b="1">
                <a:solidFill>
                  <a:srgbClr val="000000"/>
                </a:solidFill>
                <a:latin typeface="Calibri" panose="020F0502020204030204" pitchFamily="34" charset="0"/>
                <a:cs typeface="Calibri" panose="020F0502020204030204" pitchFamily="34" charset="0"/>
              </a:rPr>
              <a:t>Summary of v-safe data</a:t>
            </a:r>
          </a:p>
        </p:txBody>
      </p:sp>
      <p:sp>
        <p:nvSpPr>
          <p:cNvPr id="5" name="Text Placeholder 4">
            <a:extLst>
              <a:ext uri="{FF2B5EF4-FFF2-40B4-BE49-F238E27FC236}">
                <a16:creationId xmlns:a16="http://schemas.microsoft.com/office/drawing/2014/main" id="{7B3397CB-2E3B-432F-B972-24C7B617D800}"/>
              </a:ext>
            </a:extLst>
          </p:cNvPr>
          <p:cNvSpPr>
            <a:spLocks noGrp="1"/>
          </p:cNvSpPr>
          <p:nvPr>
            <p:ph type="body" idx="1"/>
          </p:nvPr>
        </p:nvSpPr>
        <p:spPr>
          <a:xfrm>
            <a:off x="578537" y="816196"/>
            <a:ext cx="5157787" cy="668747"/>
          </a:xfrm>
        </p:spPr>
        <p:txBody>
          <a:bodyPr>
            <a:normAutofit/>
          </a:bodyPr>
          <a:lstStyle/>
          <a:p>
            <a:r>
              <a:rPr lang="en-US" sz="2800"/>
              <a:t> </a:t>
            </a:r>
          </a:p>
        </p:txBody>
      </p:sp>
      <p:graphicFrame>
        <p:nvGraphicFramePr>
          <p:cNvPr id="9" name="Content Placeholder 8">
            <a:extLst>
              <a:ext uri="{FF2B5EF4-FFF2-40B4-BE49-F238E27FC236}">
                <a16:creationId xmlns:a16="http://schemas.microsoft.com/office/drawing/2014/main" id="{54D65740-B34A-4744-BB35-67C3B9A36876}"/>
              </a:ext>
            </a:extLst>
          </p:cNvPr>
          <p:cNvGraphicFramePr>
            <a:graphicFrameLocks noGrp="1"/>
          </p:cNvGraphicFramePr>
          <p:nvPr>
            <p:ph sz="half" idx="2"/>
          </p:nvPr>
        </p:nvGraphicFramePr>
        <p:xfrm>
          <a:off x="1267240" y="2063228"/>
          <a:ext cx="9657520" cy="2731545"/>
        </p:xfrm>
        <a:graphic>
          <a:graphicData uri="http://schemas.openxmlformats.org/drawingml/2006/table">
            <a:tbl>
              <a:tblPr firstRow="1" firstCol="1" bandRow="1">
                <a:tableStyleId>{5C22544A-7EE6-4342-B048-85BDC9FD1C3A}</a:tableStyleId>
              </a:tblPr>
              <a:tblGrid>
                <a:gridCol w="4128296">
                  <a:extLst>
                    <a:ext uri="{9D8B030D-6E8A-4147-A177-3AD203B41FA5}">
                      <a16:colId xmlns:a16="http://schemas.microsoft.com/office/drawing/2014/main" val="4077767217"/>
                    </a:ext>
                  </a:extLst>
                </a:gridCol>
                <a:gridCol w="2188041">
                  <a:extLst>
                    <a:ext uri="{9D8B030D-6E8A-4147-A177-3AD203B41FA5}">
                      <a16:colId xmlns:a16="http://schemas.microsoft.com/office/drawing/2014/main" val="3202085291"/>
                    </a:ext>
                  </a:extLst>
                </a:gridCol>
                <a:gridCol w="1498767">
                  <a:extLst>
                    <a:ext uri="{9D8B030D-6E8A-4147-A177-3AD203B41FA5}">
                      <a16:colId xmlns:a16="http://schemas.microsoft.com/office/drawing/2014/main" val="1615512320"/>
                    </a:ext>
                  </a:extLst>
                </a:gridCol>
                <a:gridCol w="1842416">
                  <a:extLst>
                    <a:ext uri="{9D8B030D-6E8A-4147-A177-3AD203B41FA5}">
                      <a16:colId xmlns:a16="http://schemas.microsoft.com/office/drawing/2014/main" val="339178136"/>
                    </a:ext>
                  </a:extLst>
                </a:gridCol>
              </a:tblGrid>
              <a:tr h="658368">
                <a:tc>
                  <a:txBody>
                    <a:bodyPr/>
                    <a:lstStyle/>
                    <a:p>
                      <a:pPr marL="0" marR="0" algn="ctr">
                        <a:lnSpc>
                          <a:spcPct val="90000"/>
                        </a:lnSpc>
                        <a:spcBef>
                          <a:spcPts val="1200"/>
                        </a:spcBef>
                        <a:spcAft>
                          <a:spcPts val="0"/>
                        </a:spcAft>
                      </a:pPr>
                      <a:endParaRPr lang="en-US" sz="2400" b="1">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ctr">
                        <a:lnSpc>
                          <a:spcPct val="90000"/>
                        </a:lnSpc>
                        <a:spcBef>
                          <a:spcPts val="1200"/>
                        </a:spcBef>
                        <a:spcAft>
                          <a:spcPts val="0"/>
                        </a:spcAft>
                      </a:pPr>
                      <a:r>
                        <a:rPr lang="en-US" sz="2400" b="1">
                          <a:solidFill>
                            <a:schemeClr val="bg2"/>
                          </a:solidFill>
                          <a:effectLst/>
                          <a:latin typeface="Calibri" panose="020F0502020204030204" pitchFamily="34" charset="0"/>
                          <a:ea typeface="Calibri" panose="020F0502020204030204" pitchFamily="34" charset="0"/>
                          <a:cs typeface="Calibri" panose="020F0502020204030204" pitchFamily="34" charset="0"/>
                        </a:rPr>
                        <a:t>Pfizer-</a:t>
                      </a:r>
                      <a:r>
                        <a:rPr lang="en-US" sz="2400" b="1" err="1">
                          <a:solidFill>
                            <a:schemeClr val="bg2"/>
                          </a:solidFill>
                          <a:effectLst/>
                          <a:latin typeface="Calibri" panose="020F0502020204030204" pitchFamily="34" charset="0"/>
                          <a:ea typeface="Calibri" panose="020F0502020204030204" pitchFamily="34" charset="0"/>
                          <a:cs typeface="Calibri" panose="020F0502020204030204" pitchFamily="34" charset="0"/>
                        </a:rPr>
                        <a:t>BioNTech</a:t>
                      </a:r>
                      <a:endParaRPr lang="en-US" sz="2400" b="1">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a:lnSpc>
                          <a:spcPct val="90000"/>
                        </a:lnSpc>
                        <a:spcBef>
                          <a:spcPts val="1200"/>
                        </a:spcBef>
                        <a:spcAft>
                          <a:spcPts val="0"/>
                        </a:spcAft>
                      </a:pPr>
                      <a:r>
                        <a:rPr lang="en-US" sz="2400" b="1" err="1">
                          <a:solidFill>
                            <a:schemeClr val="bg2"/>
                          </a:solidFill>
                          <a:effectLst/>
                          <a:latin typeface="Calibri" panose="020F0502020204030204" pitchFamily="34" charset="0"/>
                          <a:ea typeface="Calibri" panose="020F0502020204030204" pitchFamily="34" charset="0"/>
                          <a:cs typeface="Calibri" panose="020F0502020204030204" pitchFamily="34" charset="0"/>
                        </a:rPr>
                        <a:t>Moderna</a:t>
                      </a:r>
                      <a:endParaRPr lang="en-US" sz="2000">
                        <a:solidFill>
                          <a:schemeClr val="bg2"/>
                        </a:solidFill>
                        <a:effectLst/>
                        <a:latin typeface="Calibri"/>
                        <a:ea typeface="Calibri" panose="020F0502020204030204" pitchFamily="34" charset="0"/>
                      </a:endParaRPr>
                    </a:p>
                  </a:txBody>
                  <a:tcPr marL="68580" marR="68580" marT="0" marB="0" anchor="ctr"/>
                </a:tc>
                <a:tc>
                  <a:txBody>
                    <a:bodyPr/>
                    <a:lstStyle/>
                    <a:p>
                      <a:pPr marL="0" marR="0" algn="ctr">
                        <a:lnSpc>
                          <a:spcPct val="90000"/>
                        </a:lnSpc>
                        <a:spcBef>
                          <a:spcPts val="1200"/>
                        </a:spcBef>
                        <a:spcAft>
                          <a:spcPts val="0"/>
                        </a:spcAft>
                      </a:pPr>
                      <a:r>
                        <a:rPr lang="en-US" sz="2400">
                          <a:solidFill>
                            <a:schemeClr val="bg2"/>
                          </a:solidFill>
                          <a:effectLst/>
                          <a:latin typeface="Calibri"/>
                          <a:ea typeface="Calibri" panose="020F0502020204030204" pitchFamily="34" charset="0"/>
                        </a:rPr>
                        <a:t>All COVID-19 vaccines </a:t>
                      </a:r>
                    </a:p>
                  </a:txBody>
                  <a:tcPr marL="68580" marR="68580" marT="0" marB="0" anchor="ctr"/>
                </a:tc>
                <a:extLst>
                  <a:ext uri="{0D108BD9-81ED-4DB2-BD59-A6C34878D82A}">
                    <a16:rowId xmlns:a16="http://schemas.microsoft.com/office/drawing/2014/main" val="2906559340"/>
                  </a:ext>
                </a:extLst>
              </a:tr>
              <a:tr h="691059">
                <a:tc>
                  <a:txBody>
                    <a:bodyPr/>
                    <a:lstStyle/>
                    <a:p>
                      <a:pPr marL="0" marR="0">
                        <a:lnSpc>
                          <a:spcPct val="90000"/>
                        </a:lnSpc>
                        <a:spcBef>
                          <a:spcPts val="1200"/>
                        </a:spcBef>
                        <a:spcAft>
                          <a:spcPts val="0"/>
                        </a:spcAft>
                      </a:pPr>
                      <a:r>
                        <a:rPr lang="en-US" sz="2400" b="0" baseline="0">
                          <a:solidFill>
                            <a:schemeClr val="bg2"/>
                          </a:solidFill>
                          <a:effectLst/>
                          <a:latin typeface="Calibri" panose="020F0502020204030204" pitchFamily="34" charset="0"/>
                          <a:ea typeface="Calibri" panose="020F0502020204030204" pitchFamily="34" charset="0"/>
                          <a:cs typeface="Calibri" panose="020F0502020204030204" pitchFamily="34" charset="0"/>
                        </a:rPr>
                        <a:t>People receiving 1 or more doses  in the United States</a:t>
                      </a:r>
                      <a:r>
                        <a:rPr lang="en-US" sz="2400" b="0" baseline="30000">
                          <a:solidFill>
                            <a:schemeClr val="bg2"/>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nchor="ctr"/>
                </a:tc>
                <a:tc>
                  <a:txBody>
                    <a:bodyPr/>
                    <a:lstStyle/>
                    <a:p>
                      <a:pPr marL="0" marR="0" algn="ctr">
                        <a:lnSpc>
                          <a:spcPct val="90000"/>
                        </a:lnSpc>
                        <a:spcBef>
                          <a:spcPts val="120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12,153,536</a:t>
                      </a:r>
                    </a:p>
                  </a:txBody>
                  <a:tcPr marL="68580" marR="68580" marT="0" marB="0" anchor="ctr"/>
                </a:tc>
                <a:tc>
                  <a:txBody>
                    <a:bodyPr/>
                    <a:lstStyle/>
                    <a:p>
                      <a:pPr marL="0" marR="0" algn="ctr">
                        <a:lnSpc>
                          <a:spcPct val="90000"/>
                        </a:lnSpc>
                        <a:spcBef>
                          <a:spcPts val="120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9,689,497</a:t>
                      </a:r>
                    </a:p>
                  </a:txBody>
                  <a:tcPr marL="68580" marR="68580" marT="0" marB="0" anchor="ctr"/>
                </a:tc>
                <a:tc>
                  <a:txBody>
                    <a:bodyPr/>
                    <a:lstStyle/>
                    <a:p>
                      <a:pPr marL="0" marR="0" algn="ctr">
                        <a:lnSpc>
                          <a:spcPct val="90000"/>
                        </a:lnSpc>
                        <a:spcBef>
                          <a:spcPts val="120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21,843,033</a:t>
                      </a:r>
                    </a:p>
                  </a:txBody>
                  <a:tcPr marL="68580" marR="68580" marT="0" marB="0" anchor="ctr"/>
                </a:tc>
                <a:extLst>
                  <a:ext uri="{0D108BD9-81ED-4DB2-BD59-A6C34878D82A}">
                    <a16:rowId xmlns:a16="http://schemas.microsoft.com/office/drawing/2014/main" val="317509306"/>
                  </a:ext>
                </a:extLst>
              </a:tr>
              <a:tr h="691059">
                <a:tc>
                  <a:txBody>
                    <a:bodyPr/>
                    <a:lstStyle/>
                    <a:p>
                      <a:pPr marL="0" marR="0" lvl="0" indent="0" algn="l" defTabSz="914400" rtl="0" eaLnBrk="1" fontAlgn="auto" latinLnBrk="0" hangingPunct="1">
                        <a:lnSpc>
                          <a:spcPct val="90000"/>
                        </a:lnSpc>
                        <a:spcBef>
                          <a:spcPts val="1200"/>
                        </a:spcBef>
                        <a:spcAft>
                          <a:spcPts val="0"/>
                        </a:spcAft>
                        <a:buClrTx/>
                        <a:buSzTx/>
                        <a:buFontTx/>
                        <a:buNone/>
                        <a:tabLst/>
                        <a:defRPr/>
                      </a:pPr>
                      <a:r>
                        <a:rPr lang="en-US" sz="2400" b="0">
                          <a:solidFill>
                            <a:schemeClr val="bg2"/>
                          </a:solidFill>
                          <a:effectLst/>
                          <a:latin typeface="Calibri" panose="020F0502020204030204" pitchFamily="34" charset="0"/>
                          <a:ea typeface="Calibri" panose="020F0502020204030204" pitchFamily="34" charset="0"/>
                          <a:cs typeface="Calibri" panose="020F0502020204030204" pitchFamily="34" charset="0"/>
                        </a:rPr>
                        <a:t>Registrants completing at least 1 v-safe health check-in</a:t>
                      </a:r>
                      <a:r>
                        <a:rPr lang="en-US" sz="2400" b="0" baseline="30000">
                          <a:solidFill>
                            <a:schemeClr val="bg2"/>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nchor="ctr"/>
                </a:tc>
                <a:tc>
                  <a:txBody>
                    <a:bodyPr/>
                    <a:lstStyle/>
                    <a:p>
                      <a:pPr marL="0" marR="0" algn="ctr">
                        <a:lnSpc>
                          <a:spcPct val="90000"/>
                        </a:lnSpc>
                        <a:spcBef>
                          <a:spcPts val="120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997,042</a:t>
                      </a:r>
                    </a:p>
                  </a:txBody>
                  <a:tcPr marL="68580" marR="68580" marT="0" marB="0" anchor="ctr"/>
                </a:tc>
                <a:tc>
                  <a:txBody>
                    <a:bodyPr/>
                    <a:lstStyle/>
                    <a:p>
                      <a:pPr marL="0" marR="0" algn="ctr">
                        <a:lnSpc>
                          <a:spcPct val="90000"/>
                        </a:lnSpc>
                        <a:spcBef>
                          <a:spcPts val="120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1,083,174</a:t>
                      </a:r>
                    </a:p>
                  </a:txBody>
                  <a:tcPr marL="68580" marR="68580" marT="0" marB="0" anchor="ctr"/>
                </a:tc>
                <a:tc>
                  <a:txBody>
                    <a:bodyPr/>
                    <a:lstStyle/>
                    <a:p>
                      <a:pPr marL="0" marR="0" algn="ctr">
                        <a:lnSpc>
                          <a:spcPct val="90000"/>
                        </a:lnSpc>
                        <a:spcBef>
                          <a:spcPts val="120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2,080,216</a:t>
                      </a:r>
                    </a:p>
                  </a:txBody>
                  <a:tcPr marL="68580" marR="68580" marT="0" marB="0" anchor="ctr"/>
                </a:tc>
                <a:extLst>
                  <a:ext uri="{0D108BD9-81ED-4DB2-BD59-A6C34878D82A}">
                    <a16:rowId xmlns:a16="http://schemas.microsoft.com/office/drawing/2014/main" val="1750377469"/>
                  </a:ext>
                </a:extLst>
              </a:tr>
              <a:tr h="691059">
                <a:tc>
                  <a:txBody>
                    <a:bodyPr/>
                    <a:lstStyle/>
                    <a:p>
                      <a:pPr marL="0" marR="0">
                        <a:lnSpc>
                          <a:spcPct val="90000"/>
                        </a:lnSpc>
                        <a:spcBef>
                          <a:spcPts val="1200"/>
                        </a:spcBef>
                        <a:spcAft>
                          <a:spcPts val="0"/>
                        </a:spcAft>
                      </a:pPr>
                      <a:r>
                        <a:rPr lang="en-US" sz="2400" b="0">
                          <a:solidFill>
                            <a:schemeClr val="bg2"/>
                          </a:solidFill>
                          <a:effectLst/>
                          <a:latin typeface="Calibri" panose="020F0502020204030204" pitchFamily="34" charset="0"/>
                          <a:cs typeface="Calibri" panose="020F0502020204030204" pitchFamily="34" charset="0"/>
                        </a:rPr>
                        <a:t>Pregnancies reported to v-safe</a:t>
                      </a:r>
                      <a:endParaRPr lang="en-US" sz="2400" b="0" baseline="3000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90000"/>
                        </a:lnSpc>
                        <a:spcBef>
                          <a:spcPts val="120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8,633</a:t>
                      </a:r>
                    </a:p>
                  </a:txBody>
                  <a:tcPr marL="68580" marR="68580" marT="0" marB="0" anchor="ctr"/>
                </a:tc>
                <a:tc>
                  <a:txBody>
                    <a:bodyPr/>
                    <a:lstStyle/>
                    <a:p>
                      <a:pPr marL="0" marR="0" algn="ctr">
                        <a:lnSpc>
                          <a:spcPct val="90000"/>
                        </a:lnSpc>
                        <a:spcBef>
                          <a:spcPts val="120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6,498</a:t>
                      </a:r>
                    </a:p>
                  </a:txBody>
                  <a:tcPr marL="68580" marR="68580" marT="0" marB="0" anchor="ctr"/>
                </a:tc>
                <a:tc>
                  <a:txBody>
                    <a:bodyPr/>
                    <a:lstStyle/>
                    <a:p>
                      <a:pPr marL="0" marR="0" algn="ctr">
                        <a:lnSpc>
                          <a:spcPct val="90000"/>
                        </a:lnSpc>
                        <a:spcBef>
                          <a:spcPts val="120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15,131</a:t>
                      </a:r>
                    </a:p>
                  </a:txBody>
                  <a:tcPr marL="68580" marR="68580" marT="0" marB="0" anchor="ctr"/>
                </a:tc>
                <a:extLst>
                  <a:ext uri="{0D108BD9-81ED-4DB2-BD59-A6C34878D82A}">
                    <a16:rowId xmlns:a16="http://schemas.microsoft.com/office/drawing/2014/main" val="3252968949"/>
                  </a:ext>
                </a:extLst>
              </a:tr>
            </a:tbl>
          </a:graphicData>
        </a:graphic>
      </p:graphicFrame>
      <p:sp>
        <p:nvSpPr>
          <p:cNvPr id="8" name="TextBox 7">
            <a:extLst>
              <a:ext uri="{FF2B5EF4-FFF2-40B4-BE49-F238E27FC236}">
                <a16:creationId xmlns:a16="http://schemas.microsoft.com/office/drawing/2014/main" id="{156B39B7-7C8B-4198-A728-B8B945FD4852}"/>
              </a:ext>
            </a:extLst>
          </p:cNvPr>
          <p:cNvSpPr txBox="1"/>
          <p:nvPr/>
        </p:nvSpPr>
        <p:spPr>
          <a:xfrm>
            <a:off x="578538" y="5947097"/>
            <a:ext cx="11720177" cy="584775"/>
          </a:xfrm>
          <a:prstGeom prst="rect">
            <a:avLst/>
          </a:prstGeom>
          <a:noFill/>
        </p:spPr>
        <p:txBody>
          <a:bodyPr wrap="square" lIns="91440" tIns="45720" rIns="91440" bIns="45720" rtlCol="0" anchor="t">
            <a:spAutoFit/>
          </a:bodyPr>
          <a:lstStyle/>
          <a:p>
            <a:pPr marL="0" marR="0" lvl="0" indent="0" algn="l" defTabSz="914354"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3000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COVID Data Tracker data as of 1/24/2021</a:t>
            </a:r>
            <a:endParaRPr kumimoji="0" lang="en-US" sz="1600" b="0" i="0" u="none" strike="noStrike" kern="1200" cap="none" spc="0" normalizeH="0" baseline="3000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354"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3000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v-safe data as of 1/20/2021, 5:00 AM ET</a:t>
            </a:r>
            <a:endParaRPr kumimoji="0" lang="en-US" sz="1600" b="0" i="0" u="none" strike="noStrike" kern="1200" cap="none" spc="0" normalizeH="0" baseline="3000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Slide Number Placeholder 1">
            <a:extLst>
              <a:ext uri="{FF2B5EF4-FFF2-40B4-BE49-F238E27FC236}">
                <a16:creationId xmlns:a16="http://schemas.microsoft.com/office/drawing/2014/main" id="{A497B969-3D60-4B72-A560-434651371A3C}"/>
              </a:ext>
            </a:extLst>
          </p:cNvPr>
          <p:cNvSpPr>
            <a:spLocks noGrp="1"/>
          </p:cNvSpPr>
          <p:nvPr>
            <p:ph type="sldNum" sz="quarter" idx="12"/>
          </p:nvPr>
        </p:nvSpPr>
        <p:spPr/>
        <p:txBody>
          <a:bodyPr/>
          <a:lstStyle/>
          <a:p>
            <a:pPr marL="0" marR="0" lvl="0" indent="0" algn="l" defTabSz="1219170" rtl="0" eaLnBrk="0" fontAlgn="base" latinLnBrk="0" hangingPunct="0">
              <a:lnSpc>
                <a:spcPct val="100000"/>
              </a:lnSpc>
              <a:spcBef>
                <a:spcPct val="0"/>
              </a:spcBef>
              <a:spcAft>
                <a:spcPct val="0"/>
              </a:spcAft>
              <a:buClrTx/>
              <a:buSzTx/>
              <a:buFontTx/>
              <a:buNone/>
              <a:tabLst/>
              <a:defRPr/>
            </a:pPr>
            <a:fld id="{BACC504F-F0E1-403A-A0B4-A1B8B8EFA5D6}" type="slidenum">
              <a:rPr kumimoji="0" lang="en-US" sz="2400"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rPr>
              <a:pPr marL="0" marR="0" lvl="0" indent="0" algn="l" defTabSz="1219170" rtl="0" eaLnBrk="0" fontAlgn="base" latinLnBrk="0" hangingPunct="0">
                <a:lnSpc>
                  <a:spcPct val="100000"/>
                </a:lnSpc>
                <a:spcBef>
                  <a:spcPct val="0"/>
                </a:spcBef>
                <a:spcAft>
                  <a:spcPct val="0"/>
                </a:spcAft>
                <a:buClrTx/>
                <a:buSzTx/>
                <a:buFontTx/>
                <a:buNone/>
                <a:tabLst/>
                <a:defRPr/>
              </a:pPr>
              <a:t>45</a:t>
            </a:fld>
            <a:endParaRPr kumimoji="0" lang="en-US" sz="2400"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spTree>
    <p:extLst>
      <p:ext uri="{BB962C8B-B14F-4D97-AF65-F5344CB8AC3E}">
        <p14:creationId xmlns:p14="http://schemas.microsoft.com/office/powerpoint/2010/main" val="4870602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401DCB-7160-4E3F-92BA-DBFCEC344793}"/>
              </a:ext>
            </a:extLst>
          </p:cNvPr>
          <p:cNvSpPr>
            <a:spLocks noGrp="1"/>
          </p:cNvSpPr>
          <p:nvPr>
            <p:ph type="title"/>
          </p:nvPr>
        </p:nvSpPr>
        <p:spPr>
          <a:xfrm>
            <a:off x="495512" y="340387"/>
            <a:ext cx="10515600" cy="934741"/>
          </a:xfrm>
        </p:spPr>
        <p:txBody>
          <a:bodyPr>
            <a:noAutofit/>
          </a:bodyPr>
          <a:lstStyle/>
          <a:p>
            <a:pPr algn="l"/>
            <a:r>
              <a:rPr lang="en-US" sz="3733" b="1">
                <a:solidFill>
                  <a:srgbClr val="000000"/>
                </a:solidFill>
                <a:latin typeface="Calibri" panose="020F0502020204030204" pitchFamily="34" charset="0"/>
                <a:cs typeface="Calibri" panose="020F0502020204030204" pitchFamily="34" charset="0"/>
              </a:rPr>
              <a:t>Reactogenicity reported to v-safe</a:t>
            </a:r>
          </a:p>
        </p:txBody>
      </p:sp>
      <p:sp>
        <p:nvSpPr>
          <p:cNvPr id="5" name="Text Placeholder 4">
            <a:extLst>
              <a:ext uri="{FF2B5EF4-FFF2-40B4-BE49-F238E27FC236}">
                <a16:creationId xmlns:a16="http://schemas.microsoft.com/office/drawing/2014/main" id="{7B3397CB-2E3B-432F-B972-24C7B617D800}"/>
              </a:ext>
            </a:extLst>
          </p:cNvPr>
          <p:cNvSpPr>
            <a:spLocks noGrp="1"/>
          </p:cNvSpPr>
          <p:nvPr>
            <p:ph type="body" idx="1"/>
          </p:nvPr>
        </p:nvSpPr>
        <p:spPr>
          <a:xfrm>
            <a:off x="578537" y="816196"/>
            <a:ext cx="5157787" cy="668747"/>
          </a:xfrm>
        </p:spPr>
        <p:txBody>
          <a:bodyPr>
            <a:normAutofit/>
          </a:bodyPr>
          <a:lstStyle/>
          <a:p>
            <a:r>
              <a:rPr lang="en-US" sz="2800"/>
              <a:t> </a:t>
            </a:r>
          </a:p>
        </p:txBody>
      </p:sp>
      <p:graphicFrame>
        <p:nvGraphicFramePr>
          <p:cNvPr id="9" name="Content Placeholder 8">
            <a:extLst>
              <a:ext uri="{FF2B5EF4-FFF2-40B4-BE49-F238E27FC236}">
                <a16:creationId xmlns:a16="http://schemas.microsoft.com/office/drawing/2014/main" id="{54D65740-B34A-4744-BB35-67C3B9A36876}"/>
              </a:ext>
            </a:extLst>
          </p:cNvPr>
          <p:cNvGraphicFramePr>
            <a:graphicFrameLocks noGrp="1"/>
          </p:cNvGraphicFramePr>
          <p:nvPr>
            <p:ph sz="half" idx="2"/>
          </p:nvPr>
        </p:nvGraphicFramePr>
        <p:xfrm>
          <a:off x="903352" y="1350588"/>
          <a:ext cx="10385297" cy="4329739"/>
        </p:xfrm>
        <a:graphic>
          <a:graphicData uri="http://schemas.openxmlformats.org/drawingml/2006/table">
            <a:tbl>
              <a:tblPr firstRow="1" firstCol="1" bandRow="1">
                <a:tableStyleId>{5C22544A-7EE6-4342-B048-85BDC9FD1C3A}</a:tableStyleId>
              </a:tblPr>
              <a:tblGrid>
                <a:gridCol w="2718815">
                  <a:extLst>
                    <a:ext uri="{9D8B030D-6E8A-4147-A177-3AD203B41FA5}">
                      <a16:colId xmlns:a16="http://schemas.microsoft.com/office/drawing/2014/main" val="4077767217"/>
                    </a:ext>
                  </a:extLst>
                </a:gridCol>
                <a:gridCol w="1686644">
                  <a:extLst>
                    <a:ext uri="{9D8B030D-6E8A-4147-A177-3AD203B41FA5}">
                      <a16:colId xmlns:a16="http://schemas.microsoft.com/office/drawing/2014/main" val="3464561858"/>
                    </a:ext>
                  </a:extLst>
                </a:gridCol>
                <a:gridCol w="1841839">
                  <a:extLst>
                    <a:ext uri="{9D8B030D-6E8A-4147-A177-3AD203B41FA5}">
                      <a16:colId xmlns:a16="http://schemas.microsoft.com/office/drawing/2014/main" val="3202085291"/>
                    </a:ext>
                  </a:extLst>
                </a:gridCol>
                <a:gridCol w="1841839">
                  <a:extLst>
                    <a:ext uri="{9D8B030D-6E8A-4147-A177-3AD203B41FA5}">
                      <a16:colId xmlns:a16="http://schemas.microsoft.com/office/drawing/2014/main" val="3634943913"/>
                    </a:ext>
                  </a:extLst>
                </a:gridCol>
                <a:gridCol w="2296160">
                  <a:extLst>
                    <a:ext uri="{9D8B030D-6E8A-4147-A177-3AD203B41FA5}">
                      <a16:colId xmlns:a16="http://schemas.microsoft.com/office/drawing/2014/main" val="1615512320"/>
                    </a:ext>
                  </a:extLst>
                </a:gridCol>
              </a:tblGrid>
              <a:tr h="650240">
                <a:tc>
                  <a:txBody>
                    <a:bodyPr/>
                    <a:lstStyle/>
                    <a:p>
                      <a:pPr marL="0" marR="0" algn="ctr">
                        <a:spcBef>
                          <a:spcPts val="0"/>
                        </a:spcBef>
                        <a:spcAft>
                          <a:spcPts val="0"/>
                        </a:spcAft>
                      </a:pPr>
                      <a:r>
                        <a:rPr lang="en-US" sz="2100" b="1" baseline="0">
                          <a:solidFill>
                            <a:schemeClr val="bg2"/>
                          </a:solidFill>
                          <a:effectLst/>
                          <a:latin typeface="Calibri" panose="020F0502020204030204" pitchFamily="34" charset="0"/>
                          <a:ea typeface="Calibri" panose="020F0502020204030204" pitchFamily="34" charset="0"/>
                          <a:cs typeface="Calibri" panose="020F0502020204030204" pitchFamily="34" charset="0"/>
                        </a:rPr>
                        <a:t>Local and systemic reactions, day 0-7</a:t>
                      </a:r>
                      <a:r>
                        <a:rPr lang="en-US" sz="2100" b="1" baseline="30000">
                          <a:solidFill>
                            <a:schemeClr val="bg2"/>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900" b="1">
                          <a:solidFill>
                            <a:schemeClr val="bg2"/>
                          </a:solidFill>
                          <a:effectLst/>
                          <a:latin typeface="Calibri" panose="020F0502020204030204" pitchFamily="34" charset="0"/>
                          <a:ea typeface="Calibri" panose="020F0502020204030204" pitchFamily="34" charset="0"/>
                          <a:cs typeface="Calibri" panose="020F0502020204030204" pitchFamily="34" charset="0"/>
                        </a:rPr>
                        <a:t>All vaccines</a:t>
                      </a:r>
                    </a:p>
                    <a:p>
                      <a:pPr marL="0" marR="0" algn="ctr">
                        <a:spcBef>
                          <a:spcPts val="0"/>
                        </a:spcBef>
                        <a:spcAft>
                          <a:spcPts val="0"/>
                        </a:spcAft>
                      </a:pPr>
                      <a:r>
                        <a:rPr lang="en-US" sz="2400" b="1">
                          <a:solidFill>
                            <a:schemeClr val="bg2"/>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900" b="1">
                          <a:solidFill>
                            <a:schemeClr val="bg2"/>
                          </a:solidFill>
                          <a:effectLst/>
                          <a:latin typeface="Calibri" panose="020F0502020204030204" pitchFamily="34" charset="0"/>
                          <a:ea typeface="Calibri" panose="020F0502020204030204" pitchFamily="34" charset="0"/>
                          <a:cs typeface="Calibri" panose="020F0502020204030204" pitchFamily="34" charset="0"/>
                        </a:rPr>
                        <a:t>Pfizer-</a:t>
                      </a:r>
                      <a:r>
                        <a:rPr lang="en-US" sz="1900" b="1" err="1">
                          <a:solidFill>
                            <a:schemeClr val="bg2"/>
                          </a:solidFill>
                          <a:effectLst/>
                          <a:latin typeface="Calibri" panose="020F0502020204030204" pitchFamily="34" charset="0"/>
                          <a:ea typeface="Calibri" panose="020F0502020204030204" pitchFamily="34" charset="0"/>
                          <a:cs typeface="Calibri" panose="020F0502020204030204" pitchFamily="34" charset="0"/>
                        </a:rPr>
                        <a:t>BioNTech</a:t>
                      </a:r>
                      <a:endParaRPr lang="en-US" sz="1900" b="1">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r>
                        <a:rPr lang="en-US" sz="2400" b="1">
                          <a:solidFill>
                            <a:schemeClr val="bg2"/>
                          </a:solidFill>
                          <a:effectLst/>
                          <a:latin typeface="Calibri" panose="020F0502020204030204" pitchFamily="34" charset="0"/>
                          <a:ea typeface="Calibri" panose="020F0502020204030204" pitchFamily="34" charset="0"/>
                          <a:cs typeface="Calibri" panose="020F0502020204030204" pitchFamily="34" charset="0"/>
                        </a:rPr>
                        <a:t>dose 1 %</a:t>
                      </a:r>
                    </a:p>
                  </a:txBody>
                  <a:tcPr marL="68580" marR="68580"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900" b="1">
                          <a:solidFill>
                            <a:schemeClr val="bg2"/>
                          </a:solidFill>
                          <a:effectLst/>
                          <a:latin typeface="Calibri" panose="020F0502020204030204" pitchFamily="34" charset="0"/>
                          <a:ea typeface="Calibri" panose="020F0502020204030204" pitchFamily="34" charset="0"/>
                          <a:cs typeface="Calibri" panose="020F0502020204030204" pitchFamily="34" charset="0"/>
                        </a:rPr>
                        <a:t>Pfizer-</a:t>
                      </a:r>
                      <a:r>
                        <a:rPr lang="en-US" sz="1900" b="1" err="1">
                          <a:solidFill>
                            <a:schemeClr val="bg2"/>
                          </a:solidFill>
                          <a:effectLst/>
                          <a:latin typeface="Calibri" panose="020F0502020204030204" pitchFamily="34" charset="0"/>
                          <a:ea typeface="Calibri" panose="020F0502020204030204" pitchFamily="34" charset="0"/>
                          <a:cs typeface="Calibri" panose="020F0502020204030204" pitchFamily="34" charset="0"/>
                        </a:rPr>
                        <a:t>BioNtech</a:t>
                      </a:r>
                      <a:endParaRPr lang="en-US" sz="1900" b="1">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r>
                        <a:rPr lang="en-US" sz="2400" b="1">
                          <a:solidFill>
                            <a:schemeClr val="bg2"/>
                          </a:solidFill>
                          <a:effectLst/>
                          <a:latin typeface="Calibri" panose="020F0502020204030204" pitchFamily="34" charset="0"/>
                          <a:ea typeface="Calibri" panose="020F0502020204030204" pitchFamily="34" charset="0"/>
                          <a:cs typeface="Calibri" panose="020F0502020204030204" pitchFamily="34" charset="0"/>
                        </a:rPr>
                        <a:t>dose 2 %</a:t>
                      </a:r>
                    </a:p>
                  </a:txBody>
                  <a:tcPr marL="68580" marR="68580"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900" b="1" err="1">
                          <a:solidFill>
                            <a:schemeClr val="bg2"/>
                          </a:solidFill>
                          <a:effectLst/>
                          <a:latin typeface="Calibri" panose="020F0502020204030204" pitchFamily="34" charset="0"/>
                          <a:ea typeface="Calibri" panose="020F0502020204030204" pitchFamily="34" charset="0"/>
                          <a:cs typeface="Calibri" panose="020F0502020204030204" pitchFamily="34" charset="0"/>
                        </a:rPr>
                        <a:t>Moderna</a:t>
                      </a:r>
                      <a:endParaRPr lang="en-US" sz="1900" b="1">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r>
                        <a:rPr lang="en-US" sz="2400" b="1">
                          <a:solidFill>
                            <a:schemeClr val="bg2"/>
                          </a:solidFill>
                          <a:effectLst/>
                          <a:latin typeface="Calibri" panose="020F0502020204030204" pitchFamily="34" charset="0"/>
                          <a:ea typeface="Calibri" panose="020F0502020204030204" pitchFamily="34" charset="0"/>
                          <a:cs typeface="Calibri" panose="020F0502020204030204" pitchFamily="34" charset="0"/>
                        </a:rPr>
                        <a:t>dose 1 %</a:t>
                      </a:r>
                    </a:p>
                  </a:txBody>
                  <a:tcPr marL="68580" marR="68580"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017139588"/>
                  </a:ext>
                </a:extLst>
              </a:tr>
              <a:tr h="411180">
                <a:tc>
                  <a:txBody>
                    <a:bodyPr/>
                    <a:lstStyle/>
                    <a:p>
                      <a:pPr marL="0" marR="0">
                        <a:spcBef>
                          <a:spcPts val="0"/>
                        </a:spcBef>
                        <a:spcAft>
                          <a:spcPts val="0"/>
                        </a:spcAft>
                      </a:pPr>
                      <a:r>
                        <a:rPr lang="en-US" sz="2400" b="1">
                          <a:solidFill>
                            <a:schemeClr val="bg2"/>
                          </a:solidFill>
                          <a:effectLst/>
                          <a:latin typeface="Calibri" panose="020F0502020204030204" pitchFamily="34" charset="0"/>
                          <a:cs typeface="Calibri" panose="020F0502020204030204" pitchFamily="34" charset="0"/>
                        </a:rPr>
                        <a:t>     Pain</a:t>
                      </a:r>
                      <a:endParaRPr lang="en-US" sz="2400" b="1" baseline="3000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70.7</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67.7</a:t>
                      </a:r>
                    </a:p>
                  </a:txBody>
                  <a:tcPr marL="68580" marR="6858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2400" b="1">
                          <a:solidFill>
                            <a:schemeClr val="tx1"/>
                          </a:solidFill>
                          <a:effectLst/>
                          <a:latin typeface="Calibri" panose="020F0502020204030204" pitchFamily="34" charset="0"/>
                          <a:ea typeface="Calibri" panose="020F0502020204030204" pitchFamily="34" charset="0"/>
                          <a:cs typeface="Calibri" panose="020F0502020204030204" pitchFamily="34" charset="0"/>
                        </a:rPr>
                        <a:t>74.8</a:t>
                      </a:r>
                    </a:p>
                  </a:txBody>
                  <a:tcPr marL="68580" marR="6858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70.1</a:t>
                      </a:r>
                    </a:p>
                  </a:txBody>
                  <a:tcPr marL="68580" marR="6858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252968949"/>
                  </a:ext>
                </a:extLst>
              </a:tr>
              <a:tr h="411180">
                <a:tc>
                  <a:txBody>
                    <a:bodyPr/>
                    <a:lstStyle/>
                    <a:p>
                      <a:pPr marL="0" marR="0">
                        <a:spcBef>
                          <a:spcPts val="0"/>
                        </a:spcBef>
                        <a:spcAft>
                          <a:spcPts val="0"/>
                        </a:spcAft>
                      </a:pPr>
                      <a:r>
                        <a:rPr lang="en-US" sz="2400" b="1">
                          <a:solidFill>
                            <a:schemeClr val="bg2"/>
                          </a:solidFill>
                          <a:effectLst/>
                          <a:latin typeface="Calibri" panose="020F0502020204030204" pitchFamily="34" charset="0"/>
                          <a:cs typeface="Calibri" panose="020F0502020204030204" pitchFamily="34" charset="0"/>
                        </a:rPr>
                        <a:t>     Fatigue</a:t>
                      </a:r>
                      <a:endParaRPr lang="en-US" sz="2400" b="1" baseline="3000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33.4</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28.6</a:t>
                      </a: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2400" b="1">
                          <a:solidFill>
                            <a:schemeClr val="tx1"/>
                          </a:solidFill>
                          <a:effectLst/>
                          <a:latin typeface="Calibri" panose="020F0502020204030204" pitchFamily="34" charset="0"/>
                          <a:ea typeface="Calibri" panose="020F0502020204030204" pitchFamily="34" charset="0"/>
                          <a:cs typeface="Calibri" panose="020F0502020204030204" pitchFamily="34" charset="0"/>
                        </a:rPr>
                        <a:t>50.0</a:t>
                      </a: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29.7</a:t>
                      </a:r>
                    </a:p>
                  </a:txBody>
                  <a:tcPr marL="68580" marR="68580" marT="0" marB="0"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082276522"/>
                  </a:ext>
                </a:extLst>
              </a:tr>
              <a:tr h="384979">
                <a:tc>
                  <a:txBody>
                    <a:bodyPr/>
                    <a:lstStyle/>
                    <a:p>
                      <a:pPr marL="0" marR="0">
                        <a:spcBef>
                          <a:spcPts val="0"/>
                        </a:spcBef>
                        <a:spcAft>
                          <a:spcPts val="0"/>
                        </a:spcAft>
                      </a:pPr>
                      <a:r>
                        <a:rPr lang="en-US" sz="2400" b="1">
                          <a:solidFill>
                            <a:schemeClr val="bg2"/>
                          </a:solidFill>
                          <a:effectLst/>
                          <a:latin typeface="Calibri" panose="020F0502020204030204" pitchFamily="34" charset="0"/>
                          <a:ea typeface="Calibri" panose="020F0502020204030204" pitchFamily="34" charset="0"/>
                          <a:cs typeface="Calibri" panose="020F0502020204030204" pitchFamily="34" charset="0"/>
                        </a:rPr>
                        <a:t>     Headache</a:t>
                      </a: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29.4</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25.6</a:t>
                      </a: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2400" b="1">
                          <a:solidFill>
                            <a:schemeClr val="tx1"/>
                          </a:solidFill>
                          <a:effectLst/>
                          <a:latin typeface="Calibri" panose="020F0502020204030204" pitchFamily="34" charset="0"/>
                          <a:ea typeface="Calibri" panose="020F0502020204030204" pitchFamily="34" charset="0"/>
                          <a:cs typeface="Calibri" panose="020F0502020204030204" pitchFamily="34" charset="0"/>
                        </a:rPr>
                        <a:t>41.9</a:t>
                      </a: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26.0</a:t>
                      </a:r>
                    </a:p>
                  </a:txBody>
                  <a:tcPr marL="68580" marR="68580" marT="0" marB="0"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306928657"/>
                  </a:ext>
                </a:extLst>
              </a:tr>
              <a:tr h="411180">
                <a:tc>
                  <a:txBody>
                    <a:bodyPr/>
                    <a:lstStyle/>
                    <a:p>
                      <a:pPr marL="0" marR="0">
                        <a:spcBef>
                          <a:spcPts val="0"/>
                        </a:spcBef>
                        <a:spcAft>
                          <a:spcPts val="0"/>
                        </a:spcAft>
                      </a:pPr>
                      <a:r>
                        <a:rPr lang="en-US" sz="2400" b="1">
                          <a:solidFill>
                            <a:schemeClr val="bg2"/>
                          </a:solidFill>
                          <a:effectLst/>
                          <a:latin typeface="Calibri" panose="020F0502020204030204" pitchFamily="34" charset="0"/>
                          <a:ea typeface="Calibri" panose="020F0502020204030204" pitchFamily="34" charset="0"/>
                          <a:cs typeface="Calibri" panose="020F0502020204030204" pitchFamily="34" charset="0"/>
                        </a:rPr>
                        <a:t>     Myalgia</a:t>
                      </a: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22.8</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17.2</a:t>
                      </a: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2400" b="1">
                          <a:solidFill>
                            <a:schemeClr val="tx1"/>
                          </a:solidFill>
                          <a:effectLst/>
                          <a:latin typeface="Calibri" panose="020F0502020204030204" pitchFamily="34" charset="0"/>
                          <a:ea typeface="Calibri" panose="020F0502020204030204" pitchFamily="34" charset="0"/>
                          <a:cs typeface="Calibri" panose="020F0502020204030204" pitchFamily="34" charset="0"/>
                        </a:rPr>
                        <a:t>41.6</a:t>
                      </a: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19.6</a:t>
                      </a:r>
                    </a:p>
                  </a:txBody>
                  <a:tcPr marL="68580" marR="68580" marT="0" marB="0"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175514487"/>
                  </a:ext>
                </a:extLst>
              </a:tr>
              <a:tr h="411180">
                <a:tc>
                  <a:txBody>
                    <a:bodyPr/>
                    <a:lstStyle/>
                    <a:p>
                      <a:pPr marL="0" marR="0">
                        <a:spcBef>
                          <a:spcPts val="0"/>
                        </a:spcBef>
                        <a:spcAft>
                          <a:spcPts val="0"/>
                        </a:spcAft>
                      </a:pPr>
                      <a:r>
                        <a:rPr lang="en-US" sz="2400" b="1" baseline="0">
                          <a:solidFill>
                            <a:schemeClr val="bg2"/>
                          </a:solidFill>
                          <a:effectLst/>
                          <a:latin typeface="Calibri" panose="020F0502020204030204" pitchFamily="34" charset="0"/>
                          <a:ea typeface="Calibri" panose="020F0502020204030204" pitchFamily="34" charset="0"/>
                          <a:cs typeface="Calibri" panose="020F0502020204030204" pitchFamily="34" charset="0"/>
                        </a:rPr>
                        <a:t>     Chills</a:t>
                      </a: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2400" b="1" baseline="0">
                          <a:effectLst/>
                          <a:latin typeface="Calibri" panose="020F0502020204030204" pitchFamily="34" charset="0"/>
                          <a:ea typeface="Calibri" panose="020F0502020204030204" pitchFamily="34" charset="0"/>
                          <a:cs typeface="Calibri" panose="020F0502020204030204" pitchFamily="34" charset="0"/>
                        </a:rPr>
                        <a:t>11.5</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2400" b="1" baseline="0">
                          <a:effectLst/>
                          <a:latin typeface="Calibri" panose="020F0502020204030204" pitchFamily="34" charset="0"/>
                          <a:ea typeface="Calibri" panose="020F0502020204030204" pitchFamily="34" charset="0"/>
                          <a:cs typeface="Calibri" panose="020F0502020204030204" pitchFamily="34" charset="0"/>
                        </a:rPr>
                        <a:t>7.0</a:t>
                      </a: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2400" b="1" baseline="0">
                          <a:solidFill>
                            <a:schemeClr val="tx1"/>
                          </a:solidFill>
                          <a:effectLst/>
                          <a:latin typeface="Calibri" panose="020F0502020204030204" pitchFamily="34" charset="0"/>
                          <a:ea typeface="Calibri" panose="020F0502020204030204" pitchFamily="34" charset="0"/>
                          <a:cs typeface="Calibri" panose="020F0502020204030204" pitchFamily="34" charset="0"/>
                        </a:rPr>
                        <a:t>26.7</a:t>
                      </a: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2400" b="1" baseline="0">
                          <a:effectLst/>
                          <a:latin typeface="Calibri" panose="020F0502020204030204" pitchFamily="34" charset="0"/>
                          <a:ea typeface="Calibri" panose="020F0502020204030204" pitchFamily="34" charset="0"/>
                          <a:cs typeface="Calibri" panose="020F0502020204030204" pitchFamily="34" charset="0"/>
                        </a:rPr>
                        <a:t>9.3</a:t>
                      </a:r>
                    </a:p>
                  </a:txBody>
                  <a:tcPr marL="68580" marR="68580" marT="0" marB="0"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431975728"/>
                  </a:ext>
                </a:extLst>
              </a:tr>
              <a:tr h="411180">
                <a:tc>
                  <a:txBody>
                    <a:bodyPr/>
                    <a:lstStyle/>
                    <a:p>
                      <a:pPr marL="0" marR="0">
                        <a:spcBef>
                          <a:spcPts val="0"/>
                        </a:spcBef>
                        <a:spcAft>
                          <a:spcPts val="0"/>
                        </a:spcAft>
                      </a:pPr>
                      <a:r>
                        <a:rPr lang="en-US" sz="2400" b="1" baseline="0">
                          <a:solidFill>
                            <a:schemeClr val="bg2"/>
                          </a:solidFill>
                          <a:effectLst/>
                          <a:latin typeface="Calibri" panose="020F0502020204030204" pitchFamily="34" charset="0"/>
                          <a:ea typeface="Calibri" panose="020F0502020204030204" pitchFamily="34" charset="0"/>
                          <a:cs typeface="Calibri" panose="020F0502020204030204" pitchFamily="34" charset="0"/>
                        </a:rPr>
                        <a:t>     Fever</a:t>
                      </a: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11.4</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7.4</a:t>
                      </a: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2400" b="1">
                          <a:solidFill>
                            <a:schemeClr val="tx1"/>
                          </a:solidFill>
                          <a:effectLst/>
                          <a:latin typeface="Calibri" panose="020F0502020204030204" pitchFamily="34" charset="0"/>
                          <a:ea typeface="Calibri" panose="020F0502020204030204" pitchFamily="34" charset="0"/>
                          <a:cs typeface="Calibri" panose="020F0502020204030204" pitchFamily="34" charset="0"/>
                        </a:rPr>
                        <a:t>25.2</a:t>
                      </a: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9.1</a:t>
                      </a:r>
                    </a:p>
                  </a:txBody>
                  <a:tcPr marL="68580" marR="68580" marT="0" marB="0"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197114186"/>
                  </a:ext>
                </a:extLst>
              </a:tr>
              <a:tr h="411180">
                <a:tc>
                  <a:txBody>
                    <a:bodyPr/>
                    <a:lstStyle/>
                    <a:p>
                      <a:pPr marL="0" marR="0">
                        <a:spcBef>
                          <a:spcPts val="0"/>
                        </a:spcBef>
                        <a:spcAft>
                          <a:spcPts val="0"/>
                        </a:spcAft>
                      </a:pPr>
                      <a:r>
                        <a:rPr lang="en-US" sz="2400" b="1" baseline="0">
                          <a:solidFill>
                            <a:schemeClr val="bg2"/>
                          </a:solidFill>
                          <a:effectLst/>
                          <a:latin typeface="Calibri" panose="020F0502020204030204" pitchFamily="34" charset="0"/>
                          <a:ea typeface="Calibri" panose="020F0502020204030204" pitchFamily="34" charset="0"/>
                          <a:cs typeface="Calibri" panose="020F0502020204030204" pitchFamily="34" charset="0"/>
                        </a:rPr>
                        <a:t>     Swelling</a:t>
                      </a: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11.0</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6.8</a:t>
                      </a: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2400" b="1">
                          <a:solidFill>
                            <a:schemeClr val="tx1"/>
                          </a:solidFill>
                          <a:effectLst/>
                          <a:latin typeface="Calibri" panose="020F0502020204030204" pitchFamily="34" charset="0"/>
                          <a:ea typeface="Calibri" panose="020F0502020204030204" pitchFamily="34" charset="0"/>
                          <a:cs typeface="Calibri" panose="020F0502020204030204" pitchFamily="34" charset="0"/>
                        </a:rPr>
                        <a:t>26.7</a:t>
                      </a: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13.4</a:t>
                      </a:r>
                    </a:p>
                  </a:txBody>
                  <a:tcPr marL="68580" marR="68580" marT="0" marB="0"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436244317"/>
                  </a:ext>
                </a:extLst>
              </a:tr>
              <a:tr h="411180">
                <a:tc>
                  <a:txBody>
                    <a:bodyPr/>
                    <a:lstStyle/>
                    <a:p>
                      <a:pPr marL="0" marR="0">
                        <a:spcBef>
                          <a:spcPts val="0"/>
                        </a:spcBef>
                        <a:spcAft>
                          <a:spcPts val="0"/>
                        </a:spcAft>
                      </a:pPr>
                      <a:r>
                        <a:rPr lang="en-US" sz="2400" b="1" baseline="0">
                          <a:solidFill>
                            <a:schemeClr val="bg2"/>
                          </a:solidFill>
                          <a:effectLst/>
                          <a:latin typeface="Calibri" panose="020F0502020204030204" pitchFamily="34" charset="0"/>
                          <a:ea typeface="Calibri" panose="020F0502020204030204" pitchFamily="34" charset="0"/>
                          <a:cs typeface="Calibri" panose="020F0502020204030204" pitchFamily="34" charset="0"/>
                        </a:rPr>
                        <a:t>     Joint pain</a:t>
                      </a: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10.4</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7.1</a:t>
                      </a: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2400" b="1">
                          <a:solidFill>
                            <a:schemeClr val="tx1"/>
                          </a:solidFill>
                          <a:effectLst/>
                          <a:latin typeface="Calibri" panose="020F0502020204030204" pitchFamily="34" charset="0"/>
                          <a:ea typeface="Calibri" panose="020F0502020204030204" pitchFamily="34" charset="0"/>
                          <a:cs typeface="Calibri" panose="020F0502020204030204" pitchFamily="34" charset="0"/>
                        </a:rPr>
                        <a:t>21.2</a:t>
                      </a: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8.6</a:t>
                      </a:r>
                    </a:p>
                  </a:txBody>
                  <a:tcPr marL="68580" marR="68580" marT="0" marB="0"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412211795"/>
                  </a:ext>
                </a:extLst>
              </a:tr>
              <a:tr h="411180">
                <a:tc>
                  <a:txBody>
                    <a:bodyPr/>
                    <a:lstStyle/>
                    <a:p>
                      <a:pPr marL="0" marR="0">
                        <a:spcBef>
                          <a:spcPts val="0"/>
                        </a:spcBef>
                        <a:spcAft>
                          <a:spcPts val="0"/>
                        </a:spcAft>
                      </a:pPr>
                      <a:r>
                        <a:rPr lang="en-US" sz="2400" b="1" baseline="0">
                          <a:solidFill>
                            <a:schemeClr val="bg2"/>
                          </a:solidFill>
                          <a:effectLst/>
                          <a:latin typeface="Calibri" panose="020F0502020204030204" pitchFamily="34" charset="0"/>
                          <a:ea typeface="Calibri" panose="020F0502020204030204" pitchFamily="34" charset="0"/>
                          <a:cs typeface="Calibri" panose="020F0502020204030204" pitchFamily="34" charset="0"/>
                        </a:rPr>
                        <a:t>     Nausea</a:t>
                      </a: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8.9</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7.0</a:t>
                      </a: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2400" b="1">
                          <a:solidFill>
                            <a:schemeClr val="tx1"/>
                          </a:solidFill>
                          <a:effectLst/>
                          <a:latin typeface="Calibri" panose="020F0502020204030204" pitchFamily="34" charset="0"/>
                          <a:ea typeface="Calibri" panose="020F0502020204030204" pitchFamily="34" charset="0"/>
                          <a:cs typeface="Calibri" panose="020F0502020204030204" pitchFamily="34" charset="0"/>
                        </a:rPr>
                        <a:t>13.9</a:t>
                      </a:r>
                    </a:p>
                  </a:txBody>
                  <a:tcPr marL="68580" marR="68580" marT="0" marB="0" anchor="ctr">
                    <a:lnR w="38100"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7.7</a:t>
                      </a:r>
                    </a:p>
                  </a:txBody>
                  <a:tcPr marL="68580" marR="68580" marT="0" marB="0"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5231901"/>
                  </a:ext>
                </a:extLst>
              </a:tr>
            </a:tbl>
          </a:graphicData>
        </a:graphic>
      </p:graphicFrame>
      <p:sp>
        <p:nvSpPr>
          <p:cNvPr id="8" name="TextBox 7">
            <a:extLst>
              <a:ext uri="{FF2B5EF4-FFF2-40B4-BE49-F238E27FC236}">
                <a16:creationId xmlns:a16="http://schemas.microsoft.com/office/drawing/2014/main" id="{156B39B7-7C8B-4198-A728-B8B945FD4852}"/>
              </a:ext>
            </a:extLst>
          </p:cNvPr>
          <p:cNvSpPr txBox="1"/>
          <p:nvPr/>
        </p:nvSpPr>
        <p:spPr>
          <a:xfrm>
            <a:off x="365762" y="6041803"/>
            <a:ext cx="11521439" cy="502573"/>
          </a:xfrm>
          <a:prstGeom prst="rect">
            <a:avLst/>
          </a:prstGeom>
          <a:noFill/>
        </p:spPr>
        <p:txBody>
          <a:bodyPr wrap="square" lIns="91440" tIns="45720" rIns="91440" bIns="45720" rtlCol="0" anchor="t">
            <a:spAutoFit/>
          </a:bodyPr>
          <a:lstStyle/>
          <a:p>
            <a:pPr marL="0" marR="0" lvl="0" indent="0" algn="l" defTabSz="914354" rtl="0" eaLnBrk="0" fontAlgn="base" latinLnBrk="0" hangingPunct="0">
              <a:lnSpc>
                <a:spcPct val="100000"/>
              </a:lnSpc>
              <a:spcBef>
                <a:spcPct val="0"/>
              </a:spcBef>
              <a:spcAft>
                <a:spcPct val="0"/>
              </a:spcAft>
              <a:buClrTx/>
              <a:buSzTx/>
              <a:buFontTx/>
              <a:buNone/>
              <a:tabLst/>
              <a:defRPr/>
            </a:pPr>
            <a:r>
              <a:rPr kumimoji="0" lang="en-US" sz="1333" b="0" i="0" u="none" strike="noStrike" kern="1200" cap="none" spc="0" normalizeH="0" baseline="3000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1333"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v-safe data lock point 1/14/2021, 5 AM ET</a:t>
            </a:r>
            <a:endParaRPr kumimoji="0" lang="en-US" sz="1333" b="0" i="0" u="none" strike="noStrike" kern="1200" cap="none" spc="0" normalizeH="0" baseline="3000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354" rtl="0" eaLnBrk="0" fontAlgn="base" latinLnBrk="0" hangingPunct="0">
              <a:lnSpc>
                <a:spcPct val="100000"/>
              </a:lnSpc>
              <a:spcBef>
                <a:spcPct val="0"/>
              </a:spcBef>
              <a:spcAft>
                <a:spcPct val="0"/>
              </a:spcAft>
              <a:buClrTx/>
              <a:buSzTx/>
              <a:buFontTx/>
              <a:buNone/>
              <a:tabLst/>
              <a:defRPr/>
            </a:pPr>
            <a:r>
              <a:rPr kumimoji="0" lang="en-US" sz="1333" b="0" i="0" u="none" strike="noStrike" kern="1200" cap="none" spc="0" normalizeH="0" baseline="3000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1333"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Reported on at least one health check-in completed on days 0-7 after receipt of vaccine</a:t>
            </a:r>
          </a:p>
        </p:txBody>
      </p:sp>
      <p:sp>
        <p:nvSpPr>
          <p:cNvPr id="2" name="Rectangle: Rounded Corners 1">
            <a:extLst>
              <a:ext uri="{FF2B5EF4-FFF2-40B4-BE49-F238E27FC236}">
                <a16:creationId xmlns:a16="http://schemas.microsoft.com/office/drawing/2014/main" id="{56942E96-EA06-4B5D-973F-03518F1C6701}"/>
              </a:ext>
            </a:extLst>
          </p:cNvPr>
          <p:cNvSpPr/>
          <p:nvPr/>
        </p:nvSpPr>
        <p:spPr>
          <a:xfrm>
            <a:off x="5181600" y="1182753"/>
            <a:ext cx="3938016" cy="4649236"/>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C000"/>
              </a:solidFill>
              <a:effectLst/>
              <a:uLnTx/>
              <a:uFillTx/>
              <a:latin typeface="Myriad Web Pro"/>
              <a:ea typeface="+mn-ea"/>
              <a:cs typeface="+mn-cs"/>
            </a:endParaRPr>
          </a:p>
        </p:txBody>
      </p:sp>
      <p:sp>
        <p:nvSpPr>
          <p:cNvPr id="3" name="Slide Number Placeholder 2">
            <a:extLst>
              <a:ext uri="{FF2B5EF4-FFF2-40B4-BE49-F238E27FC236}">
                <a16:creationId xmlns:a16="http://schemas.microsoft.com/office/drawing/2014/main" id="{F9631589-872B-47C6-A303-E84B30C7CBAE}"/>
              </a:ext>
            </a:extLst>
          </p:cNvPr>
          <p:cNvSpPr>
            <a:spLocks noGrp="1"/>
          </p:cNvSpPr>
          <p:nvPr>
            <p:ph type="sldNum" sz="quarter" idx="12"/>
          </p:nvPr>
        </p:nvSpPr>
        <p:spPr/>
        <p:txBody>
          <a:bodyPr/>
          <a:lstStyle/>
          <a:p>
            <a:pPr marL="0" marR="0" lvl="0" indent="0" algn="l" defTabSz="1219170" rtl="0" eaLnBrk="0" fontAlgn="base" latinLnBrk="0" hangingPunct="0">
              <a:lnSpc>
                <a:spcPct val="100000"/>
              </a:lnSpc>
              <a:spcBef>
                <a:spcPct val="0"/>
              </a:spcBef>
              <a:spcAft>
                <a:spcPct val="0"/>
              </a:spcAft>
              <a:buClrTx/>
              <a:buSzTx/>
              <a:buFontTx/>
              <a:buNone/>
              <a:tabLst/>
              <a:defRPr/>
            </a:pPr>
            <a:fld id="{BACC504F-F0E1-403A-A0B4-A1B8B8EFA5D6}" type="slidenum">
              <a:rPr kumimoji="0" lang="en-US" sz="2400"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rPr>
              <a:pPr marL="0" marR="0" lvl="0" indent="0" algn="l" defTabSz="1219170" rtl="0" eaLnBrk="0" fontAlgn="base" latinLnBrk="0" hangingPunct="0">
                <a:lnSpc>
                  <a:spcPct val="100000"/>
                </a:lnSpc>
                <a:spcBef>
                  <a:spcPct val="0"/>
                </a:spcBef>
                <a:spcAft>
                  <a:spcPct val="0"/>
                </a:spcAft>
                <a:buClrTx/>
                <a:buSzTx/>
                <a:buFontTx/>
                <a:buNone/>
                <a:tabLst/>
                <a:defRPr/>
              </a:pPr>
              <a:t>46</a:t>
            </a:fld>
            <a:endParaRPr kumimoji="0" lang="en-US" sz="2400"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spTree>
    <p:extLst>
      <p:ext uri="{BB962C8B-B14F-4D97-AF65-F5344CB8AC3E}">
        <p14:creationId xmlns:p14="http://schemas.microsoft.com/office/powerpoint/2010/main" val="10360769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a:extLst>
              <a:ext uri="{FF2B5EF4-FFF2-40B4-BE49-F238E27FC236}">
                <a16:creationId xmlns:a16="http://schemas.microsoft.com/office/drawing/2014/main" id="{370D00DF-7EE4-4D78-BA8A-92F22E9011BF}"/>
              </a:ext>
            </a:extLst>
          </p:cNvPr>
          <p:cNvGraphicFramePr>
            <a:graphicFrameLocks/>
          </p:cNvGraphicFramePr>
          <p:nvPr/>
        </p:nvGraphicFramePr>
        <p:xfrm>
          <a:off x="237047" y="232169"/>
          <a:ext cx="8562469" cy="6217920"/>
        </p:xfrm>
        <a:graphic>
          <a:graphicData uri="http://schemas.openxmlformats.org/drawingml/2006/table">
            <a:tbl>
              <a:tblPr/>
              <a:tblGrid>
                <a:gridCol w="3580469">
                  <a:extLst>
                    <a:ext uri="{9D8B030D-6E8A-4147-A177-3AD203B41FA5}">
                      <a16:colId xmlns:a16="http://schemas.microsoft.com/office/drawing/2014/main" val="2502213098"/>
                    </a:ext>
                  </a:extLst>
                </a:gridCol>
                <a:gridCol w="1183616">
                  <a:extLst>
                    <a:ext uri="{9D8B030D-6E8A-4147-A177-3AD203B41FA5}">
                      <a16:colId xmlns:a16="http://schemas.microsoft.com/office/drawing/2014/main" val="2747146061"/>
                    </a:ext>
                  </a:extLst>
                </a:gridCol>
                <a:gridCol w="860044">
                  <a:extLst>
                    <a:ext uri="{9D8B030D-6E8A-4147-A177-3AD203B41FA5}">
                      <a16:colId xmlns:a16="http://schemas.microsoft.com/office/drawing/2014/main" val="8955780"/>
                    </a:ext>
                  </a:extLst>
                </a:gridCol>
                <a:gridCol w="970619">
                  <a:extLst>
                    <a:ext uri="{9D8B030D-6E8A-4147-A177-3AD203B41FA5}">
                      <a16:colId xmlns:a16="http://schemas.microsoft.com/office/drawing/2014/main" val="4115568688"/>
                    </a:ext>
                  </a:extLst>
                </a:gridCol>
                <a:gridCol w="1187873">
                  <a:extLst>
                    <a:ext uri="{9D8B030D-6E8A-4147-A177-3AD203B41FA5}">
                      <a16:colId xmlns:a16="http://schemas.microsoft.com/office/drawing/2014/main" val="1275302934"/>
                    </a:ext>
                  </a:extLst>
                </a:gridCol>
                <a:gridCol w="779848">
                  <a:extLst>
                    <a:ext uri="{9D8B030D-6E8A-4147-A177-3AD203B41FA5}">
                      <a16:colId xmlns:a16="http://schemas.microsoft.com/office/drawing/2014/main" val="4136447289"/>
                    </a:ext>
                  </a:extLst>
                </a:gridCol>
              </a:tblGrid>
              <a:tr h="448800">
                <a:tc>
                  <a:txBody>
                    <a:bodyPr/>
                    <a:lstStyle/>
                    <a:p>
                      <a:pPr algn="l" rtl="0" fontAlgn="ctr">
                        <a:lnSpc>
                          <a:spcPct val="80000"/>
                        </a:lnSpc>
                      </a:pPr>
                      <a:r>
                        <a:rPr lang="en-US" sz="1600" b="1" i="0" u="none" strike="noStrike">
                          <a:solidFill>
                            <a:srgbClr val="FFC000"/>
                          </a:solidFill>
                          <a:effectLst/>
                          <a:latin typeface="Calibri" panose="020F0502020204030204" pitchFamily="34" charset="0"/>
                        </a:rPr>
                        <a:t>VSD RCA outcomes for COVID-19 vaccines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lnSpc>
                          <a:spcPct val="80000"/>
                        </a:lnSpc>
                      </a:pPr>
                      <a:r>
                        <a:rPr lang="en-US" sz="1600" b="1" i="0" u="none" strike="noStrike">
                          <a:solidFill>
                            <a:srgbClr val="FFC000"/>
                          </a:solidFill>
                          <a:effectLst/>
                          <a:latin typeface="Calibri" panose="020F0502020204030204" pitchFamily="34" charset="0"/>
                        </a:rPr>
                        <a:t>Concurrent </a:t>
                      </a:r>
                    </a:p>
                    <a:p>
                      <a:pPr algn="ctr" rtl="0" fontAlgn="ctr">
                        <a:lnSpc>
                          <a:spcPct val="80000"/>
                        </a:lnSpc>
                      </a:pPr>
                      <a:r>
                        <a:rPr lang="en-US" sz="1600" b="1" i="0" u="none" strike="noStrike">
                          <a:solidFill>
                            <a:srgbClr val="FFC000"/>
                          </a:solidFill>
                          <a:effectLst/>
                          <a:latin typeface="Calibri" panose="020F0502020204030204" pitchFamily="34" charset="0"/>
                        </a:rPr>
                        <a:t>comparator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lnSpc>
                          <a:spcPct val="80000"/>
                        </a:lnSpc>
                      </a:pPr>
                      <a:r>
                        <a:rPr lang="en-US" sz="1600" b="1" i="0" u="none" strike="noStrike">
                          <a:solidFill>
                            <a:srgbClr val="FFC000"/>
                          </a:solidFill>
                          <a:effectLst/>
                          <a:latin typeface="Calibri" panose="020F0502020204030204" pitchFamily="34" charset="0"/>
                        </a:rPr>
                        <a:t>Risk </a:t>
                      </a:r>
                    </a:p>
                    <a:p>
                      <a:pPr algn="ctr" rtl="0" fontAlgn="ctr">
                        <a:lnSpc>
                          <a:spcPct val="80000"/>
                        </a:lnSpc>
                      </a:pPr>
                      <a:r>
                        <a:rPr lang="en-US" sz="1600" b="1" i="0" u="none" strike="noStrike">
                          <a:solidFill>
                            <a:srgbClr val="FFC000"/>
                          </a:solidFill>
                          <a:effectLst/>
                          <a:latin typeface="Calibri" panose="020F0502020204030204" pitchFamily="34" charset="0"/>
                        </a:rPr>
                        <a:t>interval</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lnSpc>
                          <a:spcPct val="80000"/>
                        </a:lnSpc>
                      </a:pPr>
                      <a:r>
                        <a:rPr lang="en-US" sz="1600" b="1" i="0" u="none" strike="noStrike">
                          <a:solidFill>
                            <a:srgbClr val="FFC000"/>
                          </a:solidFill>
                          <a:effectLst/>
                          <a:latin typeface="Calibri" panose="020F0502020204030204" pitchFamily="34" charset="0"/>
                        </a:rPr>
                        <a:t>Events in</a:t>
                      </a:r>
                    </a:p>
                    <a:p>
                      <a:pPr algn="ctr" rtl="0" fontAlgn="ctr">
                        <a:lnSpc>
                          <a:spcPct val="80000"/>
                        </a:lnSpc>
                      </a:pPr>
                      <a:r>
                        <a:rPr lang="en-US" sz="1600" b="1" i="0" u="none" strike="noStrike">
                          <a:solidFill>
                            <a:srgbClr val="FFC000"/>
                          </a:solidFill>
                          <a:effectLst/>
                          <a:latin typeface="Calibri" panose="020F0502020204030204" pitchFamily="34" charset="0"/>
                        </a:rPr>
                        <a:t>vaccinated</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lnSpc>
                          <a:spcPct val="80000"/>
                        </a:lnSpc>
                      </a:pPr>
                      <a:r>
                        <a:rPr lang="en-US" sz="1600" b="1" i="0" u="none" strike="noStrike">
                          <a:solidFill>
                            <a:srgbClr val="FFC000"/>
                          </a:solidFill>
                          <a:effectLst/>
                          <a:latin typeface="Calibri" panose="020F0502020204030204" pitchFamily="34" charset="0"/>
                        </a:rPr>
                        <a:t>Events in</a:t>
                      </a:r>
                    </a:p>
                    <a:p>
                      <a:pPr algn="ctr" rtl="0" fontAlgn="ctr">
                        <a:lnSpc>
                          <a:spcPct val="80000"/>
                        </a:lnSpc>
                      </a:pPr>
                      <a:r>
                        <a:rPr lang="en-US" sz="1600" b="1" i="0" u="none" strike="noStrike">
                          <a:solidFill>
                            <a:srgbClr val="FFC000"/>
                          </a:solidFill>
                          <a:effectLst/>
                          <a:latin typeface="Calibri" panose="020F0502020204030204" pitchFamily="34" charset="0"/>
                        </a:rPr>
                        <a:t>unvaccinated</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lnSpc>
                          <a:spcPct val="80000"/>
                        </a:lnSpc>
                      </a:pPr>
                      <a:r>
                        <a:rPr lang="en-US" sz="1600" b="1" i="0" u="none" strike="noStrike">
                          <a:solidFill>
                            <a:srgbClr val="FFC000"/>
                          </a:solidFill>
                          <a:effectLst/>
                          <a:latin typeface="Calibri" panose="020F0502020204030204" pitchFamily="34" charset="0"/>
                        </a:rPr>
                        <a:t>Signal</a:t>
                      </a:r>
                    </a:p>
                    <a:p>
                      <a:pPr algn="ctr" rtl="0" fontAlgn="ctr">
                        <a:lnSpc>
                          <a:spcPct val="80000"/>
                        </a:lnSpc>
                      </a:pPr>
                      <a:r>
                        <a:rPr lang="en-US" sz="1600" b="1" i="0" u="none" strike="noStrike">
                          <a:solidFill>
                            <a:srgbClr val="FFC000"/>
                          </a:solidFill>
                          <a:effectLst/>
                          <a:latin typeface="Calibri" panose="020F0502020204030204" pitchFamily="34" charset="0"/>
                        </a:rPr>
                        <a:t>(Y/N)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76678849"/>
                  </a:ext>
                </a:extLst>
              </a:tr>
              <a:tr h="274720">
                <a:tc>
                  <a:txBody>
                    <a:bodyPr/>
                    <a:lstStyle/>
                    <a:p>
                      <a:pPr algn="l" rtl="0" fontAlgn="ctr"/>
                      <a:r>
                        <a:rPr lang="en-US" sz="1600" b="0" i="0" u="none" strike="noStrike">
                          <a:solidFill>
                            <a:srgbClr val="000000"/>
                          </a:solidFill>
                          <a:effectLst/>
                          <a:latin typeface="Calibri" panose="020F0502020204030204" pitchFamily="34" charset="0"/>
                        </a:rPr>
                        <a:t>Acute disseminated encephalomyelitis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Unvaccinated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1-21 days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9311513"/>
                  </a:ext>
                </a:extLst>
              </a:tr>
              <a:tr h="274720">
                <a:tc>
                  <a:txBody>
                    <a:bodyPr/>
                    <a:lstStyle/>
                    <a:p>
                      <a:pPr algn="l" rtl="0" fontAlgn="ctr"/>
                      <a:r>
                        <a:rPr lang="en-US" sz="1600" b="0" i="0" u="none" strike="noStrike">
                          <a:solidFill>
                            <a:srgbClr val="000000"/>
                          </a:solidFill>
                          <a:effectLst/>
                          <a:latin typeface="Calibri" panose="020F0502020204030204" pitchFamily="34" charset="0"/>
                        </a:rPr>
                        <a:t>Acute myocardial infarction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Unvaccinated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1-21 days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a:solidFill>
                            <a:srgbClr val="000000"/>
                          </a:solidFill>
                          <a:effectLst/>
                          <a:latin typeface="Calibri" panose="020F0502020204030204" pitchFamily="34" charset="0"/>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a:solidFill>
                            <a:srgbClr val="000000"/>
                          </a:solidFill>
                          <a:effectLst/>
                          <a:latin typeface="Calibri" panose="020F0502020204030204" pitchFamily="34" charset="0"/>
                        </a:rPr>
                        <a:t>179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1570256"/>
                  </a:ext>
                </a:extLst>
              </a:tr>
              <a:tr h="274720">
                <a:tc>
                  <a:txBody>
                    <a:bodyPr/>
                    <a:lstStyle/>
                    <a:p>
                      <a:pPr algn="l" rtl="0" fontAlgn="ctr"/>
                      <a:r>
                        <a:rPr lang="en-US" sz="1600" b="0" i="0" u="none" strike="noStrike">
                          <a:solidFill>
                            <a:srgbClr val="000000"/>
                          </a:solidFill>
                          <a:effectLst/>
                          <a:latin typeface="Calibri" panose="020F0502020204030204" pitchFamily="34" charset="0"/>
                        </a:rPr>
                        <a:t>Acute respiratory distress syndrome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Unvaccinated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1-21 days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2966585"/>
                  </a:ext>
                </a:extLst>
              </a:tr>
              <a:tr h="274720">
                <a:tc>
                  <a:txBody>
                    <a:bodyPr/>
                    <a:lstStyle/>
                    <a:p>
                      <a:pPr algn="l" rtl="0" fontAlgn="ctr"/>
                      <a:r>
                        <a:rPr lang="en-US" sz="1600" b="0" i="0" u="none" strike="noStrike">
                          <a:solidFill>
                            <a:srgbClr val="000000"/>
                          </a:solidFill>
                          <a:effectLst/>
                          <a:latin typeface="Calibri" panose="020F0502020204030204" pitchFamily="34" charset="0"/>
                        </a:rPr>
                        <a:t>Anaphylaxis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Unvaccinated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0-1 days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9524518"/>
                  </a:ext>
                </a:extLst>
              </a:tr>
              <a:tr h="274720">
                <a:tc>
                  <a:txBody>
                    <a:bodyPr/>
                    <a:lstStyle/>
                    <a:p>
                      <a:pPr algn="l" rtl="0" fontAlgn="ctr"/>
                      <a:r>
                        <a:rPr lang="en-US" sz="1600" b="0" i="0" u="none" strike="noStrike">
                          <a:solidFill>
                            <a:srgbClr val="000000"/>
                          </a:solidFill>
                          <a:effectLst/>
                          <a:latin typeface="Calibri" panose="020F0502020204030204" pitchFamily="34" charset="0"/>
                        </a:rPr>
                        <a:t>Appendicitis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Unvaccinated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1-21 days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Calibri" panose="020F0502020204030204" pitchFamily="34" charset="0"/>
                        </a:rPr>
                        <a:t>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Calibri" panose="020F0502020204030204" pitchFamily="34" charset="0"/>
                        </a:rPr>
                        <a:t>267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533659"/>
                  </a:ext>
                </a:extLst>
              </a:tr>
              <a:tr h="274720">
                <a:tc>
                  <a:txBody>
                    <a:bodyPr/>
                    <a:lstStyle/>
                    <a:p>
                      <a:pPr algn="l" rtl="0" fontAlgn="ctr"/>
                      <a:r>
                        <a:rPr lang="en-US" sz="1600" b="0" i="0" u="none" strike="noStrike">
                          <a:solidFill>
                            <a:srgbClr val="000000"/>
                          </a:solidFill>
                          <a:effectLst/>
                          <a:latin typeface="Calibri" panose="020F0502020204030204" pitchFamily="34" charset="0"/>
                        </a:rPr>
                        <a:t>Bell’s palsy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Unvaccinated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1-21 days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Calibri" panose="020F0502020204030204" pitchFamily="34" charset="0"/>
                        </a:rPr>
                        <a:t>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Calibri" panose="020F0502020204030204" pitchFamily="34" charset="0"/>
                        </a:rPr>
                        <a:t>358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6478725"/>
                  </a:ext>
                </a:extLst>
              </a:tr>
              <a:tr h="274720">
                <a:tc>
                  <a:txBody>
                    <a:bodyPr/>
                    <a:lstStyle/>
                    <a:p>
                      <a:pPr algn="l" rtl="0" fontAlgn="ctr"/>
                      <a:r>
                        <a:rPr lang="en-US" sz="1600" b="0" i="0" u="none" strike="noStrike">
                          <a:solidFill>
                            <a:srgbClr val="000000"/>
                          </a:solidFill>
                          <a:effectLst/>
                          <a:latin typeface="Calibri" panose="020F0502020204030204" pitchFamily="34" charset="0"/>
                        </a:rPr>
                        <a:t>Convulsions / seizures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Unvaccinated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1-21 days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39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4755465"/>
                  </a:ext>
                </a:extLst>
              </a:tr>
              <a:tr h="274720">
                <a:tc>
                  <a:txBody>
                    <a:bodyPr/>
                    <a:lstStyle/>
                    <a:p>
                      <a:pPr algn="l" rtl="0" fontAlgn="ctr"/>
                      <a:r>
                        <a:rPr lang="en-US" sz="1600" b="0" i="0" u="none" strike="noStrike">
                          <a:solidFill>
                            <a:srgbClr val="000000"/>
                          </a:solidFill>
                          <a:effectLst/>
                          <a:latin typeface="Calibri" panose="020F0502020204030204" pitchFamily="34" charset="0"/>
                        </a:rPr>
                        <a:t>Disseminated intravascular coagulation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Unvaccinated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1-21 days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8182022"/>
                  </a:ext>
                </a:extLst>
              </a:tr>
              <a:tr h="274720">
                <a:tc>
                  <a:txBody>
                    <a:bodyPr/>
                    <a:lstStyle/>
                    <a:p>
                      <a:pPr algn="l" rtl="0" fontAlgn="ctr"/>
                      <a:r>
                        <a:rPr lang="en-US" sz="1600" b="0" i="0" u="none" strike="noStrike">
                          <a:solidFill>
                            <a:srgbClr val="000000"/>
                          </a:solidFill>
                          <a:effectLst/>
                          <a:latin typeface="Calibri" panose="020F0502020204030204" pitchFamily="34" charset="0"/>
                        </a:rPr>
                        <a:t>Encephalitis / myelitis / encephalomyelitis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Unvaccinated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1-21 days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42432394"/>
                  </a:ext>
                </a:extLst>
              </a:tr>
              <a:tr h="274720">
                <a:tc>
                  <a:txBody>
                    <a:bodyPr/>
                    <a:lstStyle/>
                    <a:p>
                      <a:pPr algn="l" rtl="0" fontAlgn="ctr"/>
                      <a:r>
                        <a:rPr lang="en-US" sz="1600" b="0" i="0" u="none" strike="noStrike">
                          <a:solidFill>
                            <a:srgbClr val="000000"/>
                          </a:solidFill>
                          <a:effectLst/>
                          <a:latin typeface="Calibri" panose="020F0502020204030204" pitchFamily="34" charset="0"/>
                        </a:rPr>
                        <a:t>Guillain-Barré syndrome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Unvaccinated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1-21 days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470937"/>
                  </a:ext>
                </a:extLst>
              </a:tr>
              <a:tr h="274720">
                <a:tc>
                  <a:txBody>
                    <a:bodyPr/>
                    <a:lstStyle/>
                    <a:p>
                      <a:pPr algn="l" rtl="0" fontAlgn="ctr"/>
                      <a:r>
                        <a:rPr lang="en-US" sz="1600" b="0" i="0" u="none" strike="noStrike">
                          <a:solidFill>
                            <a:srgbClr val="000000"/>
                          </a:solidFill>
                          <a:effectLst/>
                          <a:latin typeface="Calibri" panose="020F0502020204030204" pitchFamily="34" charset="0"/>
                        </a:rPr>
                        <a:t>Thrombotic thrombocytopenic purpura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Unvaccinated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1-21 days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3924240"/>
                  </a:ext>
                </a:extLst>
              </a:tr>
              <a:tr h="274720">
                <a:tc>
                  <a:txBody>
                    <a:bodyPr/>
                    <a:lstStyle/>
                    <a:p>
                      <a:pPr algn="l" rtl="0" fontAlgn="ctr"/>
                      <a:r>
                        <a:rPr lang="en-US" sz="1600" b="0" i="0" u="none" strike="noStrike">
                          <a:solidFill>
                            <a:srgbClr val="000000"/>
                          </a:solidFill>
                          <a:effectLst/>
                          <a:latin typeface="Calibri" panose="020F0502020204030204" pitchFamily="34" charset="0"/>
                        </a:rPr>
                        <a:t>Immune thrombocytopenia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Unvaccinated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1-21 days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21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3150504"/>
                  </a:ext>
                </a:extLst>
              </a:tr>
              <a:tr h="274720">
                <a:tc>
                  <a:txBody>
                    <a:bodyPr/>
                    <a:lstStyle/>
                    <a:p>
                      <a:pPr algn="l" rtl="0" fontAlgn="ctr"/>
                      <a:r>
                        <a:rPr lang="en-US" sz="1600" b="0" i="0" u="none" strike="noStrike">
                          <a:solidFill>
                            <a:srgbClr val="000000"/>
                          </a:solidFill>
                          <a:effectLst/>
                          <a:latin typeface="Calibri" panose="020F0502020204030204" pitchFamily="34" charset="0"/>
                        </a:rPr>
                        <a:t>Kawasaki disease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Unvaccinated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1-21 days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94825863"/>
                  </a:ext>
                </a:extLst>
              </a:tr>
              <a:tr h="274720">
                <a:tc>
                  <a:txBody>
                    <a:bodyPr/>
                    <a:lstStyle/>
                    <a:p>
                      <a:pPr algn="l" rtl="0" fontAlgn="ctr"/>
                      <a:r>
                        <a:rPr lang="en-US" sz="1600" b="0" i="0" u="none" strike="noStrike">
                          <a:solidFill>
                            <a:srgbClr val="000000"/>
                          </a:solidFill>
                          <a:effectLst/>
                          <a:latin typeface="Calibri" panose="020F0502020204030204" pitchFamily="34" charset="0"/>
                        </a:rPr>
                        <a:t>MIS-C and MIS-A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Unvaccinated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NA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NA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5482896"/>
                  </a:ext>
                </a:extLst>
              </a:tr>
              <a:tr h="274720">
                <a:tc>
                  <a:txBody>
                    <a:bodyPr/>
                    <a:lstStyle/>
                    <a:p>
                      <a:pPr algn="l" rtl="0" fontAlgn="ctr"/>
                      <a:r>
                        <a:rPr lang="en-US" sz="1600" b="0" i="0" u="none" strike="noStrike">
                          <a:solidFill>
                            <a:srgbClr val="000000"/>
                          </a:solidFill>
                          <a:effectLst/>
                          <a:latin typeface="Calibri" panose="020F0502020204030204" pitchFamily="34" charset="0"/>
                        </a:rPr>
                        <a:t>Myocarditis / pericarditis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Unvaccinated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1-21 days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4191818"/>
                  </a:ext>
                </a:extLst>
              </a:tr>
              <a:tr h="274720">
                <a:tc>
                  <a:txBody>
                    <a:bodyPr/>
                    <a:lstStyle/>
                    <a:p>
                      <a:pPr algn="l" rtl="0" fontAlgn="ctr"/>
                      <a:r>
                        <a:rPr lang="en-US" sz="1600" b="0" i="0" u="none" strike="noStrike">
                          <a:solidFill>
                            <a:srgbClr val="000000"/>
                          </a:solidFill>
                          <a:effectLst/>
                          <a:latin typeface="Calibri" panose="020F0502020204030204" pitchFamily="34" charset="0"/>
                        </a:rPr>
                        <a:t>Narcolepsy and cataplexy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Unvaccinated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N/A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7869616"/>
                  </a:ext>
                </a:extLst>
              </a:tr>
              <a:tr h="274720">
                <a:tc>
                  <a:txBody>
                    <a:bodyPr/>
                    <a:lstStyle/>
                    <a:p>
                      <a:pPr algn="l" rtl="0" fontAlgn="ctr"/>
                      <a:r>
                        <a:rPr lang="en-US" sz="1600" b="0" i="0" u="none" strike="noStrike">
                          <a:solidFill>
                            <a:srgbClr val="000000"/>
                          </a:solidFill>
                          <a:effectLst/>
                          <a:latin typeface="Calibri" panose="020F0502020204030204" pitchFamily="34" charset="0"/>
                        </a:rPr>
                        <a:t>Stroke, hemorrhagic</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Unvaccinated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1-21 days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a:solidFill>
                            <a:srgbClr val="000000"/>
                          </a:solidFill>
                          <a:effectLst/>
                          <a:latin typeface="Calibri" panose="020F0502020204030204" pitchFamily="34" charset="0"/>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a:solidFill>
                            <a:srgbClr val="000000"/>
                          </a:solidFill>
                          <a:effectLst/>
                          <a:latin typeface="Calibri" panose="020F0502020204030204" pitchFamily="34" charset="0"/>
                        </a:rPr>
                        <a:t>85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7645215"/>
                  </a:ext>
                </a:extLst>
              </a:tr>
              <a:tr h="274720">
                <a:tc>
                  <a:txBody>
                    <a:bodyPr/>
                    <a:lstStyle/>
                    <a:p>
                      <a:pPr algn="l" rtl="0" fontAlgn="ctr"/>
                      <a:r>
                        <a:rPr lang="en-US" sz="1600" b="0" i="0" u="none" strike="noStrike">
                          <a:solidFill>
                            <a:srgbClr val="000000"/>
                          </a:solidFill>
                          <a:effectLst/>
                          <a:latin typeface="Calibri" panose="020F0502020204030204" pitchFamily="34" charset="0"/>
                        </a:rPr>
                        <a:t>Stroke, ischemic</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Unvaccinated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1-21 days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197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8660867"/>
                  </a:ext>
                </a:extLst>
              </a:tr>
              <a:tr h="274720">
                <a:tc>
                  <a:txBody>
                    <a:bodyPr/>
                    <a:lstStyle/>
                    <a:p>
                      <a:pPr algn="l" rtl="0" fontAlgn="ctr"/>
                      <a:r>
                        <a:rPr lang="en-US" sz="1600" b="0" i="0" u="none" strike="noStrike">
                          <a:solidFill>
                            <a:srgbClr val="000000"/>
                          </a:solidFill>
                          <a:effectLst/>
                          <a:latin typeface="Calibri" panose="020F0502020204030204" pitchFamily="34" charset="0"/>
                        </a:rPr>
                        <a:t>Transverse myelitis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Unvaccinated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1-21 days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9835354"/>
                  </a:ext>
                </a:extLst>
              </a:tr>
              <a:tr h="274720">
                <a:tc>
                  <a:txBody>
                    <a:bodyPr/>
                    <a:lstStyle/>
                    <a:p>
                      <a:pPr algn="l" rtl="0" fontAlgn="ctr"/>
                      <a:r>
                        <a:rPr lang="en-US" sz="1600" b="0" i="0" u="none" strike="noStrike">
                          <a:solidFill>
                            <a:srgbClr val="000000"/>
                          </a:solidFill>
                          <a:effectLst/>
                          <a:latin typeface="Calibri" panose="020F0502020204030204" pitchFamily="34" charset="0"/>
                        </a:rPr>
                        <a:t>Venous thromboembolism</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Unvaccinated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1-21 days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a:solidFill>
                            <a:srgbClr val="000000"/>
                          </a:solidFill>
                          <a:effectLst/>
                          <a:latin typeface="Calibri" panose="020F0502020204030204" pitchFamily="34" charset="0"/>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a:solidFill>
                            <a:srgbClr val="000000"/>
                          </a:solidFill>
                          <a:effectLst/>
                          <a:latin typeface="Calibri" panose="020F0502020204030204" pitchFamily="34" charset="0"/>
                        </a:rPr>
                        <a:t>408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37982130"/>
                  </a:ext>
                </a:extLst>
              </a:tr>
              <a:tr h="274720">
                <a:tc>
                  <a:txBody>
                    <a:bodyPr/>
                    <a:lstStyle/>
                    <a:p>
                      <a:pPr algn="l" rtl="0" fontAlgn="ctr"/>
                      <a:r>
                        <a:rPr lang="en-US" sz="1600" b="0" i="0" u="none" strike="noStrike">
                          <a:solidFill>
                            <a:srgbClr val="000000"/>
                          </a:solidFill>
                          <a:effectLst/>
                          <a:latin typeface="Calibri" panose="020F0502020204030204" pitchFamily="34" charset="0"/>
                        </a:rPr>
                        <a:t>Pulmonary embolism  (subset of VTE)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Unvaccinated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1-21 days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132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6761048"/>
                  </a:ext>
                </a:extLst>
              </a:tr>
            </a:tbl>
          </a:graphicData>
        </a:graphic>
      </p:graphicFrame>
      <p:sp>
        <p:nvSpPr>
          <p:cNvPr id="6" name="Text Placeholder 2">
            <a:extLst>
              <a:ext uri="{FF2B5EF4-FFF2-40B4-BE49-F238E27FC236}">
                <a16:creationId xmlns:a16="http://schemas.microsoft.com/office/drawing/2014/main" id="{93AE2AA5-D815-4D50-ABFD-4DC1F7604570}"/>
              </a:ext>
            </a:extLst>
          </p:cNvPr>
          <p:cNvSpPr>
            <a:spLocks noGrp="1"/>
          </p:cNvSpPr>
          <p:nvPr>
            <p:ph type="body" sz="quarter" idx="10"/>
          </p:nvPr>
        </p:nvSpPr>
        <p:spPr>
          <a:xfrm>
            <a:off x="8879596" y="232170"/>
            <a:ext cx="3183874" cy="4727573"/>
          </a:xfrm>
        </p:spPr>
        <p:txBody>
          <a:bodyPr/>
          <a:lstStyle/>
          <a:p>
            <a:pPr marL="0" indent="0">
              <a:lnSpc>
                <a:spcPct val="90000"/>
              </a:lnSpc>
              <a:spcBef>
                <a:spcPts val="1600"/>
              </a:spcBef>
              <a:buNone/>
            </a:pPr>
            <a:r>
              <a:rPr lang="en-US" sz="2400" b="1">
                <a:solidFill>
                  <a:srgbClr val="000000"/>
                </a:solidFill>
              </a:rPr>
              <a:t>Vaccine Safety Datalink</a:t>
            </a:r>
          </a:p>
          <a:p>
            <a:pPr>
              <a:lnSpc>
                <a:spcPct val="90000"/>
              </a:lnSpc>
              <a:spcBef>
                <a:spcPts val="1600"/>
              </a:spcBef>
            </a:pPr>
            <a:r>
              <a:rPr lang="en-US" sz="2133">
                <a:solidFill>
                  <a:srgbClr val="000000"/>
                </a:solidFill>
              </a:rPr>
              <a:t>Preliminary results of VSD unvaccinated concurrent comparator analyses for COVID-19 vaccine safety</a:t>
            </a:r>
          </a:p>
          <a:p>
            <a:pPr>
              <a:lnSpc>
                <a:spcPct val="90000"/>
              </a:lnSpc>
              <a:spcBef>
                <a:spcPts val="1600"/>
              </a:spcBef>
            </a:pPr>
            <a:r>
              <a:rPr lang="en-US" sz="2133">
                <a:solidFill>
                  <a:srgbClr val="000000"/>
                </a:solidFill>
              </a:rPr>
              <a:t>No signals as of January 16</a:t>
            </a:r>
            <a:br>
              <a:rPr lang="en-US" sz="2133">
                <a:solidFill>
                  <a:srgbClr val="000000"/>
                </a:solidFill>
              </a:rPr>
            </a:br>
            <a:br>
              <a:rPr lang="en-US" sz="2133">
                <a:solidFill>
                  <a:srgbClr val="000000"/>
                </a:solidFill>
              </a:rPr>
            </a:br>
            <a:endParaRPr lang="en-US" sz="2133">
              <a:solidFill>
                <a:srgbClr val="000000"/>
              </a:solidFill>
            </a:endParaRPr>
          </a:p>
        </p:txBody>
      </p:sp>
      <p:sp>
        <p:nvSpPr>
          <p:cNvPr id="2" name="Rectangle: Rounded Corners 1">
            <a:extLst>
              <a:ext uri="{FF2B5EF4-FFF2-40B4-BE49-F238E27FC236}">
                <a16:creationId xmlns:a16="http://schemas.microsoft.com/office/drawing/2014/main" id="{1CA4097F-DD4A-4647-B368-A046518F1BD4}"/>
              </a:ext>
            </a:extLst>
          </p:cNvPr>
          <p:cNvSpPr/>
          <p:nvPr/>
        </p:nvSpPr>
        <p:spPr>
          <a:xfrm>
            <a:off x="7965196" y="232455"/>
            <a:ext cx="914400" cy="621763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Myriad Web Pro"/>
              <a:ea typeface="+mn-ea"/>
              <a:cs typeface="+mn-cs"/>
            </a:endParaRPr>
          </a:p>
        </p:txBody>
      </p:sp>
    </p:spTree>
    <p:extLst>
      <p:ext uri="{BB962C8B-B14F-4D97-AF65-F5344CB8AC3E}">
        <p14:creationId xmlns:p14="http://schemas.microsoft.com/office/powerpoint/2010/main" val="3731852521"/>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45F11-2A93-485A-A6FF-C7B1A66E5A66}"/>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22E61B5C-DF5A-4A9D-90EA-F5165D1DC18C}"/>
              </a:ext>
            </a:extLst>
          </p:cNvPr>
          <p:cNvSpPr>
            <a:spLocks noGrp="1"/>
          </p:cNvSpPr>
          <p:nvPr>
            <p:ph idx="1"/>
          </p:nvPr>
        </p:nvSpPr>
        <p:spPr>
          <a:xfrm>
            <a:off x="731520" y="1600201"/>
            <a:ext cx="10063941" cy="4983160"/>
          </a:xfrm>
        </p:spPr>
        <p:txBody>
          <a:bodyPr>
            <a:normAutofit fontScale="85000" lnSpcReduction="10000"/>
          </a:bodyPr>
          <a:lstStyle/>
          <a:p>
            <a:pPr>
              <a:lnSpc>
                <a:spcPct val="110000"/>
              </a:lnSpc>
              <a:spcBef>
                <a:spcPts val="1600"/>
              </a:spcBef>
            </a:pPr>
            <a:r>
              <a:rPr lang="en-US"/>
              <a:t>Genesis Healthcare is the largest nursing home company in the United States, spanning 24 states</a:t>
            </a:r>
          </a:p>
          <a:p>
            <a:pPr lvl="1">
              <a:lnSpc>
                <a:spcPct val="110000"/>
              </a:lnSpc>
              <a:spcBef>
                <a:spcPts val="1600"/>
              </a:spcBef>
            </a:pPr>
            <a:r>
              <a:rPr lang="en-US"/>
              <a:t>Analysis included Skilled Nursing Facilities (284 Facilities with about 25,000 residents)</a:t>
            </a:r>
          </a:p>
          <a:p>
            <a:pPr>
              <a:lnSpc>
                <a:spcPct val="110000"/>
              </a:lnSpc>
              <a:spcBef>
                <a:spcPts val="1600"/>
              </a:spcBef>
            </a:pPr>
            <a:r>
              <a:rPr lang="en-US"/>
              <a:t>COVID-19 vaccination began on December 18, 2021</a:t>
            </a:r>
          </a:p>
          <a:p>
            <a:pPr lvl="1">
              <a:lnSpc>
                <a:spcPct val="110000"/>
              </a:lnSpc>
              <a:spcBef>
                <a:spcPts val="1600"/>
              </a:spcBef>
            </a:pPr>
            <a:r>
              <a:rPr lang="en-US"/>
              <a:t>By December 31, first dose of vaccine was administered in 118 facilities among 7,006 residents (61.4% in those facilities) </a:t>
            </a:r>
          </a:p>
          <a:p>
            <a:pPr>
              <a:lnSpc>
                <a:spcPct val="110000"/>
              </a:lnSpc>
              <a:spcBef>
                <a:spcPts val="1600"/>
              </a:spcBef>
            </a:pPr>
            <a:r>
              <a:rPr lang="en-US"/>
              <a:t>Assessed 7-day mortality rates among the vaccinated and unvaccinated residents in 118 facilities as well as 17,076 residents in the 166 facilities that started vaccinating after January 1, 2021</a:t>
            </a:r>
          </a:p>
        </p:txBody>
      </p:sp>
      <p:sp>
        <p:nvSpPr>
          <p:cNvPr id="4" name="Slide Number Placeholder 3">
            <a:extLst>
              <a:ext uri="{FF2B5EF4-FFF2-40B4-BE49-F238E27FC236}">
                <a16:creationId xmlns:a16="http://schemas.microsoft.com/office/drawing/2014/main" id="{B03E1018-F133-45C5-8CC0-8E0E3FE8D2CA}"/>
              </a:ext>
            </a:extLst>
          </p:cNvPr>
          <p:cNvSpPr>
            <a:spLocks noGrp="1"/>
          </p:cNvSpPr>
          <p:nvPr>
            <p:ph type="sldNum" sz="quarter" idx="12"/>
          </p:nvPr>
        </p:nvSpPr>
        <p:spPr/>
        <p:txBody>
          <a:bodyPr/>
          <a:lstStyle/>
          <a:p>
            <a:pPr marL="0" marR="0" lvl="0" indent="0" algn="l" defTabSz="1219170" rtl="0" eaLnBrk="0" fontAlgn="base" latinLnBrk="0" hangingPunct="0">
              <a:lnSpc>
                <a:spcPct val="100000"/>
              </a:lnSpc>
              <a:spcBef>
                <a:spcPct val="0"/>
              </a:spcBef>
              <a:spcAft>
                <a:spcPct val="0"/>
              </a:spcAft>
              <a:buClrTx/>
              <a:buSzTx/>
              <a:buFontTx/>
              <a:buNone/>
              <a:tabLst/>
              <a:defRPr/>
            </a:pPr>
            <a:fld id="{291FA247-A7F9-4E9A-9124-D00EE9984746}" type="slidenum">
              <a:rPr kumimoji="0" lang="en-US" sz="24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pPr marL="0" marR="0" lvl="0" indent="0" algn="l" defTabSz="1219170" rtl="0" eaLnBrk="0" fontAlgn="base" latinLnBrk="0" hangingPunct="0">
                <a:lnSpc>
                  <a:spcPct val="100000"/>
                </a:lnSpc>
                <a:spcBef>
                  <a:spcPct val="0"/>
                </a:spcBef>
                <a:spcAft>
                  <a:spcPct val="0"/>
                </a:spcAft>
                <a:buClrTx/>
                <a:buSzTx/>
                <a:buFontTx/>
                <a:buNone/>
                <a:tabLst/>
                <a:defRPr/>
              </a:pPr>
              <a:t>48</a:t>
            </a:fld>
            <a:endParaRPr kumimoji="0" lang="en-US" sz="24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endParaRPr>
          </a:p>
        </p:txBody>
      </p:sp>
    </p:spTree>
    <p:extLst>
      <p:ext uri="{BB962C8B-B14F-4D97-AF65-F5344CB8AC3E}">
        <p14:creationId xmlns:p14="http://schemas.microsoft.com/office/powerpoint/2010/main" val="32228426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45F11-2A93-485A-A6FF-C7B1A66E5A66}"/>
              </a:ext>
            </a:extLst>
          </p:cNvPr>
          <p:cNvSpPr>
            <a:spLocks noGrp="1"/>
          </p:cNvSpPr>
          <p:nvPr>
            <p:ph type="title"/>
          </p:nvPr>
        </p:nvSpPr>
        <p:spPr/>
        <p:txBody>
          <a:bodyPr/>
          <a:lstStyle/>
          <a:p>
            <a:r>
              <a:rPr lang="en-US"/>
              <a:t>Results</a:t>
            </a:r>
          </a:p>
        </p:txBody>
      </p:sp>
      <p:sp>
        <p:nvSpPr>
          <p:cNvPr id="3" name="Content Placeholder 2">
            <a:extLst>
              <a:ext uri="{FF2B5EF4-FFF2-40B4-BE49-F238E27FC236}">
                <a16:creationId xmlns:a16="http://schemas.microsoft.com/office/drawing/2014/main" id="{22E61B5C-DF5A-4A9D-90EA-F5165D1DC18C}"/>
              </a:ext>
            </a:extLst>
          </p:cNvPr>
          <p:cNvSpPr>
            <a:spLocks noGrp="1"/>
          </p:cNvSpPr>
          <p:nvPr>
            <p:ph idx="1"/>
          </p:nvPr>
        </p:nvSpPr>
        <p:spPr>
          <a:xfrm>
            <a:off x="1185950" y="1600201"/>
            <a:ext cx="9720349" cy="4983160"/>
          </a:xfrm>
        </p:spPr>
        <p:txBody>
          <a:bodyPr>
            <a:normAutofit/>
          </a:bodyPr>
          <a:lstStyle/>
          <a:p>
            <a:pPr>
              <a:lnSpc>
                <a:spcPct val="90000"/>
              </a:lnSpc>
              <a:spcBef>
                <a:spcPts val="1600"/>
              </a:spcBef>
            </a:pPr>
            <a:r>
              <a:rPr lang="en-US"/>
              <a:t>After excluding residents with a positive SARS-CoV-2 diagnostic test within 20 days prior to their 7-day observation window</a:t>
            </a:r>
          </a:p>
          <a:p>
            <a:pPr lvl="1">
              <a:lnSpc>
                <a:spcPct val="90000"/>
              </a:lnSpc>
              <a:spcBef>
                <a:spcPts val="1600"/>
              </a:spcBef>
            </a:pPr>
            <a:r>
              <a:rPr lang="en-US"/>
              <a:t>Mortality was lower among vaccinated versus unvaccinated residents within the same facilities  and compared to residents in not-yet-vaccinated facilities, with overlapping 95% confidence intervals</a:t>
            </a:r>
          </a:p>
        </p:txBody>
      </p:sp>
      <p:sp>
        <p:nvSpPr>
          <p:cNvPr id="4" name="Slide Number Placeholder 3">
            <a:extLst>
              <a:ext uri="{FF2B5EF4-FFF2-40B4-BE49-F238E27FC236}">
                <a16:creationId xmlns:a16="http://schemas.microsoft.com/office/drawing/2014/main" id="{E1F3BE45-3D15-43D9-B4AE-42A7F2AF9899}"/>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291FA247-A7F9-4E9A-9124-D00EE9984746}" type="slidenum">
              <a:rPr kumimoji="0" lang="en-US" sz="1800" b="0" i="0" u="none" strike="noStrike" kern="1200" cap="none" spc="0" normalizeH="0" baseline="0" noProof="0" smtClean="0">
                <a:ln>
                  <a:noFill/>
                </a:ln>
                <a:solidFill>
                  <a:prstClr val="black"/>
                </a:solidFill>
                <a:effectLst/>
                <a:uLnTx/>
                <a:uFillTx/>
                <a:latin typeface="Myriad Web Pro" panose="020B0503030403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49</a:t>
            </a:fld>
            <a:endParaRPr kumimoji="0" lang="en-US" sz="18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endParaRPr>
          </a:p>
        </p:txBody>
      </p:sp>
    </p:spTree>
    <p:extLst>
      <p:ext uri="{BB962C8B-B14F-4D97-AF65-F5344CB8AC3E}">
        <p14:creationId xmlns:p14="http://schemas.microsoft.com/office/powerpoint/2010/main" val="621320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Timing and goals of specific treatments for COVID-19"/>
          <p:cNvSpPr txBox="1">
            <a:spLocks noGrp="1"/>
          </p:cNvSpPr>
          <p:nvPr>
            <p:ph type="title" idx="4294967295"/>
          </p:nvPr>
        </p:nvSpPr>
        <p:spPr>
          <a:xfrm>
            <a:off x="837303" y="67257"/>
            <a:ext cx="10515600" cy="762000"/>
          </a:xfrm>
          <a:prstGeom prst="rect">
            <a:avLst/>
          </a:prstGeom>
        </p:spPr>
        <p:txBody>
          <a:bodyPr>
            <a:noAutofit/>
          </a:bodyPr>
          <a:lstStyle>
            <a:lvl1pPr defTabSz="1792223">
              <a:defRPr sz="8624">
                <a:latin typeface="+mj-lt"/>
                <a:ea typeface="+mj-ea"/>
                <a:cs typeface="+mj-cs"/>
                <a:sym typeface="Helvetica Neue"/>
              </a:defRPr>
            </a:lvl1pPr>
          </a:lstStyle>
          <a:p>
            <a:pPr algn="ctr"/>
            <a:r>
              <a:rPr lang="en-US" sz="3200" b="1">
                <a:latin typeface="Calibri" panose="020F0502020204030204" pitchFamily="34" charset="0"/>
                <a:cs typeface="Calibri" panose="020F0502020204030204" pitchFamily="34" charset="0"/>
              </a:rPr>
              <a:t>Management Across the COVID-19 Spectrum</a:t>
            </a:r>
            <a:endParaRPr sz="3200" b="1">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57C55A6C-5162-4F2A-8E75-55728F04C6E5}"/>
              </a:ext>
            </a:extLst>
          </p:cNvPr>
          <p:cNvSpPr txBox="1"/>
          <p:nvPr/>
        </p:nvSpPr>
        <p:spPr>
          <a:xfrm>
            <a:off x="5618370" y="6381791"/>
            <a:ext cx="5734533" cy="318100"/>
          </a:xfrm>
          <a:prstGeom prst="rect">
            <a:avLst/>
          </a:prstGeom>
          <a:noFill/>
        </p:spPr>
        <p:txBody>
          <a:bodyPr wrap="square" rtlCol="0">
            <a:spAutoFit/>
          </a:bodyPr>
          <a:lstStyle/>
          <a:p>
            <a:pPr algn="r" defTabSz="1219170">
              <a:defRPr/>
            </a:pPr>
            <a:r>
              <a:rPr lang="en-US" sz="1467" kern="0">
                <a:solidFill>
                  <a:srgbClr val="000000"/>
                </a:solidFill>
                <a:latin typeface="Calibri" panose="020F0502020204030204"/>
                <a:cs typeface="Arial"/>
                <a:sym typeface="Arial"/>
              </a:rPr>
              <a:t>Gandhi RT, CID, 2020; Gandhi RT, Lynch J, del Rio C. NEJM 2020</a:t>
            </a:r>
          </a:p>
        </p:txBody>
      </p:sp>
      <p:pic>
        <p:nvPicPr>
          <p:cNvPr id="2" name="Picture 1">
            <a:extLst>
              <a:ext uri="{FF2B5EF4-FFF2-40B4-BE49-F238E27FC236}">
                <a16:creationId xmlns:a16="http://schemas.microsoft.com/office/drawing/2014/main" id="{110DCC39-0D8A-4D65-8622-FE05733B9D03}"/>
              </a:ext>
            </a:extLst>
          </p:cNvPr>
          <p:cNvPicPr>
            <a:picLocks noChangeAspect="1"/>
          </p:cNvPicPr>
          <p:nvPr/>
        </p:nvPicPr>
        <p:blipFill>
          <a:blip r:embed="rId3"/>
          <a:stretch>
            <a:fillRect/>
          </a:stretch>
        </p:blipFill>
        <p:spPr>
          <a:xfrm>
            <a:off x="417754" y="829258"/>
            <a:ext cx="11354697" cy="5473945"/>
          </a:xfrm>
          <a:prstGeom prst="rect">
            <a:avLst/>
          </a:prstGeom>
        </p:spPr>
      </p:pic>
    </p:spTree>
    <p:extLst>
      <p:ext uri="{BB962C8B-B14F-4D97-AF65-F5344CB8AC3E}">
        <p14:creationId xmlns:p14="http://schemas.microsoft.com/office/powerpoint/2010/main" val="1710077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CE75-0BE4-4C22-A529-E57AFA5D11EE}"/>
              </a:ext>
            </a:extLst>
          </p:cNvPr>
          <p:cNvSpPr>
            <a:spLocks noGrp="1"/>
          </p:cNvSpPr>
          <p:nvPr>
            <p:ph type="title"/>
          </p:nvPr>
        </p:nvSpPr>
        <p:spPr>
          <a:xfrm>
            <a:off x="321666" y="423205"/>
            <a:ext cx="11548668" cy="896252"/>
          </a:xfrm>
        </p:spPr>
        <p:txBody>
          <a:bodyPr/>
          <a:lstStyle/>
          <a:p>
            <a:pPr>
              <a:lnSpc>
                <a:spcPct val="90000"/>
              </a:lnSpc>
              <a:spcBef>
                <a:spcPts val="1600"/>
              </a:spcBef>
            </a:pPr>
            <a:r>
              <a:rPr lang="en-US" sz="3200">
                <a:solidFill>
                  <a:srgbClr val="000000"/>
                </a:solidFill>
              </a:rPr>
              <a:t>Estimated anaphylaxis reporting rates following COVID-19 vaccines based on VAERS reports and reported doses administered</a:t>
            </a:r>
            <a:r>
              <a:rPr lang="en-US" sz="3200" baseline="30000">
                <a:solidFill>
                  <a:srgbClr val="000000"/>
                </a:solidFill>
              </a:rPr>
              <a:t>*</a:t>
            </a:r>
          </a:p>
        </p:txBody>
      </p:sp>
      <p:graphicFrame>
        <p:nvGraphicFramePr>
          <p:cNvPr id="5" name="Table 4">
            <a:extLst>
              <a:ext uri="{FF2B5EF4-FFF2-40B4-BE49-F238E27FC236}">
                <a16:creationId xmlns:a16="http://schemas.microsoft.com/office/drawing/2014/main" id="{AF0D31D6-6F82-4C88-8BBE-9FED8D9ECA1E}"/>
              </a:ext>
            </a:extLst>
          </p:cNvPr>
          <p:cNvGraphicFramePr>
            <a:graphicFrameLocks/>
          </p:cNvGraphicFramePr>
          <p:nvPr/>
        </p:nvGraphicFramePr>
        <p:xfrm>
          <a:off x="1473245" y="1832260"/>
          <a:ext cx="9314434" cy="2130458"/>
        </p:xfrm>
        <a:graphic>
          <a:graphicData uri="http://schemas.openxmlformats.org/drawingml/2006/table">
            <a:tbl>
              <a:tblPr firstRow="1" bandRow="1">
                <a:tableStyleId>{073A0DAA-6AF3-43AB-8588-CEC1D06C72B9}</a:tableStyleId>
              </a:tblPr>
              <a:tblGrid>
                <a:gridCol w="3504448">
                  <a:extLst>
                    <a:ext uri="{9D8B030D-6E8A-4147-A177-3AD203B41FA5}">
                      <a16:colId xmlns:a16="http://schemas.microsoft.com/office/drawing/2014/main" val="3717313674"/>
                    </a:ext>
                  </a:extLst>
                </a:gridCol>
                <a:gridCol w="1888565">
                  <a:extLst>
                    <a:ext uri="{9D8B030D-6E8A-4147-A177-3AD203B41FA5}">
                      <a16:colId xmlns:a16="http://schemas.microsoft.com/office/drawing/2014/main" val="3687170450"/>
                    </a:ext>
                  </a:extLst>
                </a:gridCol>
                <a:gridCol w="3921421">
                  <a:extLst>
                    <a:ext uri="{9D8B030D-6E8A-4147-A177-3AD203B41FA5}">
                      <a16:colId xmlns:a16="http://schemas.microsoft.com/office/drawing/2014/main" val="3567351161"/>
                    </a:ext>
                  </a:extLst>
                </a:gridCol>
              </a:tblGrid>
              <a:tr h="822960">
                <a:tc>
                  <a:txBody>
                    <a:bodyPr/>
                    <a:lstStyle/>
                    <a:p>
                      <a:pPr algn="ctr" fontAlgn="b"/>
                      <a:r>
                        <a:rPr lang="en-US" sz="2700" b="1" i="0" u="none" strike="noStrike">
                          <a:solidFill>
                            <a:srgbClr val="FFC000"/>
                          </a:solidFill>
                          <a:effectLst/>
                          <a:latin typeface="Calibri" panose="020F0502020204030204" pitchFamily="34" charset="0"/>
                        </a:rPr>
                        <a:t>Reported vaccine doses administered</a:t>
                      </a:r>
                    </a:p>
                  </a:txBody>
                  <a:tcPr marL="10160" marR="10160" marT="10160" marB="0" anchor="b"/>
                </a:tc>
                <a:tc>
                  <a:txBody>
                    <a:bodyPr/>
                    <a:lstStyle/>
                    <a:p>
                      <a:pPr algn="ctr" fontAlgn="b"/>
                      <a:r>
                        <a:rPr lang="en-US" sz="2700" b="1" i="0" u="none" strike="noStrike">
                          <a:solidFill>
                            <a:srgbClr val="FFC000"/>
                          </a:solidFill>
                          <a:effectLst/>
                          <a:latin typeface="Calibri" panose="020F0502020204030204" pitchFamily="34" charset="0"/>
                        </a:rPr>
                        <a:t>Anaphylaxis cases</a:t>
                      </a:r>
                    </a:p>
                  </a:txBody>
                  <a:tcPr marL="10160" marR="10160" marT="10160" marB="0" anchor="b"/>
                </a:tc>
                <a:tc>
                  <a:txBody>
                    <a:bodyPr/>
                    <a:lstStyle/>
                    <a:p>
                      <a:pPr algn="ctr" fontAlgn="b"/>
                      <a:r>
                        <a:rPr lang="en-US" sz="2700" b="1" i="0" u="none" strike="noStrike">
                          <a:solidFill>
                            <a:srgbClr val="FFC000"/>
                          </a:solidFill>
                          <a:effectLst/>
                          <a:latin typeface="Calibri" panose="020F0502020204030204" pitchFamily="34" charset="0"/>
                        </a:rPr>
                        <a:t>Reporting rate </a:t>
                      </a:r>
                    </a:p>
                    <a:p>
                      <a:pPr algn="ctr" fontAlgn="b"/>
                      <a:r>
                        <a:rPr lang="en-US" sz="2100" b="1" i="0" u="none" strike="noStrike">
                          <a:solidFill>
                            <a:srgbClr val="FFC000"/>
                          </a:solidFill>
                          <a:effectLst/>
                          <a:latin typeface="Calibri" panose="020F0502020204030204" pitchFamily="34" charset="0"/>
                        </a:rPr>
                        <a:t>(analytic period Dec 14-Jan 18)</a:t>
                      </a:r>
                    </a:p>
                  </a:txBody>
                  <a:tcPr marL="10160" marR="10160" marT="10160" marB="0" anchor="b"/>
                </a:tc>
                <a:extLst>
                  <a:ext uri="{0D108BD9-81ED-4DB2-BD59-A6C34878D82A}">
                    <a16:rowId xmlns:a16="http://schemas.microsoft.com/office/drawing/2014/main" val="2453900335"/>
                  </a:ext>
                </a:extLst>
              </a:tr>
              <a:tr h="712011">
                <a:tc>
                  <a:txBody>
                    <a:bodyPr/>
                    <a:lstStyle/>
                    <a:p>
                      <a:pPr algn="l" fontAlgn="b"/>
                      <a:r>
                        <a:rPr lang="en-US" sz="2100" b="0" i="0" u="none" strike="noStrike">
                          <a:solidFill>
                            <a:srgbClr val="0F56DC"/>
                          </a:solidFill>
                          <a:effectLst/>
                          <a:latin typeface="Calibri" panose="020F0502020204030204" pitchFamily="34" charset="0"/>
                        </a:rPr>
                        <a:t>Pfizer-</a:t>
                      </a:r>
                      <a:r>
                        <a:rPr lang="en-US" sz="2100" b="0" i="0" u="none" strike="noStrike" err="1">
                          <a:solidFill>
                            <a:srgbClr val="0F56DC"/>
                          </a:solidFill>
                          <a:effectLst/>
                          <a:latin typeface="Calibri" panose="020F0502020204030204" pitchFamily="34" charset="0"/>
                        </a:rPr>
                        <a:t>BioNTech</a:t>
                      </a:r>
                      <a:r>
                        <a:rPr lang="en-US" sz="2100" b="0" i="0" u="none" strike="noStrike">
                          <a:solidFill>
                            <a:srgbClr val="0F56DC"/>
                          </a:solidFill>
                          <a:effectLst/>
                          <a:latin typeface="Calibri" panose="020F0502020204030204" pitchFamily="34" charset="0"/>
                        </a:rPr>
                        <a:t>: </a:t>
                      </a:r>
                      <a:r>
                        <a:rPr lang="en-US" sz="2400" b="1" i="0" u="none" strike="noStrike">
                          <a:solidFill>
                            <a:srgbClr val="0F56DC"/>
                          </a:solidFill>
                          <a:effectLst/>
                          <a:latin typeface="Calibri" panose="020F0502020204030204" pitchFamily="34" charset="0"/>
                        </a:rPr>
                        <a:t>9,943,247</a:t>
                      </a:r>
                    </a:p>
                  </a:txBody>
                  <a:tcPr marL="10160" marR="10160" marT="10160" marB="0" anchor="ctr"/>
                </a:tc>
                <a:tc>
                  <a:txBody>
                    <a:bodyPr/>
                    <a:lstStyle/>
                    <a:p>
                      <a:pPr algn="ctr" fontAlgn="b"/>
                      <a:r>
                        <a:rPr lang="en-US" sz="2400" b="0" i="0" u="none" strike="noStrike">
                          <a:solidFill>
                            <a:srgbClr val="0F56DC"/>
                          </a:solidFill>
                          <a:effectLst/>
                          <a:latin typeface="Calibri" panose="020F0502020204030204" pitchFamily="34" charset="0"/>
                        </a:rPr>
                        <a:t>50</a:t>
                      </a:r>
                    </a:p>
                  </a:txBody>
                  <a:tcPr marL="10160" marR="10160" marT="10160" marB="0" anchor="ctr"/>
                </a:tc>
                <a:tc>
                  <a:txBody>
                    <a:bodyPr/>
                    <a:lstStyle/>
                    <a:p>
                      <a:pPr algn="ctr" fontAlgn="b"/>
                      <a:r>
                        <a:rPr lang="en-US" sz="2400" b="0" i="0" u="none" strike="noStrike">
                          <a:solidFill>
                            <a:srgbClr val="0F56DC"/>
                          </a:solidFill>
                          <a:effectLst/>
                          <a:latin typeface="Calibri" panose="020F0502020204030204" pitchFamily="34" charset="0"/>
                        </a:rPr>
                        <a:t>5.0 per million doses admin.</a:t>
                      </a:r>
                    </a:p>
                  </a:txBody>
                  <a:tcPr marL="10160" marR="10160" marT="10160" marB="0" anchor="ctr"/>
                </a:tc>
                <a:extLst>
                  <a:ext uri="{0D108BD9-81ED-4DB2-BD59-A6C34878D82A}">
                    <a16:rowId xmlns:a16="http://schemas.microsoft.com/office/drawing/2014/main" val="3183694144"/>
                  </a:ext>
                </a:extLst>
              </a:tr>
              <a:tr h="585327">
                <a:tc>
                  <a:txBody>
                    <a:bodyPr/>
                    <a:lstStyle/>
                    <a:p>
                      <a:pPr algn="l" fontAlgn="b"/>
                      <a:r>
                        <a:rPr lang="en-US" sz="2100" b="0" i="0" u="none" strike="noStrike" err="1">
                          <a:solidFill>
                            <a:srgbClr val="0F56DC"/>
                          </a:solidFill>
                          <a:effectLst/>
                          <a:latin typeface="Calibri" panose="020F0502020204030204" pitchFamily="34" charset="0"/>
                        </a:rPr>
                        <a:t>Moderna</a:t>
                      </a:r>
                      <a:r>
                        <a:rPr lang="en-US" sz="2100" b="0" i="0" u="none" strike="noStrike">
                          <a:solidFill>
                            <a:srgbClr val="0F56DC"/>
                          </a:solidFill>
                          <a:effectLst/>
                          <a:latin typeface="Calibri" panose="020F0502020204030204" pitchFamily="34" charset="0"/>
                        </a:rPr>
                        <a:t>: </a:t>
                      </a:r>
                      <a:r>
                        <a:rPr lang="en-US" sz="2400" b="1" i="0" u="none" strike="noStrike">
                          <a:solidFill>
                            <a:srgbClr val="0F56DC"/>
                          </a:solidFill>
                          <a:effectLst/>
                          <a:latin typeface="Calibri" panose="020F0502020204030204" pitchFamily="34" charset="0"/>
                        </a:rPr>
                        <a:t>7,581,429</a:t>
                      </a:r>
                    </a:p>
                  </a:txBody>
                  <a:tcPr marL="10160" marR="10160" marT="10160" marB="0" anchor="ctr"/>
                </a:tc>
                <a:tc>
                  <a:txBody>
                    <a:bodyPr/>
                    <a:lstStyle/>
                    <a:p>
                      <a:pPr algn="ctr" fontAlgn="b"/>
                      <a:r>
                        <a:rPr lang="en-US" sz="2400" b="0" i="0" u="none" strike="noStrike">
                          <a:solidFill>
                            <a:srgbClr val="0F56DC"/>
                          </a:solidFill>
                          <a:effectLst/>
                          <a:latin typeface="Calibri" panose="020F0502020204030204" pitchFamily="34" charset="0"/>
                        </a:rPr>
                        <a:t>21</a:t>
                      </a:r>
                    </a:p>
                  </a:txBody>
                  <a:tcPr marL="10160" marR="10160" marT="1016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0" i="0" u="none" strike="noStrike">
                          <a:solidFill>
                            <a:srgbClr val="0F56DC"/>
                          </a:solidFill>
                          <a:effectLst/>
                          <a:latin typeface="Calibri" panose="020F0502020204030204" pitchFamily="34" charset="0"/>
                        </a:rPr>
                        <a:t>2.8 per million doses admin.</a:t>
                      </a:r>
                    </a:p>
                  </a:txBody>
                  <a:tcPr marL="10160" marR="10160" marT="10160" marB="0" anchor="ctr"/>
                </a:tc>
                <a:extLst>
                  <a:ext uri="{0D108BD9-81ED-4DB2-BD59-A6C34878D82A}">
                    <a16:rowId xmlns:a16="http://schemas.microsoft.com/office/drawing/2014/main" val="3336026046"/>
                  </a:ext>
                </a:extLst>
              </a:tr>
            </a:tbl>
          </a:graphicData>
        </a:graphic>
      </p:graphicFrame>
      <p:sp>
        <p:nvSpPr>
          <p:cNvPr id="4" name="TextBox 3">
            <a:extLst>
              <a:ext uri="{FF2B5EF4-FFF2-40B4-BE49-F238E27FC236}">
                <a16:creationId xmlns:a16="http://schemas.microsoft.com/office/drawing/2014/main" id="{902DF4DA-EEF0-471C-A92F-46EEECA64BE9}"/>
              </a:ext>
            </a:extLst>
          </p:cNvPr>
          <p:cNvSpPr txBox="1"/>
          <p:nvPr/>
        </p:nvSpPr>
        <p:spPr>
          <a:xfrm>
            <a:off x="205771" y="6440356"/>
            <a:ext cx="11849384" cy="297454"/>
          </a:xfrm>
          <a:prstGeom prst="rect">
            <a:avLst/>
          </a:prstGeom>
          <a:noFill/>
        </p:spPr>
        <p:txBody>
          <a:bodyPr wrap="square" rtlCol="0">
            <a:sp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333"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Data through January 18, 2021</a:t>
            </a:r>
          </a:p>
        </p:txBody>
      </p:sp>
      <p:sp>
        <p:nvSpPr>
          <p:cNvPr id="6" name="Text Placeholder 2">
            <a:extLst>
              <a:ext uri="{FF2B5EF4-FFF2-40B4-BE49-F238E27FC236}">
                <a16:creationId xmlns:a16="http://schemas.microsoft.com/office/drawing/2014/main" id="{D51D8D41-BEBE-4C2A-9A8D-86B6505B236F}"/>
              </a:ext>
            </a:extLst>
          </p:cNvPr>
          <p:cNvSpPr>
            <a:spLocks noGrp="1"/>
          </p:cNvSpPr>
          <p:nvPr>
            <p:ph type="body" sz="quarter" idx="10"/>
          </p:nvPr>
        </p:nvSpPr>
        <p:spPr>
          <a:xfrm>
            <a:off x="506489" y="4324522"/>
            <a:ext cx="11548668" cy="1662148"/>
          </a:xfrm>
        </p:spPr>
        <p:txBody>
          <a:bodyPr/>
          <a:lstStyle/>
          <a:p>
            <a:pPr>
              <a:lnSpc>
                <a:spcPct val="90000"/>
              </a:lnSpc>
              <a:spcBef>
                <a:spcPts val="1600"/>
              </a:spcBef>
            </a:pPr>
            <a:r>
              <a:rPr lang="en-US" sz="2133">
                <a:solidFill>
                  <a:srgbClr val="000000"/>
                </a:solidFill>
                <a:cs typeface="Calibri" panose="020F0502020204030204" pitchFamily="34" charset="0"/>
              </a:rPr>
              <a:t>Total COVID-19 vaccine doses administered </a:t>
            </a:r>
            <a:r>
              <a:rPr lang="en-US" sz="2133" u="sng">
                <a:solidFill>
                  <a:srgbClr val="000000"/>
                </a:solidFill>
                <a:cs typeface="Calibri" panose="020F0502020204030204" pitchFamily="34" charset="0"/>
              </a:rPr>
              <a:t>thru Jan 18</a:t>
            </a:r>
            <a:r>
              <a:rPr lang="en-US" sz="2133">
                <a:solidFill>
                  <a:srgbClr val="000000"/>
                </a:solidFill>
                <a:cs typeface="Calibri" panose="020F0502020204030204" pitchFamily="34" charset="0"/>
              </a:rPr>
              <a:t> by sex: Female 61%, Male 36%, </a:t>
            </a:r>
            <a:r>
              <a:rPr lang="en-US" sz="2133" err="1">
                <a:solidFill>
                  <a:srgbClr val="000000"/>
                </a:solidFill>
                <a:cs typeface="Calibri" panose="020F0502020204030204" pitchFamily="34" charset="0"/>
              </a:rPr>
              <a:t>Unk</a:t>
            </a:r>
            <a:r>
              <a:rPr lang="en-US" sz="2133">
                <a:solidFill>
                  <a:srgbClr val="000000"/>
                </a:solidFill>
                <a:cs typeface="Calibri" panose="020F0502020204030204" pitchFamily="34" charset="0"/>
              </a:rPr>
              <a:t> 3%</a:t>
            </a:r>
          </a:p>
          <a:p>
            <a:pPr>
              <a:lnSpc>
                <a:spcPct val="90000"/>
              </a:lnSpc>
              <a:spcBef>
                <a:spcPts val="1600"/>
              </a:spcBef>
            </a:pPr>
            <a:r>
              <a:rPr lang="en-US" sz="2133">
                <a:solidFill>
                  <a:srgbClr val="000000"/>
                </a:solidFill>
                <a:cs typeface="Calibri" panose="020F0502020204030204" pitchFamily="34" charset="0"/>
              </a:rPr>
              <a:t>Previously reported rate for Pfizer-</a:t>
            </a:r>
            <a:r>
              <a:rPr lang="en-US" sz="2133" err="1">
                <a:solidFill>
                  <a:srgbClr val="000000"/>
                </a:solidFill>
                <a:cs typeface="Calibri" panose="020F0502020204030204" pitchFamily="34" charset="0"/>
              </a:rPr>
              <a:t>BioNTech</a:t>
            </a:r>
            <a:r>
              <a:rPr lang="en-US" sz="2133">
                <a:solidFill>
                  <a:srgbClr val="000000"/>
                </a:solidFill>
                <a:cs typeface="Calibri" panose="020F0502020204030204" pitchFamily="34" charset="0"/>
              </a:rPr>
              <a:t> vaccine: 11.1 per million doses admin (Dec 14-Dec 23) </a:t>
            </a:r>
            <a:r>
              <a:rPr lang="en-US" sz="1333">
                <a:solidFill>
                  <a:srgbClr val="000000"/>
                </a:solidFill>
                <a:cs typeface="Calibri" panose="020F0502020204030204" pitchFamily="34" charset="0"/>
                <a:hlinkClick r:id="rId2"/>
              </a:rPr>
              <a:t>https://www.cdc.gov/mmwr/volumes/70/wr/mm7002e1.htm</a:t>
            </a:r>
            <a:r>
              <a:rPr lang="en-US" sz="1333">
                <a:solidFill>
                  <a:srgbClr val="000000"/>
                </a:solidFill>
                <a:cs typeface="Calibri" panose="020F0502020204030204" pitchFamily="34" charset="0"/>
              </a:rPr>
              <a:t> </a:t>
            </a:r>
          </a:p>
          <a:p>
            <a:pPr>
              <a:lnSpc>
                <a:spcPct val="90000"/>
              </a:lnSpc>
              <a:spcBef>
                <a:spcPts val="1600"/>
              </a:spcBef>
            </a:pPr>
            <a:r>
              <a:rPr lang="en-US" sz="2133">
                <a:solidFill>
                  <a:srgbClr val="000000"/>
                </a:solidFill>
                <a:cs typeface="Calibri" panose="020F0502020204030204" pitchFamily="34" charset="0"/>
              </a:rPr>
              <a:t>Previously reported rate for </a:t>
            </a:r>
            <a:r>
              <a:rPr lang="en-US" sz="2133" err="1">
                <a:solidFill>
                  <a:srgbClr val="000000"/>
                </a:solidFill>
                <a:cs typeface="Calibri" panose="020F0502020204030204" pitchFamily="34" charset="0"/>
              </a:rPr>
              <a:t>Moderna</a:t>
            </a:r>
            <a:r>
              <a:rPr lang="en-US" sz="2133">
                <a:solidFill>
                  <a:srgbClr val="000000"/>
                </a:solidFill>
                <a:cs typeface="Calibri" panose="020F0502020204030204" pitchFamily="34" charset="0"/>
              </a:rPr>
              <a:t> vaccine: 2.5 per million doses admin (Dec 21-Jan 10) </a:t>
            </a:r>
            <a:r>
              <a:rPr lang="en-US" sz="1333">
                <a:solidFill>
                  <a:srgbClr val="000000"/>
                </a:solidFill>
                <a:cs typeface="Calibri" panose="020F0502020204030204" pitchFamily="34" charset="0"/>
                <a:hlinkClick r:id="rId3"/>
              </a:rPr>
              <a:t>https://www.cdc.gov/mmwr/volumes/70/wr/mm7004e1.htm</a:t>
            </a:r>
            <a:r>
              <a:rPr lang="en-US" sz="1333">
                <a:solidFill>
                  <a:srgbClr val="000000"/>
                </a:solidFill>
                <a:cs typeface="Calibri" panose="020F0502020204030204" pitchFamily="34" charset="0"/>
              </a:rPr>
              <a:t> </a:t>
            </a:r>
            <a:endParaRPr lang="en-US" sz="1333">
              <a:cs typeface="Calibri" panose="020F0502020204030204" pitchFamily="34" charset="0"/>
            </a:endParaRPr>
          </a:p>
        </p:txBody>
      </p:sp>
    </p:spTree>
    <p:extLst>
      <p:ext uri="{BB962C8B-B14F-4D97-AF65-F5344CB8AC3E}">
        <p14:creationId xmlns:p14="http://schemas.microsoft.com/office/powerpoint/2010/main" val="2340414964"/>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52134F-99B2-406A-83FE-5766118203D3}"/>
              </a:ext>
            </a:extLst>
          </p:cNvPr>
          <p:cNvPicPr>
            <a:picLocks noChangeAspect="1"/>
          </p:cNvPicPr>
          <p:nvPr/>
        </p:nvPicPr>
        <p:blipFill>
          <a:blip r:embed="rId2"/>
          <a:stretch>
            <a:fillRect/>
          </a:stretch>
        </p:blipFill>
        <p:spPr>
          <a:xfrm>
            <a:off x="1146908" y="470123"/>
            <a:ext cx="9835736" cy="5910381"/>
          </a:xfrm>
          <a:prstGeom prst="rect">
            <a:avLst/>
          </a:prstGeom>
        </p:spPr>
      </p:pic>
      <p:cxnSp>
        <p:nvCxnSpPr>
          <p:cNvPr id="12" name="Straight Connector 11">
            <a:extLst>
              <a:ext uri="{FF2B5EF4-FFF2-40B4-BE49-F238E27FC236}">
                <a16:creationId xmlns:a16="http://schemas.microsoft.com/office/drawing/2014/main" id="{C1FA8791-6829-412F-8841-A17BC44489BF}"/>
              </a:ext>
            </a:extLst>
          </p:cNvPr>
          <p:cNvCxnSpPr/>
          <p:nvPr/>
        </p:nvCxnSpPr>
        <p:spPr>
          <a:xfrm flipH="1">
            <a:off x="7771782" y="1519341"/>
            <a:ext cx="1" cy="391160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5F1124C-7AB2-4A5D-AE25-C5A3DDCB7F7C}"/>
              </a:ext>
            </a:extLst>
          </p:cNvPr>
          <p:cNvSpPr txBox="1"/>
          <p:nvPr/>
        </p:nvSpPr>
        <p:spPr>
          <a:xfrm>
            <a:off x="205772" y="6337212"/>
            <a:ext cx="11849384" cy="2974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333"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Data through January 18, 2021</a:t>
            </a:r>
          </a:p>
        </p:txBody>
      </p:sp>
      <p:pic>
        <p:nvPicPr>
          <p:cNvPr id="17" name="Picture 16">
            <a:extLst>
              <a:ext uri="{FF2B5EF4-FFF2-40B4-BE49-F238E27FC236}">
                <a16:creationId xmlns:a16="http://schemas.microsoft.com/office/drawing/2014/main" id="{9C4052B4-C943-4189-898C-6D144F7023D5}"/>
              </a:ext>
            </a:extLst>
          </p:cNvPr>
          <p:cNvPicPr>
            <a:picLocks noChangeAspect="1"/>
          </p:cNvPicPr>
          <p:nvPr/>
        </p:nvPicPr>
        <p:blipFill>
          <a:blip r:embed="rId3"/>
          <a:stretch>
            <a:fillRect/>
          </a:stretch>
        </p:blipFill>
        <p:spPr>
          <a:xfrm>
            <a:off x="10113488" y="3661309"/>
            <a:ext cx="1926423" cy="1114559"/>
          </a:xfrm>
          <a:prstGeom prst="rect">
            <a:avLst/>
          </a:prstGeom>
        </p:spPr>
      </p:pic>
      <p:pic>
        <p:nvPicPr>
          <p:cNvPr id="18" name="Picture 17">
            <a:extLst>
              <a:ext uri="{FF2B5EF4-FFF2-40B4-BE49-F238E27FC236}">
                <a16:creationId xmlns:a16="http://schemas.microsoft.com/office/drawing/2014/main" id="{AA15C430-B404-4FD0-BD31-273F8133B178}"/>
              </a:ext>
            </a:extLst>
          </p:cNvPr>
          <p:cNvPicPr>
            <a:picLocks noChangeAspect="1"/>
          </p:cNvPicPr>
          <p:nvPr/>
        </p:nvPicPr>
        <p:blipFill>
          <a:blip r:embed="rId4"/>
          <a:stretch>
            <a:fillRect/>
          </a:stretch>
        </p:blipFill>
        <p:spPr>
          <a:xfrm>
            <a:off x="4420220" y="1299921"/>
            <a:ext cx="2735331" cy="809331"/>
          </a:xfrm>
          <a:prstGeom prst="rect">
            <a:avLst/>
          </a:prstGeom>
        </p:spPr>
      </p:pic>
    </p:spTree>
    <p:extLst>
      <p:ext uri="{BB962C8B-B14F-4D97-AF65-F5344CB8AC3E}">
        <p14:creationId xmlns:p14="http://schemas.microsoft.com/office/powerpoint/2010/main" val="3919049832"/>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3132" y="3009487"/>
            <a:ext cx="11786467" cy="1838283"/>
          </a:xfrm>
        </p:spPr>
        <p:txBody>
          <a:bodyPr>
            <a:noAutofit/>
          </a:bodyPr>
          <a:lstStyle/>
          <a:p>
            <a:r>
              <a:rPr lang="en-US" sz="3600">
                <a:solidFill>
                  <a:schemeClr val="bg1"/>
                </a:solidFill>
              </a:rPr>
              <a:t>COVID-19 Vaccination Implementation</a:t>
            </a:r>
            <a:br>
              <a:rPr lang="en-US" sz="3600">
                <a:solidFill>
                  <a:schemeClr val="bg1"/>
                </a:solidFill>
              </a:rPr>
            </a:br>
            <a:br>
              <a:rPr lang="en-US" sz="3600">
                <a:solidFill>
                  <a:schemeClr val="bg1"/>
                </a:solidFill>
              </a:rPr>
            </a:br>
            <a:r>
              <a:rPr lang="en-US" sz="2800">
                <a:solidFill>
                  <a:schemeClr val="bg1"/>
                </a:solidFill>
              </a:rPr>
              <a:t>Dr. A Cohn</a:t>
            </a:r>
            <a:br>
              <a:rPr lang="en-US" sz="2800">
                <a:solidFill>
                  <a:schemeClr val="bg1"/>
                </a:solidFill>
              </a:rPr>
            </a:br>
            <a:r>
              <a:rPr lang="en-US" sz="2800">
                <a:solidFill>
                  <a:schemeClr val="bg1"/>
                </a:solidFill>
              </a:rPr>
              <a:t>https://www.cdc.gov/vaccines/acip/meetings/slides-2021-1-27-21.html</a:t>
            </a:r>
          </a:p>
        </p:txBody>
      </p:sp>
    </p:spTree>
    <p:extLst>
      <p:ext uri="{BB962C8B-B14F-4D97-AF65-F5344CB8AC3E}">
        <p14:creationId xmlns:p14="http://schemas.microsoft.com/office/powerpoint/2010/main" val="1805702674"/>
      </p:ext>
    </p:extLst>
  </p:cSld>
  <p:clrMapOvr>
    <a:masterClrMapping/>
  </p:clrMapOvr>
  <mc:AlternateContent xmlns:mc="http://schemas.openxmlformats.org/markup-compatibility/2006" xmlns:p14="http://schemas.microsoft.com/office/powerpoint/2010/main">
    <mc:Choice Requires="p14">
      <p:transition p14:dur="0" advTm="9291"/>
    </mc:Choice>
    <mc:Fallback xmlns="">
      <p:transition advTm="9291"/>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854918-8FA0-4B1A-86BF-3A093FFEA3E4}"/>
              </a:ext>
            </a:extLst>
          </p:cNvPr>
          <p:cNvSpPr>
            <a:spLocks noGrp="1"/>
          </p:cNvSpPr>
          <p:nvPr>
            <p:ph type="title"/>
          </p:nvPr>
        </p:nvSpPr>
        <p:spPr>
          <a:xfrm>
            <a:off x="493853" y="201308"/>
            <a:ext cx="10972800" cy="808039"/>
          </a:xfrm>
        </p:spPr>
        <p:txBody>
          <a:bodyPr/>
          <a:lstStyle/>
          <a:p>
            <a:r>
              <a:rPr lang="en-US"/>
              <a:t>Summary of State Priority Populations/Phases</a:t>
            </a:r>
          </a:p>
        </p:txBody>
      </p:sp>
      <p:sp>
        <p:nvSpPr>
          <p:cNvPr id="6" name="Text Placeholder 5">
            <a:extLst>
              <a:ext uri="{FF2B5EF4-FFF2-40B4-BE49-F238E27FC236}">
                <a16:creationId xmlns:a16="http://schemas.microsoft.com/office/drawing/2014/main" id="{3C40A0C9-AD43-40E2-BACD-E74D04260373}"/>
              </a:ext>
            </a:extLst>
          </p:cNvPr>
          <p:cNvSpPr>
            <a:spLocks noGrp="1"/>
          </p:cNvSpPr>
          <p:nvPr>
            <p:ph type="body" sz="quarter" idx="10"/>
          </p:nvPr>
        </p:nvSpPr>
        <p:spPr>
          <a:xfrm>
            <a:off x="609600" y="1417086"/>
            <a:ext cx="10972800" cy="4703234"/>
          </a:xfrm>
        </p:spPr>
        <p:txBody>
          <a:bodyPr/>
          <a:lstStyle/>
          <a:p>
            <a:r>
              <a:rPr lang="en-US" sz="2600">
                <a:solidFill>
                  <a:srgbClr val="000000"/>
                </a:solidFill>
              </a:rPr>
              <a:t>Current reported phases of vaccine distribution:  </a:t>
            </a:r>
          </a:p>
          <a:p>
            <a:pPr lvl="1"/>
            <a:r>
              <a:rPr lang="en-US" sz="2600">
                <a:solidFill>
                  <a:srgbClr val="000000"/>
                </a:solidFill>
              </a:rPr>
              <a:t>Phase 1a: </a:t>
            </a:r>
            <a:r>
              <a:rPr lang="en-US" sz="2600" b="1">
                <a:solidFill>
                  <a:srgbClr val="000000"/>
                </a:solidFill>
              </a:rPr>
              <a:t>11 states </a:t>
            </a:r>
            <a:r>
              <a:rPr lang="en-US" sz="2600">
                <a:solidFill>
                  <a:srgbClr val="000000"/>
                </a:solidFill>
              </a:rPr>
              <a:t>Phase 1b: </a:t>
            </a:r>
            <a:r>
              <a:rPr lang="en-US" sz="2600" b="1">
                <a:solidFill>
                  <a:srgbClr val="000000"/>
                </a:solidFill>
              </a:rPr>
              <a:t>38 states  </a:t>
            </a:r>
            <a:r>
              <a:rPr lang="en-US" sz="2600">
                <a:solidFill>
                  <a:srgbClr val="000000"/>
                </a:solidFill>
              </a:rPr>
              <a:t>Phase 1c: </a:t>
            </a:r>
            <a:r>
              <a:rPr lang="en-US" sz="2600" b="1">
                <a:solidFill>
                  <a:srgbClr val="000000"/>
                </a:solidFill>
              </a:rPr>
              <a:t>2 states</a:t>
            </a:r>
            <a:endParaRPr lang="en-US" sz="2600">
              <a:solidFill>
                <a:srgbClr val="000000"/>
              </a:solidFill>
            </a:endParaRPr>
          </a:p>
          <a:p>
            <a:endParaRPr lang="en-US" sz="2600">
              <a:solidFill>
                <a:srgbClr val="000000"/>
              </a:solidFill>
            </a:endParaRPr>
          </a:p>
          <a:p>
            <a:r>
              <a:rPr lang="en-US" sz="2600">
                <a:solidFill>
                  <a:srgbClr val="000000"/>
                </a:solidFill>
              </a:rPr>
              <a:t>ACIP prioritization recommendations intended as a framework to support equitable and efficient administration of COVID-19 and jurisdictional flexibility</a:t>
            </a:r>
          </a:p>
          <a:p>
            <a:pPr marL="609585" lvl="1" indent="0">
              <a:buNone/>
            </a:pPr>
            <a:r>
              <a:rPr lang="en-US" sz="2600">
                <a:solidFill>
                  <a:srgbClr val="000000"/>
                </a:solidFill>
              </a:rPr>
              <a:t>1. Not necessary to complete one phase to expand into the next group</a:t>
            </a:r>
          </a:p>
          <a:p>
            <a:pPr marL="609585" lvl="1" indent="0">
              <a:buNone/>
            </a:pPr>
            <a:r>
              <a:rPr lang="en-US" sz="2600">
                <a:solidFill>
                  <a:srgbClr val="000000"/>
                </a:solidFill>
              </a:rPr>
              <a:t>2. When demand starts to decrease in persons aged ≥75 years, jurisdictions can consider lowering age group to ≥65 years  </a:t>
            </a:r>
          </a:p>
          <a:p>
            <a:pPr marL="609585" lvl="1" indent="0">
              <a:buNone/>
            </a:pPr>
            <a:r>
              <a:rPr lang="en-US" sz="2600">
                <a:solidFill>
                  <a:srgbClr val="000000"/>
                </a:solidFill>
              </a:rPr>
              <a:t>3. Use all available doses and minimize waste</a:t>
            </a:r>
          </a:p>
          <a:p>
            <a:pPr marL="609585" lvl="1" indent="0">
              <a:buNone/>
            </a:pPr>
            <a:r>
              <a:rPr lang="en-US" sz="2600">
                <a:solidFill>
                  <a:srgbClr val="000000"/>
                </a:solidFill>
              </a:rPr>
              <a:t>4. Continue to offer vaccine in persons in earlier phases</a:t>
            </a:r>
          </a:p>
        </p:txBody>
      </p:sp>
      <p:sp>
        <p:nvSpPr>
          <p:cNvPr id="4" name="Title 1">
            <a:extLst>
              <a:ext uri="{FF2B5EF4-FFF2-40B4-BE49-F238E27FC236}">
                <a16:creationId xmlns:a16="http://schemas.microsoft.com/office/drawing/2014/main" id="{FBBC5330-7655-4245-A7B5-E488497EF49B}"/>
              </a:ext>
            </a:extLst>
          </p:cNvPr>
          <p:cNvSpPr txBox="1">
            <a:spLocks/>
          </p:cNvSpPr>
          <p:nvPr/>
        </p:nvSpPr>
        <p:spPr>
          <a:xfrm>
            <a:off x="609600" y="873903"/>
            <a:ext cx="10015959" cy="543183"/>
          </a:xfrm>
          <a:prstGeom prst="rect">
            <a:avLst/>
          </a:prstGeom>
        </p:spPr>
        <p:txBody>
          <a:bodyPr lIns="91440" tIns="45720" rIns="91440" bIns="45720" anchor="b" anchorCtr="0"/>
          <a:lstStyle>
            <a:lvl1pPr algn="l" rtl="0" eaLnBrk="0" fontAlgn="base" hangingPunct="0">
              <a:lnSpc>
                <a:spcPts val="4000"/>
              </a:lnSpc>
              <a:spcBef>
                <a:spcPct val="0"/>
              </a:spcBef>
              <a:spcAft>
                <a:spcPct val="0"/>
              </a:spcAft>
              <a:defRPr sz="3733" b="1" kern="1200" baseline="0">
                <a:solidFill>
                  <a:srgbClr val="006A71"/>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l" defTabSz="914400" rtl="0" eaLnBrk="0" fontAlgn="base" latinLnBrk="0" hangingPunct="0">
              <a:lnSpc>
                <a:spcPts val="4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6A71"/>
                </a:solidFill>
                <a:effectLst/>
                <a:uLnTx/>
                <a:uFillTx/>
                <a:latin typeface="Calibri" pitchFamily="34" charset="0"/>
                <a:ea typeface="+mj-ea"/>
                <a:cs typeface="+mj-cs"/>
              </a:rPr>
              <a:t>As of January 25, 2021</a:t>
            </a:r>
            <a:endParaRPr kumimoji="0" lang="en-US" sz="2800" b="0" i="0" u="none" strike="noStrike" kern="1200" cap="none" spc="0" normalizeH="0" baseline="0" noProof="0">
              <a:ln>
                <a:noFill/>
              </a:ln>
              <a:solidFill>
                <a:srgbClr val="006A71"/>
              </a:solidFill>
              <a:effectLst/>
              <a:uLnTx/>
              <a:uFillTx/>
              <a:latin typeface="Calibri" pitchFamily="34" charset="0"/>
              <a:ea typeface="+mj-ea"/>
              <a:cs typeface="Calibri"/>
            </a:endParaRPr>
          </a:p>
        </p:txBody>
      </p:sp>
      <p:sp>
        <p:nvSpPr>
          <p:cNvPr id="7" name="Rectangle 6">
            <a:extLst>
              <a:ext uri="{FF2B5EF4-FFF2-40B4-BE49-F238E27FC236}">
                <a16:creationId xmlns:a16="http://schemas.microsoft.com/office/drawing/2014/main" id="{0631461B-3B48-4D6D-B375-44C564848D4E}"/>
              </a:ext>
            </a:extLst>
          </p:cNvPr>
          <p:cNvSpPr/>
          <p:nvPr/>
        </p:nvSpPr>
        <p:spPr>
          <a:xfrm>
            <a:off x="3345084" y="6220282"/>
            <a:ext cx="8846916" cy="338554"/>
          </a:xfrm>
          <a:prstGeom prst="rect">
            <a:avLst/>
          </a:prstGeom>
        </p:spPr>
        <p:txBody>
          <a:bodyPr wrap="square">
            <a:spAutoFit/>
          </a:bodyPr>
          <a:lstStyle/>
          <a:p>
            <a:pPr marL="609585" marR="0" lvl="1"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Available:</a:t>
            </a:r>
            <a:r>
              <a:rPr kumimoji="0" lang="en-US" sz="16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1600" b="0" i="0" u="sng" strike="noStrike" kern="1200" cap="none" spc="0" normalizeH="0" baseline="0" noProof="0">
                <a:ln>
                  <a:noFill/>
                </a:ln>
                <a:solidFill>
                  <a:srgbClr val="0F56DC"/>
                </a:solidFill>
                <a:effectLst/>
                <a:uLnTx/>
                <a:uFillTx/>
                <a:latin typeface="Calibri" panose="020F0502020204030204" pitchFamily="34" charset="0"/>
                <a:ea typeface="+mn-ea"/>
                <a:cs typeface="Calibri" panose="020F0502020204030204" pitchFamily="34" charset="0"/>
                <a:hlinkClick r:id="rId3"/>
              </a:rPr>
              <a:t>https://www.kff.org/other/state-indicator/state-covid-19-vaccine-priority-populations</a:t>
            </a:r>
            <a:r>
              <a:rPr kumimoji="0" lang="en-US" sz="1400" b="0" i="0" u="sng" strike="noStrike" kern="1200" cap="none" spc="0" normalizeH="0" baseline="0" noProof="0">
                <a:ln>
                  <a:noFill/>
                </a:ln>
                <a:solidFill>
                  <a:srgbClr val="0F56DC"/>
                </a:solidFill>
                <a:effectLst/>
                <a:uLnTx/>
                <a:uFillTx/>
                <a:latin typeface="Calibri" panose="020F0502020204030204" pitchFamily="34" charset="0"/>
                <a:ea typeface="+mn-ea"/>
                <a:cs typeface="Calibri" panose="020F0502020204030204" pitchFamily="34" charset="0"/>
                <a:hlinkClick r:id="rId3"/>
              </a:rPr>
              <a:t>/</a:t>
            </a:r>
            <a:endParaRPr kumimoji="0" lang="en-US" sz="1400" b="0" i="0" u="none" strike="noStrike" kern="1200" cap="none" spc="0" normalizeH="0" baseline="0" noProof="0">
              <a:ln>
                <a:noFill/>
              </a:ln>
              <a:solidFill>
                <a:srgbClr val="0F56DC"/>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03767886"/>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FCE67-44C8-4E83-AAA5-D1BD9E448495}"/>
              </a:ext>
            </a:extLst>
          </p:cNvPr>
          <p:cNvSpPr>
            <a:spLocks noGrp="1"/>
          </p:cNvSpPr>
          <p:nvPr>
            <p:ph type="title"/>
          </p:nvPr>
        </p:nvSpPr>
        <p:spPr>
          <a:xfrm>
            <a:off x="348449" y="251066"/>
            <a:ext cx="10715792" cy="919455"/>
          </a:xfrm>
        </p:spPr>
        <p:txBody>
          <a:bodyPr lIns="91440" tIns="45720" rIns="91440" bIns="45720" anchor="b" anchorCtr="0">
            <a:normAutofit fontScale="90000"/>
          </a:bodyPr>
          <a:lstStyle/>
          <a:p>
            <a:r>
              <a:rPr lang="en-US" sz="3600"/>
              <a:t>Total Doses Administered, by Date of Administration and Vaccine Manufacturer</a:t>
            </a:r>
            <a:endParaRPr lang="en-US" sz="3700">
              <a:cs typeface="Calibri"/>
            </a:endParaRPr>
          </a:p>
        </p:txBody>
      </p:sp>
      <p:pic>
        <p:nvPicPr>
          <p:cNvPr id="5" name="Picture 4" descr="Chart&#10;&#10;Description automatically generated">
            <a:extLst>
              <a:ext uri="{FF2B5EF4-FFF2-40B4-BE49-F238E27FC236}">
                <a16:creationId xmlns:a16="http://schemas.microsoft.com/office/drawing/2014/main" id="{15E68E43-1323-4AB3-928C-CCA2B4C86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20" y="1413408"/>
            <a:ext cx="9207875" cy="5322354"/>
          </a:xfrm>
          <a:prstGeom prst="rect">
            <a:avLst/>
          </a:prstGeom>
        </p:spPr>
      </p:pic>
      <p:sp>
        <p:nvSpPr>
          <p:cNvPr id="8" name="Title 1">
            <a:extLst>
              <a:ext uri="{FF2B5EF4-FFF2-40B4-BE49-F238E27FC236}">
                <a16:creationId xmlns:a16="http://schemas.microsoft.com/office/drawing/2014/main" id="{924CE85C-33E4-4605-9E87-53FB518707AE}"/>
              </a:ext>
            </a:extLst>
          </p:cNvPr>
          <p:cNvSpPr txBox="1">
            <a:spLocks/>
          </p:cNvSpPr>
          <p:nvPr/>
        </p:nvSpPr>
        <p:spPr>
          <a:xfrm>
            <a:off x="8119872" y="6192900"/>
            <a:ext cx="4072128" cy="542862"/>
          </a:xfrm>
          <a:prstGeom prst="rect">
            <a:avLst/>
          </a:prstGeom>
        </p:spPr>
        <p:txBody>
          <a:bodyPr lIns="91440" tIns="45720" rIns="91440" bIns="45720" anchor="b" anchorCtr="0"/>
          <a:lstStyle>
            <a:lvl1pPr algn="l" rtl="0" eaLnBrk="0" fontAlgn="base" hangingPunct="0">
              <a:lnSpc>
                <a:spcPts val="4000"/>
              </a:lnSpc>
              <a:spcBef>
                <a:spcPct val="0"/>
              </a:spcBef>
              <a:spcAft>
                <a:spcPct val="0"/>
              </a:spcAft>
              <a:defRPr sz="3733" b="1" kern="1200" baseline="0">
                <a:solidFill>
                  <a:srgbClr val="006A71"/>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itchFamily="34" charset="0"/>
                <a:ea typeface="+mj-ea"/>
                <a:cs typeface="+mj-cs"/>
              </a:rPr>
              <a:t>Data Source: IIS, Federal Pharmacy Program,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itchFamily="34" charset="0"/>
                <a:ea typeface="+mj-ea"/>
                <a:cs typeface="+mj-cs"/>
              </a:rPr>
              <a:t>Federal Entities Program</a:t>
            </a:r>
          </a:p>
        </p:txBody>
      </p:sp>
      <p:sp>
        <p:nvSpPr>
          <p:cNvPr id="9" name="Title 1">
            <a:extLst>
              <a:ext uri="{FF2B5EF4-FFF2-40B4-BE49-F238E27FC236}">
                <a16:creationId xmlns:a16="http://schemas.microsoft.com/office/drawing/2014/main" id="{0F6C34F3-079D-465E-9EAD-56E5E5F5212F}"/>
              </a:ext>
            </a:extLst>
          </p:cNvPr>
          <p:cNvSpPr txBox="1">
            <a:spLocks/>
          </p:cNvSpPr>
          <p:nvPr/>
        </p:nvSpPr>
        <p:spPr>
          <a:xfrm>
            <a:off x="348449" y="870225"/>
            <a:ext cx="3836093" cy="543183"/>
          </a:xfrm>
          <a:prstGeom prst="rect">
            <a:avLst/>
          </a:prstGeom>
        </p:spPr>
        <p:txBody>
          <a:bodyPr lIns="91440" tIns="45720" rIns="91440" bIns="45720" anchor="b" anchorCtr="0"/>
          <a:lstStyle>
            <a:lvl1pPr algn="l" rtl="0" eaLnBrk="0" fontAlgn="base" hangingPunct="0">
              <a:lnSpc>
                <a:spcPts val="4000"/>
              </a:lnSpc>
              <a:spcBef>
                <a:spcPct val="0"/>
              </a:spcBef>
              <a:spcAft>
                <a:spcPct val="0"/>
              </a:spcAft>
              <a:defRPr sz="3733" b="1" kern="1200" baseline="0">
                <a:solidFill>
                  <a:srgbClr val="006A71"/>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l" defTabSz="914400" rtl="0" eaLnBrk="0" fontAlgn="base" latinLnBrk="0" hangingPunct="0">
              <a:lnSpc>
                <a:spcPts val="4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6A71"/>
                </a:solidFill>
                <a:effectLst/>
                <a:uLnTx/>
                <a:uFillTx/>
                <a:latin typeface="Calibri" pitchFamily="34" charset="0"/>
                <a:ea typeface="+mj-ea"/>
                <a:cs typeface="+mj-cs"/>
              </a:rPr>
              <a:t>As of January 26, 2021</a:t>
            </a:r>
            <a:endParaRPr kumimoji="0" lang="en-US" sz="2400" b="0" i="0" u="none" strike="noStrike" kern="1200" cap="none" spc="0" normalizeH="0" baseline="0" noProof="0">
              <a:ln>
                <a:noFill/>
              </a:ln>
              <a:solidFill>
                <a:srgbClr val="006A71"/>
              </a:solidFill>
              <a:effectLst/>
              <a:uLnTx/>
              <a:uFillTx/>
              <a:latin typeface="Calibri" pitchFamily="34" charset="0"/>
              <a:ea typeface="+mj-ea"/>
              <a:cs typeface="Calibri"/>
            </a:endParaRPr>
          </a:p>
        </p:txBody>
      </p:sp>
      <p:pic>
        <p:nvPicPr>
          <p:cNvPr id="3" name="Picture 2">
            <a:extLst>
              <a:ext uri="{FF2B5EF4-FFF2-40B4-BE49-F238E27FC236}">
                <a16:creationId xmlns:a16="http://schemas.microsoft.com/office/drawing/2014/main" id="{3002F865-0339-4517-9D54-D7B63F3C9222}"/>
              </a:ext>
            </a:extLst>
          </p:cNvPr>
          <p:cNvPicPr>
            <a:picLocks noChangeAspect="1"/>
          </p:cNvPicPr>
          <p:nvPr/>
        </p:nvPicPr>
        <p:blipFill>
          <a:blip r:embed="rId4"/>
          <a:stretch>
            <a:fillRect/>
          </a:stretch>
        </p:blipFill>
        <p:spPr>
          <a:xfrm>
            <a:off x="9944408" y="887843"/>
            <a:ext cx="2121729" cy="1663628"/>
          </a:xfrm>
          <a:prstGeom prst="rect">
            <a:avLst/>
          </a:prstGeom>
        </p:spPr>
      </p:pic>
    </p:spTree>
    <p:extLst>
      <p:ext uri="{BB962C8B-B14F-4D97-AF65-F5344CB8AC3E}">
        <p14:creationId xmlns:p14="http://schemas.microsoft.com/office/powerpoint/2010/main" val="3603687910"/>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3132" y="3009487"/>
            <a:ext cx="11786467" cy="1838283"/>
          </a:xfrm>
        </p:spPr>
        <p:txBody>
          <a:bodyPr>
            <a:noAutofit/>
          </a:bodyPr>
          <a:lstStyle/>
          <a:p>
            <a:r>
              <a:rPr lang="en-US" sz="5400">
                <a:solidFill>
                  <a:schemeClr val="bg1"/>
                </a:solidFill>
              </a:rPr>
              <a:t>COVID-19 vaccine administration </a:t>
            </a:r>
            <a:br>
              <a:rPr lang="en-US" sz="5400">
                <a:solidFill>
                  <a:schemeClr val="bg1"/>
                </a:solidFill>
              </a:rPr>
            </a:br>
            <a:r>
              <a:rPr lang="en-US" sz="5400">
                <a:solidFill>
                  <a:schemeClr val="bg1"/>
                </a:solidFill>
              </a:rPr>
              <a:t>&amp; variants</a:t>
            </a:r>
            <a:br>
              <a:rPr lang="en-US" sz="5400">
                <a:solidFill>
                  <a:schemeClr val="bg1"/>
                </a:solidFill>
              </a:rPr>
            </a:br>
            <a:br>
              <a:rPr lang="en-US" sz="5400">
                <a:solidFill>
                  <a:schemeClr val="bg1"/>
                </a:solidFill>
              </a:rPr>
            </a:br>
            <a:r>
              <a:rPr lang="en-US" sz="2800">
                <a:solidFill>
                  <a:schemeClr val="bg1"/>
                </a:solidFill>
              </a:rPr>
              <a:t>Dr. S Oliver</a:t>
            </a:r>
            <a:br>
              <a:rPr lang="en-US" sz="2800">
                <a:solidFill>
                  <a:schemeClr val="bg1"/>
                </a:solidFill>
              </a:rPr>
            </a:br>
            <a:r>
              <a:rPr lang="en-US" sz="2800">
                <a:solidFill>
                  <a:schemeClr val="bg1"/>
                </a:solidFill>
              </a:rPr>
              <a:t>https://www.cdc.gov/vaccines/acip/meetings/slides-2021-1-27-21.html</a:t>
            </a:r>
            <a:br>
              <a:rPr lang="en-US" sz="5400">
                <a:solidFill>
                  <a:schemeClr val="bg1"/>
                </a:solidFill>
              </a:rPr>
            </a:br>
            <a:endParaRPr lang="en-US" sz="3600">
              <a:solidFill>
                <a:schemeClr val="bg1"/>
              </a:solidFill>
            </a:endParaRPr>
          </a:p>
        </p:txBody>
      </p:sp>
    </p:spTree>
    <p:extLst>
      <p:ext uri="{BB962C8B-B14F-4D97-AF65-F5344CB8AC3E}">
        <p14:creationId xmlns:p14="http://schemas.microsoft.com/office/powerpoint/2010/main" val="1600705316"/>
      </p:ext>
    </p:extLst>
  </p:cSld>
  <p:clrMapOvr>
    <a:masterClrMapping/>
  </p:clrMapOvr>
  <mc:AlternateContent xmlns:mc="http://schemas.openxmlformats.org/markup-compatibility/2006" xmlns:p14="http://schemas.microsoft.com/office/powerpoint/2010/main">
    <mc:Choice Requires="p14">
      <p:transition p14:dur="0" advTm="9291"/>
    </mc:Choice>
    <mc:Fallback xmlns="">
      <p:transition advTm="9291"/>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433869-E6A9-4EE1-AB19-9428ECBB67A2}"/>
              </a:ext>
            </a:extLst>
          </p:cNvPr>
          <p:cNvSpPr>
            <a:spLocks noGrp="1"/>
          </p:cNvSpPr>
          <p:nvPr>
            <p:ph sz="quarter" idx="14"/>
          </p:nvPr>
        </p:nvSpPr>
        <p:spPr>
          <a:xfrm>
            <a:off x="324678" y="1088020"/>
            <a:ext cx="11867322" cy="4929671"/>
          </a:xfrm>
        </p:spPr>
        <p:txBody>
          <a:bodyPr/>
          <a:lstStyle/>
          <a:p>
            <a:r>
              <a:rPr lang="en-US" sz="2600">
                <a:solidFill>
                  <a:schemeClr val="bg2"/>
                </a:solidFill>
              </a:rPr>
              <a:t>mRNA vaccines are recommended for a two-dose series administered intramuscularly</a:t>
            </a:r>
          </a:p>
          <a:p>
            <a:pPr lvl="1"/>
            <a:r>
              <a:rPr lang="en-US" sz="2300">
                <a:solidFill>
                  <a:schemeClr val="bg2"/>
                </a:solidFill>
              </a:rPr>
              <a:t>Pfizer-</a:t>
            </a:r>
            <a:r>
              <a:rPr lang="en-US" sz="2300" err="1">
                <a:solidFill>
                  <a:schemeClr val="bg2"/>
                </a:solidFill>
              </a:rPr>
              <a:t>BioNTech</a:t>
            </a:r>
            <a:r>
              <a:rPr lang="en-US" sz="2300">
                <a:solidFill>
                  <a:schemeClr val="bg2"/>
                </a:solidFill>
              </a:rPr>
              <a:t>: </a:t>
            </a:r>
            <a:r>
              <a:rPr lang="en-US" sz="2300" b="1">
                <a:solidFill>
                  <a:schemeClr val="bg2"/>
                </a:solidFill>
              </a:rPr>
              <a:t>Three</a:t>
            </a:r>
            <a:r>
              <a:rPr lang="en-US" sz="2300">
                <a:solidFill>
                  <a:schemeClr val="bg2"/>
                </a:solidFill>
              </a:rPr>
              <a:t> </a:t>
            </a:r>
            <a:r>
              <a:rPr lang="en-US" sz="2300" b="1">
                <a:solidFill>
                  <a:schemeClr val="bg2"/>
                </a:solidFill>
              </a:rPr>
              <a:t>weeks</a:t>
            </a:r>
            <a:r>
              <a:rPr lang="en-US" sz="2300">
                <a:solidFill>
                  <a:schemeClr val="bg2"/>
                </a:solidFill>
              </a:rPr>
              <a:t> apart</a:t>
            </a:r>
          </a:p>
          <a:p>
            <a:pPr lvl="1"/>
            <a:r>
              <a:rPr lang="en-US" sz="2300">
                <a:solidFill>
                  <a:schemeClr val="bg2"/>
                </a:solidFill>
              </a:rPr>
              <a:t>Moderna: </a:t>
            </a:r>
            <a:r>
              <a:rPr lang="en-US" sz="2300" b="1">
                <a:solidFill>
                  <a:schemeClr val="bg2"/>
                </a:solidFill>
              </a:rPr>
              <a:t>Four</a:t>
            </a:r>
            <a:r>
              <a:rPr lang="en-US" sz="2300">
                <a:solidFill>
                  <a:schemeClr val="bg2"/>
                </a:solidFill>
              </a:rPr>
              <a:t> </a:t>
            </a:r>
            <a:r>
              <a:rPr lang="en-US" sz="2300" b="1">
                <a:solidFill>
                  <a:schemeClr val="bg2"/>
                </a:solidFill>
              </a:rPr>
              <a:t>weeks</a:t>
            </a:r>
            <a:r>
              <a:rPr lang="en-US" sz="2300">
                <a:solidFill>
                  <a:schemeClr val="bg2"/>
                </a:solidFill>
              </a:rPr>
              <a:t> apart</a:t>
            </a:r>
          </a:p>
          <a:p>
            <a:pPr marL="243834" lvl="1" indent="0">
              <a:buNone/>
            </a:pPr>
            <a:endParaRPr lang="en-US" sz="1000">
              <a:solidFill>
                <a:schemeClr val="bg2"/>
              </a:solidFill>
            </a:endParaRPr>
          </a:p>
          <a:p>
            <a:r>
              <a:rPr lang="en-US" sz="2600">
                <a:solidFill>
                  <a:schemeClr val="bg2"/>
                </a:solidFill>
              </a:rPr>
              <a:t>Persons should not be scheduled to receive the second dose earlier than the recommended intervals </a:t>
            </a:r>
          </a:p>
          <a:p>
            <a:pPr lvl="1"/>
            <a:r>
              <a:rPr lang="en-US" sz="2300">
                <a:solidFill>
                  <a:schemeClr val="bg2"/>
                </a:solidFill>
              </a:rPr>
              <a:t>However, doses administered earlier should not be repeated</a:t>
            </a:r>
          </a:p>
          <a:p>
            <a:pPr marL="243834" lvl="1" indent="0">
              <a:buNone/>
            </a:pPr>
            <a:endParaRPr lang="en-US" sz="1000">
              <a:solidFill>
                <a:schemeClr val="bg2"/>
              </a:solidFill>
            </a:endParaRPr>
          </a:p>
          <a:p>
            <a:r>
              <a:rPr lang="en-US" sz="2500">
                <a:solidFill>
                  <a:schemeClr val="bg2"/>
                </a:solidFill>
              </a:rPr>
              <a:t>The second dose should be administered as close to the recommended interval as possible. However, if it is not feasible to adhere to the recommended interval, the second dose of Pfizer-</a:t>
            </a:r>
            <a:r>
              <a:rPr lang="en-US" sz="2500" err="1">
                <a:solidFill>
                  <a:schemeClr val="bg2"/>
                </a:solidFill>
              </a:rPr>
              <a:t>BioNTech</a:t>
            </a:r>
            <a:r>
              <a:rPr lang="en-US" sz="2500">
                <a:solidFill>
                  <a:schemeClr val="bg2"/>
                </a:solidFill>
              </a:rPr>
              <a:t> and Moderna COVID-19 vaccines may be scheduled for administration up to </a:t>
            </a:r>
            <a:r>
              <a:rPr lang="en-US" sz="2500" b="1">
                <a:solidFill>
                  <a:schemeClr val="bg2"/>
                </a:solidFill>
              </a:rPr>
              <a:t>6 weeks </a:t>
            </a:r>
            <a:r>
              <a:rPr lang="en-US" sz="2500">
                <a:solidFill>
                  <a:schemeClr val="bg2"/>
                </a:solidFill>
              </a:rPr>
              <a:t>(</a:t>
            </a:r>
            <a:r>
              <a:rPr lang="en-US" sz="2500" b="1">
                <a:solidFill>
                  <a:schemeClr val="bg2"/>
                </a:solidFill>
              </a:rPr>
              <a:t>42 days</a:t>
            </a:r>
            <a:r>
              <a:rPr lang="en-US" sz="2500">
                <a:solidFill>
                  <a:schemeClr val="bg2"/>
                </a:solidFill>
              </a:rPr>
              <a:t>) after the first dose. </a:t>
            </a:r>
          </a:p>
          <a:p>
            <a:pPr marL="0" indent="0">
              <a:buNone/>
            </a:pPr>
            <a:endParaRPr lang="en-US"/>
          </a:p>
          <a:p>
            <a:pPr lvl="1"/>
            <a:endParaRPr lang="en-US"/>
          </a:p>
          <a:p>
            <a:pPr marL="0" indent="0">
              <a:buNone/>
            </a:pPr>
            <a:endParaRPr lang="en-US"/>
          </a:p>
          <a:p>
            <a:endParaRPr lang="en-US" sz="2200"/>
          </a:p>
          <a:p>
            <a:endParaRPr lang="en-US" sz="2200"/>
          </a:p>
          <a:p>
            <a:pPr lvl="1"/>
            <a:endParaRPr lang="en-US"/>
          </a:p>
          <a:p>
            <a:pPr lvl="1"/>
            <a:endParaRPr lang="en-US"/>
          </a:p>
          <a:p>
            <a:endParaRPr lang="en-US"/>
          </a:p>
          <a:p>
            <a:endParaRPr lang="en-US"/>
          </a:p>
          <a:p>
            <a:endParaRPr lang="en-US"/>
          </a:p>
          <a:p>
            <a:endParaRPr lang="en-US"/>
          </a:p>
          <a:p>
            <a:pPr lvl="1"/>
            <a:endParaRPr lang="en-US" sz="2200"/>
          </a:p>
          <a:p>
            <a:pPr marL="243834" lvl="1" indent="0">
              <a:buNone/>
            </a:pPr>
            <a:endParaRPr lang="en-US" sz="2200"/>
          </a:p>
          <a:p>
            <a:endParaRPr lang="en-US"/>
          </a:p>
          <a:p>
            <a:endParaRPr lang="en-US"/>
          </a:p>
          <a:p>
            <a:endParaRPr lang="en-US"/>
          </a:p>
        </p:txBody>
      </p:sp>
      <p:sp>
        <p:nvSpPr>
          <p:cNvPr id="3" name="Title 2">
            <a:extLst>
              <a:ext uri="{FF2B5EF4-FFF2-40B4-BE49-F238E27FC236}">
                <a16:creationId xmlns:a16="http://schemas.microsoft.com/office/drawing/2014/main" id="{E5E9E71D-D771-402E-972D-83DF8BA68328}"/>
              </a:ext>
            </a:extLst>
          </p:cNvPr>
          <p:cNvSpPr>
            <a:spLocks noGrp="1"/>
          </p:cNvSpPr>
          <p:nvPr>
            <p:ph type="title"/>
          </p:nvPr>
        </p:nvSpPr>
        <p:spPr>
          <a:xfrm>
            <a:off x="609600" y="274320"/>
            <a:ext cx="10972800" cy="813700"/>
          </a:xfrm>
        </p:spPr>
        <p:txBody>
          <a:bodyPr>
            <a:normAutofit/>
          </a:bodyPr>
          <a:lstStyle/>
          <a:p>
            <a:r>
              <a:rPr lang="en-US" sz="3400"/>
              <a:t>Dosing and administration</a:t>
            </a:r>
          </a:p>
        </p:txBody>
      </p:sp>
      <p:sp>
        <p:nvSpPr>
          <p:cNvPr id="4" name="Rectangle 3">
            <a:extLst>
              <a:ext uri="{FF2B5EF4-FFF2-40B4-BE49-F238E27FC236}">
                <a16:creationId xmlns:a16="http://schemas.microsoft.com/office/drawing/2014/main" id="{D6CAB34A-BA9F-4D58-B497-D7C68459E002}"/>
              </a:ext>
            </a:extLst>
          </p:cNvPr>
          <p:cNvSpPr>
            <a:spLocks noChangeArrowheads="1"/>
          </p:cNvSpPr>
          <p:nvPr/>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5" name="Rectangle 4">
            <a:extLst>
              <a:ext uri="{FF2B5EF4-FFF2-40B4-BE49-F238E27FC236}">
                <a16:creationId xmlns:a16="http://schemas.microsoft.com/office/drawing/2014/main" id="{AA6902B5-0E96-40DE-BB1D-8E46B8932FF7}"/>
              </a:ext>
            </a:extLst>
          </p:cNvPr>
          <p:cNvSpPr>
            <a:spLocks noChangeArrowheads="1"/>
          </p:cNvSpPr>
          <p:nvPr/>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6" name="Rectangle 5">
            <a:extLst>
              <a:ext uri="{FF2B5EF4-FFF2-40B4-BE49-F238E27FC236}">
                <a16:creationId xmlns:a16="http://schemas.microsoft.com/office/drawing/2014/main" id="{AB13F95C-E5BA-4F99-9F78-C534932ADEF9}"/>
              </a:ext>
            </a:extLst>
          </p:cNvPr>
          <p:cNvSpPr>
            <a:spLocks noChangeArrowheads="1"/>
          </p:cNvSpPr>
          <p:nvPr/>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7" name="Rectangle 6">
            <a:extLst>
              <a:ext uri="{FF2B5EF4-FFF2-40B4-BE49-F238E27FC236}">
                <a16:creationId xmlns:a16="http://schemas.microsoft.com/office/drawing/2014/main" id="{4EDD751E-B4D6-44E1-9FF2-802250988CB7}"/>
              </a:ext>
            </a:extLst>
          </p:cNvPr>
          <p:cNvSpPr>
            <a:spLocks noChangeArrowheads="1"/>
          </p:cNvSpPr>
          <p:nvPr/>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8" name="Rectangle 20">
            <a:extLst>
              <a:ext uri="{FF2B5EF4-FFF2-40B4-BE49-F238E27FC236}">
                <a16:creationId xmlns:a16="http://schemas.microsoft.com/office/drawing/2014/main" id="{0E88E3D3-5632-4274-9B8C-AD562F40702A}"/>
              </a:ext>
            </a:extLst>
          </p:cNvPr>
          <p:cNvSpPr>
            <a:spLocks noChangeArrowheads="1"/>
          </p:cNvSpPr>
          <p:nvPr/>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9" name="Rectangle 8">
            <a:extLst>
              <a:ext uri="{FF2B5EF4-FFF2-40B4-BE49-F238E27FC236}">
                <a16:creationId xmlns:a16="http://schemas.microsoft.com/office/drawing/2014/main" id="{3577FF22-2A82-4228-AFF9-BCCF942B0A9B}"/>
              </a:ext>
            </a:extLst>
          </p:cNvPr>
          <p:cNvSpPr>
            <a:spLocks noChangeArrowheads="1"/>
          </p:cNvSpPr>
          <p:nvPr/>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10" name="TextBox 9">
            <a:extLst>
              <a:ext uri="{FF2B5EF4-FFF2-40B4-BE49-F238E27FC236}">
                <a16:creationId xmlns:a16="http://schemas.microsoft.com/office/drawing/2014/main" id="{FB45A3DF-0625-4B11-BEE3-146371AAA9D0}"/>
              </a:ext>
            </a:extLst>
          </p:cNvPr>
          <p:cNvSpPr txBox="1"/>
          <p:nvPr/>
        </p:nvSpPr>
        <p:spPr>
          <a:xfrm>
            <a:off x="348853" y="6445180"/>
            <a:ext cx="10834250"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hlinkClick r:id="rId3"/>
              </a:rPr>
              <a:t>https://www.cdc.gov/vaccines/covid-19/info-by-product/clinical-considerations.html</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p>
        </p:txBody>
      </p:sp>
    </p:spTree>
    <p:extLst>
      <p:ext uri="{BB962C8B-B14F-4D97-AF65-F5344CB8AC3E}">
        <p14:creationId xmlns:p14="http://schemas.microsoft.com/office/powerpoint/2010/main" val="21018494"/>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433869-E6A9-4EE1-AB19-9428ECBB67A2}"/>
              </a:ext>
            </a:extLst>
          </p:cNvPr>
          <p:cNvSpPr>
            <a:spLocks noGrp="1"/>
          </p:cNvSpPr>
          <p:nvPr>
            <p:ph sz="quarter" idx="14"/>
          </p:nvPr>
        </p:nvSpPr>
        <p:spPr>
          <a:xfrm>
            <a:off x="430924" y="1616725"/>
            <a:ext cx="11586995" cy="3624550"/>
          </a:xfrm>
        </p:spPr>
        <p:txBody>
          <a:bodyPr/>
          <a:lstStyle/>
          <a:p>
            <a:pPr>
              <a:spcBef>
                <a:spcPts val="1200"/>
              </a:spcBef>
            </a:pPr>
            <a:r>
              <a:rPr lang="en-US" sz="2500">
                <a:solidFill>
                  <a:schemeClr val="bg2"/>
                </a:solidFill>
              </a:rPr>
              <a:t>mRNA vaccines are not </a:t>
            </a:r>
            <a:r>
              <a:rPr lang="en-US" sz="2500" b="1">
                <a:solidFill>
                  <a:schemeClr val="bg2"/>
                </a:solidFill>
              </a:rPr>
              <a:t>interchangeable</a:t>
            </a:r>
            <a:r>
              <a:rPr lang="en-US" sz="2500">
                <a:solidFill>
                  <a:schemeClr val="bg2"/>
                </a:solidFill>
              </a:rPr>
              <a:t> with each other or other COVID-19 vaccines</a:t>
            </a:r>
          </a:p>
          <a:p>
            <a:pPr lvl="1">
              <a:spcBef>
                <a:spcPts val="1200"/>
              </a:spcBef>
            </a:pPr>
            <a:r>
              <a:rPr lang="en-US" sz="2300">
                <a:solidFill>
                  <a:schemeClr val="bg2"/>
                </a:solidFill>
              </a:rPr>
              <a:t>Either vaccine series may be used; ACIP does not state a product preference</a:t>
            </a:r>
          </a:p>
          <a:p>
            <a:pPr lvl="1">
              <a:spcBef>
                <a:spcPts val="1200"/>
              </a:spcBef>
            </a:pPr>
            <a:r>
              <a:rPr lang="en-US" sz="2300">
                <a:solidFill>
                  <a:schemeClr val="bg2"/>
                </a:solidFill>
              </a:rPr>
              <a:t>Every effort should be made to determine which vaccine product was received as the first dose</a:t>
            </a:r>
          </a:p>
          <a:p>
            <a:pPr lvl="1">
              <a:spcBef>
                <a:spcPts val="1200"/>
              </a:spcBef>
            </a:pPr>
            <a:r>
              <a:rPr lang="en-US" sz="2300">
                <a:solidFill>
                  <a:schemeClr val="bg2"/>
                </a:solidFill>
              </a:rPr>
              <a:t>In </a:t>
            </a:r>
            <a:r>
              <a:rPr lang="en-US" sz="2300" b="1">
                <a:solidFill>
                  <a:schemeClr val="bg2"/>
                </a:solidFill>
              </a:rPr>
              <a:t>exceptional</a:t>
            </a:r>
            <a:r>
              <a:rPr lang="en-US" sz="2300">
                <a:solidFill>
                  <a:schemeClr val="bg2"/>
                </a:solidFill>
              </a:rPr>
              <a:t> situations in which the first-dose vaccine product cannot be determined or is no longer available, any available mRNA COVID-19 vaccine may be administered at a minimum interval of 28 days between doses</a:t>
            </a:r>
          </a:p>
          <a:p>
            <a:pPr marL="0" indent="0">
              <a:buNone/>
            </a:pPr>
            <a:endParaRPr lang="en-US"/>
          </a:p>
          <a:p>
            <a:pPr marL="0" indent="0">
              <a:buNone/>
            </a:pPr>
            <a:endParaRPr lang="en-US"/>
          </a:p>
          <a:p>
            <a:pPr lvl="1"/>
            <a:endParaRPr lang="en-US"/>
          </a:p>
          <a:p>
            <a:pPr marL="0" indent="0">
              <a:buNone/>
            </a:pPr>
            <a:endParaRPr lang="en-US"/>
          </a:p>
          <a:p>
            <a:endParaRPr lang="en-US" sz="2200"/>
          </a:p>
          <a:p>
            <a:endParaRPr lang="en-US" sz="2200"/>
          </a:p>
          <a:p>
            <a:pPr lvl="1"/>
            <a:endParaRPr lang="en-US"/>
          </a:p>
          <a:p>
            <a:pPr lvl="1"/>
            <a:endParaRPr lang="en-US"/>
          </a:p>
          <a:p>
            <a:endParaRPr lang="en-US"/>
          </a:p>
          <a:p>
            <a:endParaRPr lang="en-US"/>
          </a:p>
          <a:p>
            <a:endParaRPr lang="en-US"/>
          </a:p>
          <a:p>
            <a:endParaRPr lang="en-US"/>
          </a:p>
          <a:p>
            <a:pPr lvl="1"/>
            <a:endParaRPr lang="en-US" sz="2200"/>
          </a:p>
          <a:p>
            <a:pPr marL="243834" lvl="1" indent="0">
              <a:buNone/>
            </a:pPr>
            <a:endParaRPr lang="en-US" sz="2200"/>
          </a:p>
          <a:p>
            <a:endParaRPr lang="en-US"/>
          </a:p>
          <a:p>
            <a:endParaRPr lang="en-US"/>
          </a:p>
          <a:p>
            <a:endParaRPr lang="en-US"/>
          </a:p>
        </p:txBody>
      </p:sp>
      <p:sp>
        <p:nvSpPr>
          <p:cNvPr id="3" name="Title 2">
            <a:extLst>
              <a:ext uri="{FF2B5EF4-FFF2-40B4-BE49-F238E27FC236}">
                <a16:creationId xmlns:a16="http://schemas.microsoft.com/office/drawing/2014/main" id="{E5E9E71D-D771-402E-972D-83DF8BA68328}"/>
              </a:ext>
            </a:extLst>
          </p:cNvPr>
          <p:cNvSpPr>
            <a:spLocks noGrp="1"/>
          </p:cNvSpPr>
          <p:nvPr>
            <p:ph type="title"/>
          </p:nvPr>
        </p:nvSpPr>
        <p:spPr>
          <a:xfrm>
            <a:off x="609600" y="274320"/>
            <a:ext cx="10972800" cy="813700"/>
          </a:xfrm>
        </p:spPr>
        <p:txBody>
          <a:bodyPr>
            <a:normAutofit/>
          </a:bodyPr>
          <a:lstStyle/>
          <a:p>
            <a:r>
              <a:rPr lang="en-US" sz="3400"/>
              <a:t>Dosing and administration</a:t>
            </a:r>
          </a:p>
        </p:txBody>
      </p:sp>
      <p:sp>
        <p:nvSpPr>
          <p:cNvPr id="4" name="Rectangle 3">
            <a:extLst>
              <a:ext uri="{FF2B5EF4-FFF2-40B4-BE49-F238E27FC236}">
                <a16:creationId xmlns:a16="http://schemas.microsoft.com/office/drawing/2014/main" id="{D6CAB34A-BA9F-4D58-B497-D7C68459E002}"/>
              </a:ext>
            </a:extLst>
          </p:cNvPr>
          <p:cNvSpPr>
            <a:spLocks noChangeArrowheads="1"/>
          </p:cNvSpPr>
          <p:nvPr/>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5" name="Rectangle 4">
            <a:extLst>
              <a:ext uri="{FF2B5EF4-FFF2-40B4-BE49-F238E27FC236}">
                <a16:creationId xmlns:a16="http://schemas.microsoft.com/office/drawing/2014/main" id="{AA6902B5-0E96-40DE-BB1D-8E46B8932FF7}"/>
              </a:ext>
            </a:extLst>
          </p:cNvPr>
          <p:cNvSpPr>
            <a:spLocks noChangeArrowheads="1"/>
          </p:cNvSpPr>
          <p:nvPr/>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6" name="Rectangle 5">
            <a:extLst>
              <a:ext uri="{FF2B5EF4-FFF2-40B4-BE49-F238E27FC236}">
                <a16:creationId xmlns:a16="http://schemas.microsoft.com/office/drawing/2014/main" id="{AB13F95C-E5BA-4F99-9F78-C534932ADEF9}"/>
              </a:ext>
            </a:extLst>
          </p:cNvPr>
          <p:cNvSpPr>
            <a:spLocks noChangeArrowheads="1"/>
          </p:cNvSpPr>
          <p:nvPr/>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7" name="Rectangle 6">
            <a:extLst>
              <a:ext uri="{FF2B5EF4-FFF2-40B4-BE49-F238E27FC236}">
                <a16:creationId xmlns:a16="http://schemas.microsoft.com/office/drawing/2014/main" id="{4EDD751E-B4D6-44E1-9FF2-802250988CB7}"/>
              </a:ext>
            </a:extLst>
          </p:cNvPr>
          <p:cNvSpPr>
            <a:spLocks noChangeArrowheads="1"/>
          </p:cNvSpPr>
          <p:nvPr/>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8" name="Rectangle 20">
            <a:extLst>
              <a:ext uri="{FF2B5EF4-FFF2-40B4-BE49-F238E27FC236}">
                <a16:creationId xmlns:a16="http://schemas.microsoft.com/office/drawing/2014/main" id="{0E88E3D3-5632-4274-9B8C-AD562F40702A}"/>
              </a:ext>
            </a:extLst>
          </p:cNvPr>
          <p:cNvSpPr>
            <a:spLocks noChangeArrowheads="1"/>
          </p:cNvSpPr>
          <p:nvPr/>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9" name="Rectangle 8">
            <a:extLst>
              <a:ext uri="{FF2B5EF4-FFF2-40B4-BE49-F238E27FC236}">
                <a16:creationId xmlns:a16="http://schemas.microsoft.com/office/drawing/2014/main" id="{3577FF22-2A82-4228-AFF9-BCCF942B0A9B}"/>
              </a:ext>
            </a:extLst>
          </p:cNvPr>
          <p:cNvSpPr>
            <a:spLocks noChangeArrowheads="1"/>
          </p:cNvSpPr>
          <p:nvPr/>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10" name="TextBox 9">
            <a:extLst>
              <a:ext uri="{FF2B5EF4-FFF2-40B4-BE49-F238E27FC236}">
                <a16:creationId xmlns:a16="http://schemas.microsoft.com/office/drawing/2014/main" id="{EF05FB9E-A687-48D4-89E0-3AA4240226B0}"/>
              </a:ext>
            </a:extLst>
          </p:cNvPr>
          <p:cNvSpPr txBox="1"/>
          <p:nvPr/>
        </p:nvSpPr>
        <p:spPr>
          <a:xfrm>
            <a:off x="348853" y="6445180"/>
            <a:ext cx="10834250"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hlinkClick r:id="rId3"/>
              </a:rPr>
              <a:t>https://www.cdc.gov/vaccines/covid-19/info-by-product/clinical-considerations.html</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p>
        </p:txBody>
      </p:sp>
    </p:spTree>
    <p:extLst>
      <p:ext uri="{BB962C8B-B14F-4D97-AF65-F5344CB8AC3E}">
        <p14:creationId xmlns:p14="http://schemas.microsoft.com/office/powerpoint/2010/main" val="1666126820"/>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433869-E6A9-4EE1-AB19-9428ECBB67A2}"/>
              </a:ext>
            </a:extLst>
          </p:cNvPr>
          <p:cNvSpPr>
            <a:spLocks noGrp="1"/>
          </p:cNvSpPr>
          <p:nvPr>
            <p:ph sz="quarter" idx="14"/>
          </p:nvPr>
        </p:nvSpPr>
        <p:spPr>
          <a:xfrm>
            <a:off x="441434" y="1762699"/>
            <a:ext cx="11466787" cy="4412675"/>
          </a:xfrm>
        </p:spPr>
        <p:txBody>
          <a:bodyPr/>
          <a:lstStyle/>
          <a:p>
            <a:pPr>
              <a:spcBef>
                <a:spcPts val="1200"/>
              </a:spcBef>
            </a:pPr>
            <a:r>
              <a:rPr lang="en-US" sz="2500">
                <a:solidFill>
                  <a:schemeClr val="bg2"/>
                </a:solidFill>
              </a:rPr>
              <a:t>mRNA vaccines should be </a:t>
            </a:r>
            <a:r>
              <a:rPr lang="en-US" sz="2500" b="1">
                <a:solidFill>
                  <a:schemeClr val="bg2"/>
                </a:solidFill>
              </a:rPr>
              <a:t>administered alone</a:t>
            </a:r>
            <a:r>
              <a:rPr lang="en-US" sz="2500">
                <a:solidFill>
                  <a:schemeClr val="bg2"/>
                </a:solidFill>
              </a:rPr>
              <a:t>, with a minimum interval of 14 days before or after administration with any other vaccines</a:t>
            </a:r>
          </a:p>
          <a:p>
            <a:pPr lvl="1">
              <a:spcBef>
                <a:spcPts val="1200"/>
              </a:spcBef>
            </a:pPr>
            <a:r>
              <a:rPr lang="en-US" sz="2300">
                <a:solidFill>
                  <a:schemeClr val="bg2"/>
                </a:solidFill>
              </a:rPr>
              <a:t>However, mRNA COVID-19 vaccines and other vaccines may be administered within a shorter period in situations where benefits of vaccination are deemed to outweigh the potential unknown risks of vaccine coadministration</a:t>
            </a:r>
          </a:p>
          <a:p>
            <a:pPr lvl="1">
              <a:spcBef>
                <a:spcPts val="1200"/>
              </a:spcBef>
            </a:pPr>
            <a:r>
              <a:rPr lang="en-US" sz="2300">
                <a:solidFill>
                  <a:schemeClr val="bg2"/>
                </a:solidFill>
              </a:rPr>
              <a:t>If mRNA COVID-19 vaccines are administered within 14 days of another vaccine, doses      do not need to be repeated for either vaccine</a:t>
            </a:r>
          </a:p>
          <a:p>
            <a:endParaRPr lang="en-US" sz="2600">
              <a:solidFill>
                <a:srgbClr val="000000"/>
              </a:solidFill>
            </a:endParaRPr>
          </a:p>
          <a:p>
            <a:endParaRPr lang="en-US"/>
          </a:p>
          <a:p>
            <a:pPr marL="0" indent="0">
              <a:buNone/>
            </a:pPr>
            <a:endParaRPr lang="en-US"/>
          </a:p>
          <a:p>
            <a:pPr lvl="1"/>
            <a:endParaRPr lang="en-US"/>
          </a:p>
          <a:p>
            <a:pPr marL="0" indent="0">
              <a:buNone/>
            </a:pPr>
            <a:endParaRPr lang="en-US"/>
          </a:p>
          <a:p>
            <a:endParaRPr lang="en-US" sz="2200"/>
          </a:p>
          <a:p>
            <a:endParaRPr lang="en-US" sz="2200"/>
          </a:p>
          <a:p>
            <a:pPr lvl="1"/>
            <a:endParaRPr lang="en-US"/>
          </a:p>
          <a:p>
            <a:pPr lvl="1"/>
            <a:endParaRPr lang="en-US"/>
          </a:p>
          <a:p>
            <a:endParaRPr lang="en-US"/>
          </a:p>
          <a:p>
            <a:endParaRPr lang="en-US"/>
          </a:p>
          <a:p>
            <a:endParaRPr lang="en-US"/>
          </a:p>
          <a:p>
            <a:endParaRPr lang="en-US"/>
          </a:p>
          <a:p>
            <a:pPr lvl="1"/>
            <a:endParaRPr lang="en-US" sz="2200"/>
          </a:p>
          <a:p>
            <a:pPr marL="243834" lvl="1" indent="0">
              <a:buNone/>
            </a:pPr>
            <a:endParaRPr lang="en-US" sz="2200"/>
          </a:p>
          <a:p>
            <a:endParaRPr lang="en-US"/>
          </a:p>
          <a:p>
            <a:endParaRPr lang="en-US"/>
          </a:p>
          <a:p>
            <a:endParaRPr lang="en-US"/>
          </a:p>
        </p:txBody>
      </p:sp>
      <p:sp>
        <p:nvSpPr>
          <p:cNvPr id="3" name="Title 2">
            <a:extLst>
              <a:ext uri="{FF2B5EF4-FFF2-40B4-BE49-F238E27FC236}">
                <a16:creationId xmlns:a16="http://schemas.microsoft.com/office/drawing/2014/main" id="{E5E9E71D-D771-402E-972D-83DF8BA68328}"/>
              </a:ext>
            </a:extLst>
          </p:cNvPr>
          <p:cNvSpPr>
            <a:spLocks noGrp="1"/>
          </p:cNvSpPr>
          <p:nvPr>
            <p:ph type="title"/>
          </p:nvPr>
        </p:nvSpPr>
        <p:spPr>
          <a:xfrm>
            <a:off x="609600" y="274320"/>
            <a:ext cx="10972800" cy="813700"/>
          </a:xfrm>
        </p:spPr>
        <p:txBody>
          <a:bodyPr>
            <a:normAutofit/>
          </a:bodyPr>
          <a:lstStyle/>
          <a:p>
            <a:r>
              <a:rPr lang="en-US" sz="3400"/>
              <a:t>Dosing and administration</a:t>
            </a:r>
          </a:p>
        </p:txBody>
      </p:sp>
      <p:sp>
        <p:nvSpPr>
          <p:cNvPr id="4" name="Rectangle 3">
            <a:extLst>
              <a:ext uri="{FF2B5EF4-FFF2-40B4-BE49-F238E27FC236}">
                <a16:creationId xmlns:a16="http://schemas.microsoft.com/office/drawing/2014/main" id="{D6CAB34A-BA9F-4D58-B497-D7C68459E002}"/>
              </a:ext>
            </a:extLst>
          </p:cNvPr>
          <p:cNvSpPr>
            <a:spLocks noChangeArrowheads="1"/>
          </p:cNvSpPr>
          <p:nvPr/>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5" name="Rectangle 4">
            <a:extLst>
              <a:ext uri="{FF2B5EF4-FFF2-40B4-BE49-F238E27FC236}">
                <a16:creationId xmlns:a16="http://schemas.microsoft.com/office/drawing/2014/main" id="{AA6902B5-0E96-40DE-BB1D-8E46B8932FF7}"/>
              </a:ext>
            </a:extLst>
          </p:cNvPr>
          <p:cNvSpPr>
            <a:spLocks noChangeArrowheads="1"/>
          </p:cNvSpPr>
          <p:nvPr/>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6" name="Rectangle 5">
            <a:extLst>
              <a:ext uri="{FF2B5EF4-FFF2-40B4-BE49-F238E27FC236}">
                <a16:creationId xmlns:a16="http://schemas.microsoft.com/office/drawing/2014/main" id="{AB13F95C-E5BA-4F99-9F78-C534932ADEF9}"/>
              </a:ext>
            </a:extLst>
          </p:cNvPr>
          <p:cNvSpPr>
            <a:spLocks noChangeArrowheads="1"/>
          </p:cNvSpPr>
          <p:nvPr/>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7" name="Rectangle 6">
            <a:extLst>
              <a:ext uri="{FF2B5EF4-FFF2-40B4-BE49-F238E27FC236}">
                <a16:creationId xmlns:a16="http://schemas.microsoft.com/office/drawing/2014/main" id="{4EDD751E-B4D6-44E1-9FF2-802250988CB7}"/>
              </a:ext>
            </a:extLst>
          </p:cNvPr>
          <p:cNvSpPr>
            <a:spLocks noChangeArrowheads="1"/>
          </p:cNvSpPr>
          <p:nvPr/>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8" name="Rectangle 20">
            <a:extLst>
              <a:ext uri="{FF2B5EF4-FFF2-40B4-BE49-F238E27FC236}">
                <a16:creationId xmlns:a16="http://schemas.microsoft.com/office/drawing/2014/main" id="{0E88E3D3-5632-4274-9B8C-AD562F40702A}"/>
              </a:ext>
            </a:extLst>
          </p:cNvPr>
          <p:cNvSpPr>
            <a:spLocks noChangeArrowheads="1"/>
          </p:cNvSpPr>
          <p:nvPr/>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9" name="Rectangle 8">
            <a:extLst>
              <a:ext uri="{FF2B5EF4-FFF2-40B4-BE49-F238E27FC236}">
                <a16:creationId xmlns:a16="http://schemas.microsoft.com/office/drawing/2014/main" id="{3577FF22-2A82-4228-AFF9-BCCF942B0A9B}"/>
              </a:ext>
            </a:extLst>
          </p:cNvPr>
          <p:cNvSpPr>
            <a:spLocks noChangeArrowheads="1"/>
          </p:cNvSpPr>
          <p:nvPr/>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10" name="TextBox 9">
            <a:extLst>
              <a:ext uri="{FF2B5EF4-FFF2-40B4-BE49-F238E27FC236}">
                <a16:creationId xmlns:a16="http://schemas.microsoft.com/office/drawing/2014/main" id="{EF05FB9E-A687-48D4-89E0-3AA4240226B0}"/>
              </a:ext>
            </a:extLst>
          </p:cNvPr>
          <p:cNvSpPr txBox="1"/>
          <p:nvPr/>
        </p:nvSpPr>
        <p:spPr>
          <a:xfrm>
            <a:off x="348853" y="6445180"/>
            <a:ext cx="10834250"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hlinkClick r:id="rId3"/>
              </a:rPr>
              <a:t>https://www.cdc.gov/vaccines/covid-19/info-by-product/clinical-considerations.html</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p>
        </p:txBody>
      </p:sp>
    </p:spTree>
    <p:extLst>
      <p:ext uri="{BB962C8B-B14F-4D97-AF65-F5344CB8AC3E}">
        <p14:creationId xmlns:p14="http://schemas.microsoft.com/office/powerpoint/2010/main" val="2066993667"/>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3132" y="3009487"/>
            <a:ext cx="11786467" cy="1838283"/>
          </a:xfrm>
        </p:spPr>
        <p:txBody>
          <a:bodyPr>
            <a:noAutofit/>
          </a:bodyPr>
          <a:lstStyle/>
          <a:p>
            <a:r>
              <a:rPr lang="en-US" sz="5400">
                <a:solidFill>
                  <a:schemeClr val="bg1"/>
                </a:solidFill>
              </a:rPr>
              <a:t>SARS-CoV-2 variants</a:t>
            </a:r>
            <a:endParaRPr lang="en-US" sz="3600">
              <a:solidFill>
                <a:schemeClr val="bg1"/>
              </a:solidFill>
            </a:endParaRPr>
          </a:p>
        </p:txBody>
      </p:sp>
    </p:spTree>
    <p:extLst>
      <p:ext uri="{BB962C8B-B14F-4D97-AF65-F5344CB8AC3E}">
        <p14:creationId xmlns:p14="http://schemas.microsoft.com/office/powerpoint/2010/main" val="1814630235"/>
      </p:ext>
    </p:extLst>
  </p:cSld>
  <p:clrMapOvr>
    <a:masterClrMapping/>
  </p:clrMapOvr>
  <mc:AlternateContent xmlns:mc="http://schemas.openxmlformats.org/markup-compatibility/2006" xmlns:p14="http://schemas.microsoft.com/office/powerpoint/2010/main">
    <mc:Choice Requires="p14">
      <p:transition p14:dur="0" advTm="9291"/>
    </mc:Choice>
    <mc:Fallback xmlns="">
      <p:transition advTm="929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Convalescent plasma / sera"/>
          <p:cNvSpPr txBox="1">
            <a:spLocks noGrp="1"/>
          </p:cNvSpPr>
          <p:nvPr>
            <p:ph type="title" idx="4294967295"/>
          </p:nvPr>
        </p:nvSpPr>
        <p:spPr>
          <a:xfrm>
            <a:off x="1" y="203202"/>
            <a:ext cx="12192000" cy="734484"/>
          </a:xfrm>
          <a:prstGeom prst="rect">
            <a:avLst/>
          </a:prstGeom>
        </p:spPr>
        <p:txBody>
          <a:bodyPr>
            <a:noAutofit/>
          </a:bodyPr>
          <a:lstStyle>
            <a:lvl1pPr>
              <a:defRPr>
                <a:latin typeface="+mj-lt"/>
                <a:ea typeface="+mj-ea"/>
                <a:cs typeface="+mj-cs"/>
                <a:sym typeface="Helvetica Neue"/>
              </a:defRPr>
            </a:lvl1pPr>
          </a:lstStyle>
          <a:p>
            <a:pPr algn="ctr"/>
            <a:r>
              <a:rPr lang="en-US" b="1">
                <a:latin typeface="Calibri" panose="020F0502020204030204" pitchFamily="34" charset="0"/>
                <a:cs typeface="Calibri" panose="020F0502020204030204" pitchFamily="34" charset="0"/>
              </a:rPr>
              <a:t>Monoclonal Antibodies</a:t>
            </a:r>
            <a:endParaRPr b="1">
              <a:latin typeface="Calibri" panose="020F0502020204030204" pitchFamily="34" charset="0"/>
              <a:cs typeface="Calibri" panose="020F0502020204030204" pitchFamily="34" charset="0"/>
            </a:endParaRPr>
          </a:p>
        </p:txBody>
      </p:sp>
      <p:sp>
        <p:nvSpPr>
          <p:cNvPr id="378" name="Passive transfer of neutralizing Ab…"/>
          <p:cNvSpPr txBox="1">
            <a:spLocks noGrp="1"/>
          </p:cNvSpPr>
          <p:nvPr>
            <p:ph type="body" idx="4294967295"/>
          </p:nvPr>
        </p:nvSpPr>
        <p:spPr>
          <a:xfrm>
            <a:off x="523165" y="1066640"/>
            <a:ext cx="11166812" cy="6090368"/>
          </a:xfrm>
          <a:prstGeom prst="rect">
            <a:avLst/>
          </a:prstGeom>
        </p:spPr>
        <p:txBody>
          <a:bodyPr>
            <a:normAutofit/>
          </a:bodyPr>
          <a:lstStyle/>
          <a:p>
            <a:pPr marL="185398" indent="-185398" defTabSz="777155">
              <a:lnSpc>
                <a:spcPct val="100000"/>
              </a:lnSpc>
              <a:spcBef>
                <a:spcPts val="800"/>
              </a:spcBef>
              <a:spcAft>
                <a:spcPts val="800"/>
              </a:spcAft>
              <a:defRPr sz="4420"/>
            </a:pPr>
            <a:r>
              <a:rPr lang="en-US" sz="2933">
                <a:latin typeface="Calibri" panose="020F0502020204030204" pitchFamily="34" charset="0"/>
                <a:cs typeface="Calibri" panose="020F0502020204030204" pitchFamily="34" charset="0"/>
              </a:rPr>
              <a:t>Monoclonal antibodies (</a:t>
            </a:r>
            <a:r>
              <a:rPr lang="en-US" sz="2933" err="1">
                <a:latin typeface="Calibri" panose="020F0502020204030204" pitchFamily="34" charset="0"/>
                <a:cs typeface="Calibri" panose="020F0502020204030204" pitchFamily="34" charset="0"/>
              </a:rPr>
              <a:t>mAbs</a:t>
            </a:r>
            <a:r>
              <a:rPr lang="en-US" sz="2933">
                <a:latin typeface="Calibri" panose="020F0502020204030204" pitchFamily="34" charset="0"/>
                <a:cs typeface="Calibri" panose="020F0502020204030204" pitchFamily="34" charset="0"/>
              </a:rPr>
              <a:t>) against SARS-CoV-2 spike protein being studied for treatment and prevention</a:t>
            </a:r>
          </a:p>
          <a:p>
            <a:pPr marL="185398" indent="-185398" defTabSz="777155">
              <a:lnSpc>
                <a:spcPct val="100000"/>
              </a:lnSpc>
              <a:spcBef>
                <a:spcPts val="800"/>
              </a:spcBef>
              <a:spcAft>
                <a:spcPts val="800"/>
              </a:spcAft>
              <a:defRPr sz="4420"/>
            </a:pPr>
            <a:endParaRPr lang="en-US" sz="2933">
              <a:latin typeface="Calibri" panose="020F0502020204030204" pitchFamily="34" charset="0"/>
              <a:cs typeface="Calibri" panose="020F0502020204030204" pitchFamily="34" charset="0"/>
            </a:endParaRPr>
          </a:p>
          <a:p>
            <a:pPr marL="185398" indent="-185398" defTabSz="777155">
              <a:spcBef>
                <a:spcPts val="800"/>
              </a:spcBef>
              <a:spcAft>
                <a:spcPts val="800"/>
              </a:spcAft>
              <a:defRPr sz="4420"/>
            </a:pPr>
            <a:endParaRPr lang="en-US" sz="2400">
              <a:latin typeface="Calibri" panose="020F0502020204030204" pitchFamily="34" charset="0"/>
              <a:cs typeface="Calibri" panose="020F0502020204030204" pitchFamily="34" charset="0"/>
            </a:endParaRPr>
          </a:p>
          <a:p>
            <a:pPr marL="185398" indent="-185398" defTabSz="777155">
              <a:lnSpc>
                <a:spcPct val="140000"/>
              </a:lnSpc>
              <a:spcBef>
                <a:spcPts val="151"/>
              </a:spcBef>
              <a:defRPr sz="4420"/>
            </a:pPr>
            <a:endParaRPr sz="2400"/>
          </a:p>
        </p:txBody>
      </p:sp>
      <p:sp>
        <p:nvSpPr>
          <p:cNvPr id="15" name="TextBox 14">
            <a:extLst>
              <a:ext uri="{FF2B5EF4-FFF2-40B4-BE49-F238E27FC236}">
                <a16:creationId xmlns:a16="http://schemas.microsoft.com/office/drawing/2014/main" id="{E5935412-0804-B141-9FD8-6D549C86518A}"/>
              </a:ext>
            </a:extLst>
          </p:cNvPr>
          <p:cNvSpPr txBox="1"/>
          <p:nvPr/>
        </p:nvSpPr>
        <p:spPr>
          <a:xfrm>
            <a:off x="235196" y="391429"/>
            <a:ext cx="3098317" cy="338554"/>
          </a:xfrm>
          <a:prstGeom prst="rect">
            <a:avLst/>
          </a:prstGeom>
          <a:gradFill flip="none" rotWithShape="1">
            <a:gsLst>
              <a:gs pos="0">
                <a:srgbClr val="FFC000">
                  <a:lumMod val="5000"/>
                  <a:lumOff val="95000"/>
                </a:srgbClr>
              </a:gs>
              <a:gs pos="74000">
                <a:srgbClr val="FFC000">
                  <a:lumMod val="45000"/>
                  <a:lumOff val="55000"/>
                </a:srgbClr>
              </a:gs>
              <a:gs pos="83000">
                <a:srgbClr val="FFC000">
                  <a:lumMod val="45000"/>
                  <a:lumOff val="55000"/>
                </a:srgbClr>
              </a:gs>
              <a:gs pos="100000">
                <a:srgbClr val="FFC000">
                  <a:lumMod val="30000"/>
                  <a:lumOff val="70000"/>
                </a:srgbClr>
              </a:gs>
            </a:gsLst>
            <a:lin ang="10800000" scaled="1"/>
            <a:tileRect/>
          </a:gradFill>
        </p:spPr>
        <p:txBody>
          <a:bodyPr wrap="square" rtlCol="0">
            <a:spAutoFit/>
          </a:bodyPr>
          <a:lstStyle/>
          <a:p>
            <a:pPr algn="ctr" defTabSz="1219140" fontAlgn="base">
              <a:spcBef>
                <a:spcPct val="0"/>
              </a:spcBef>
              <a:spcAft>
                <a:spcPct val="0"/>
              </a:spcAft>
              <a:defRPr/>
            </a:pPr>
            <a:r>
              <a:rPr lang="en-US" sz="1600" b="1">
                <a:solidFill>
                  <a:prstClr val="black"/>
                </a:solidFill>
                <a:latin typeface="Arial" charset="0"/>
                <a:ea typeface="ＭＳ Ｐゴシック" pitchFamily="34" charset="-128"/>
                <a:cs typeface="Arial"/>
                <a:sym typeface="Arial"/>
              </a:rPr>
              <a:t>Boost immune responses</a:t>
            </a:r>
          </a:p>
        </p:txBody>
      </p:sp>
      <p:pic>
        <p:nvPicPr>
          <p:cNvPr id="5" name="Picture 4" descr="A picture containing graphical user interface&#10;&#10;Description automatically generated">
            <a:extLst>
              <a:ext uri="{FF2B5EF4-FFF2-40B4-BE49-F238E27FC236}">
                <a16:creationId xmlns:a16="http://schemas.microsoft.com/office/drawing/2014/main" id="{5621B79D-6DE9-1E42-B788-B1351F68BDB4}"/>
              </a:ext>
            </a:extLst>
          </p:cNvPr>
          <p:cNvPicPr>
            <a:picLocks noChangeAspect="1"/>
          </p:cNvPicPr>
          <p:nvPr/>
        </p:nvPicPr>
        <p:blipFill>
          <a:blip r:embed="rId3"/>
          <a:stretch>
            <a:fillRect/>
          </a:stretch>
        </p:blipFill>
        <p:spPr>
          <a:xfrm>
            <a:off x="8206548" y="2985193"/>
            <a:ext cx="3848461" cy="1246937"/>
          </a:xfrm>
          <a:prstGeom prst="rect">
            <a:avLst/>
          </a:prstGeom>
        </p:spPr>
      </p:pic>
      <p:sp>
        <p:nvSpPr>
          <p:cNvPr id="6" name="Passive transfer of neutralizing Ab…"/>
          <p:cNvSpPr txBox="1">
            <a:spLocks/>
          </p:cNvSpPr>
          <p:nvPr/>
        </p:nvSpPr>
        <p:spPr>
          <a:xfrm>
            <a:off x="523165" y="1403593"/>
            <a:ext cx="7594548" cy="6090368"/>
          </a:xfrm>
          <a:prstGeom prst="rect">
            <a:avLst/>
          </a:prstGeom>
        </p:spPr>
        <p:txBody>
          <a:bodyPr vert="horz" lIns="121920" tIns="60960" rIns="121920" bIns="6096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185398" indent="-185398" defTabSz="777155">
              <a:lnSpc>
                <a:spcPct val="100000"/>
              </a:lnSpc>
              <a:spcBef>
                <a:spcPts val="800"/>
              </a:spcBef>
              <a:spcAft>
                <a:spcPts val="800"/>
              </a:spcAft>
              <a:defRPr sz="4420"/>
            </a:pPr>
            <a:endParaRPr lang="en-US" sz="2933">
              <a:solidFill>
                <a:prstClr val="black"/>
              </a:solidFill>
              <a:latin typeface="Calibri" panose="020F0502020204030204" pitchFamily="34" charset="0"/>
              <a:cs typeface="Calibri" panose="020F0502020204030204" pitchFamily="34" charset="0"/>
              <a:sym typeface="Arial"/>
            </a:endParaRPr>
          </a:p>
          <a:p>
            <a:pPr marL="185398" indent="-185398" defTabSz="777155">
              <a:lnSpc>
                <a:spcPct val="100000"/>
              </a:lnSpc>
              <a:spcBef>
                <a:spcPts val="800"/>
              </a:spcBef>
              <a:spcAft>
                <a:spcPts val="800"/>
              </a:spcAft>
              <a:defRPr sz="4420"/>
            </a:pPr>
            <a:r>
              <a:rPr lang="en-US" sz="2933">
                <a:solidFill>
                  <a:prstClr val="black"/>
                </a:solidFill>
                <a:latin typeface="Calibri" panose="020F0502020204030204" pitchFamily="34" charset="0"/>
                <a:cs typeface="Calibri" panose="020F0502020204030204" pitchFamily="34" charset="0"/>
                <a:sym typeface="Arial"/>
              </a:rPr>
              <a:t>Emergency Use Authorizations (EUAs) for treatment of ambulatory patients with mild to moderate COVID-19 at high risk of progression and within 10 days of symptom onset:</a:t>
            </a:r>
          </a:p>
          <a:p>
            <a:pPr marL="528281" lvl="1" indent="-185398" defTabSz="777155">
              <a:lnSpc>
                <a:spcPct val="100000"/>
              </a:lnSpc>
              <a:spcBef>
                <a:spcPts val="800"/>
              </a:spcBef>
              <a:spcAft>
                <a:spcPts val="800"/>
              </a:spcAft>
              <a:defRPr sz="4420"/>
            </a:pPr>
            <a:r>
              <a:rPr lang="en-US" sz="2633" err="1">
                <a:solidFill>
                  <a:prstClr val="black"/>
                </a:solidFill>
                <a:latin typeface="Calibri" panose="020F0502020204030204" pitchFamily="34" charset="0"/>
                <a:cs typeface="Calibri" panose="020F0502020204030204" pitchFamily="34" charset="0"/>
                <a:sym typeface="Arial"/>
              </a:rPr>
              <a:t>Bamlanivimab</a:t>
            </a:r>
            <a:r>
              <a:rPr lang="en-US" sz="2633">
                <a:solidFill>
                  <a:prstClr val="black"/>
                </a:solidFill>
                <a:latin typeface="Calibri" panose="020F0502020204030204" pitchFamily="34" charset="0"/>
                <a:cs typeface="Calibri" panose="020F0502020204030204" pitchFamily="34" charset="0"/>
                <a:sym typeface="Arial"/>
              </a:rPr>
              <a:t> (700 mg)</a:t>
            </a:r>
          </a:p>
          <a:p>
            <a:pPr marL="528281" lvl="1" indent="-185398" defTabSz="777155">
              <a:lnSpc>
                <a:spcPct val="100000"/>
              </a:lnSpc>
              <a:spcBef>
                <a:spcPts val="800"/>
              </a:spcBef>
              <a:spcAft>
                <a:spcPts val="800"/>
              </a:spcAft>
              <a:defRPr sz="4420"/>
            </a:pPr>
            <a:r>
              <a:rPr lang="en-US" sz="2633" err="1">
                <a:solidFill>
                  <a:prstClr val="black"/>
                </a:solidFill>
                <a:latin typeface="Calibri" panose="020F0502020204030204" pitchFamily="34" charset="0"/>
                <a:cs typeface="Calibri" panose="020F0502020204030204" pitchFamily="34" charset="0"/>
                <a:sym typeface="Arial"/>
              </a:rPr>
              <a:t>Casirivimab</a:t>
            </a:r>
            <a:r>
              <a:rPr lang="en-US" sz="2633">
                <a:solidFill>
                  <a:prstClr val="black"/>
                </a:solidFill>
                <a:latin typeface="Calibri" panose="020F0502020204030204" pitchFamily="34" charset="0"/>
                <a:cs typeface="Calibri" panose="020F0502020204030204" pitchFamily="34" charset="0"/>
                <a:sym typeface="Arial"/>
              </a:rPr>
              <a:t> + </a:t>
            </a:r>
            <a:r>
              <a:rPr lang="en-US" sz="2633" err="1">
                <a:solidFill>
                  <a:prstClr val="black"/>
                </a:solidFill>
                <a:latin typeface="Calibri" panose="020F0502020204030204" pitchFamily="34" charset="0"/>
                <a:cs typeface="Calibri" panose="020F0502020204030204" pitchFamily="34" charset="0"/>
                <a:sym typeface="Arial"/>
              </a:rPr>
              <a:t>Imdevimab</a:t>
            </a:r>
            <a:r>
              <a:rPr lang="en-US" sz="2633">
                <a:solidFill>
                  <a:prstClr val="black"/>
                </a:solidFill>
                <a:latin typeface="Calibri" panose="020F0502020204030204" pitchFamily="34" charset="0"/>
                <a:cs typeface="Calibri" panose="020F0502020204030204" pitchFamily="34" charset="0"/>
                <a:sym typeface="Arial"/>
              </a:rPr>
              <a:t> (2400 mg)</a:t>
            </a:r>
            <a:endParaRPr lang="en-US" sz="2933">
              <a:solidFill>
                <a:prstClr val="black"/>
              </a:solidFill>
              <a:latin typeface="Calibri" panose="020F0502020204030204" pitchFamily="34" charset="0"/>
              <a:cs typeface="Calibri" panose="020F0502020204030204" pitchFamily="34" charset="0"/>
              <a:sym typeface="Arial"/>
            </a:endParaRPr>
          </a:p>
          <a:p>
            <a:pPr marL="528289" lvl="1" indent="-185398" defTabSz="777155">
              <a:lnSpc>
                <a:spcPct val="100000"/>
              </a:lnSpc>
              <a:spcBef>
                <a:spcPts val="800"/>
              </a:spcBef>
              <a:spcAft>
                <a:spcPts val="800"/>
              </a:spcAft>
              <a:defRPr sz="4420"/>
            </a:pPr>
            <a:endParaRPr lang="en-US" sz="2633">
              <a:solidFill>
                <a:prstClr val="black"/>
              </a:solidFill>
              <a:latin typeface="Calibri" panose="020F0502020204030204" pitchFamily="34" charset="0"/>
              <a:cs typeface="Calibri" panose="020F0502020204030204" pitchFamily="34" charset="0"/>
              <a:sym typeface="Arial"/>
            </a:endParaRPr>
          </a:p>
          <a:p>
            <a:pPr marL="342882" lvl="1" indent="0" defTabSz="777155">
              <a:lnSpc>
                <a:spcPct val="100000"/>
              </a:lnSpc>
              <a:spcBef>
                <a:spcPts val="800"/>
              </a:spcBef>
              <a:spcAft>
                <a:spcPts val="800"/>
              </a:spcAft>
              <a:buNone/>
              <a:defRPr sz="4420"/>
            </a:pPr>
            <a:endParaRPr lang="en-US" sz="2633">
              <a:solidFill>
                <a:prstClr val="black"/>
              </a:solidFill>
              <a:latin typeface="Calibri" panose="020F0502020204030204" pitchFamily="34" charset="0"/>
              <a:cs typeface="Calibri" panose="020F0502020204030204" pitchFamily="34" charset="0"/>
              <a:sym typeface="Arial"/>
            </a:endParaRPr>
          </a:p>
          <a:p>
            <a:pPr marL="185398" indent="-185398" defTabSz="777155">
              <a:lnSpc>
                <a:spcPct val="100000"/>
              </a:lnSpc>
              <a:spcBef>
                <a:spcPts val="800"/>
              </a:spcBef>
              <a:spcAft>
                <a:spcPts val="800"/>
              </a:spcAft>
              <a:defRPr sz="4420"/>
            </a:pPr>
            <a:endParaRPr lang="en-US" sz="2933">
              <a:solidFill>
                <a:prstClr val="black"/>
              </a:solidFill>
              <a:latin typeface="Calibri" panose="020F0502020204030204" pitchFamily="34" charset="0"/>
              <a:cs typeface="Calibri" panose="020F0502020204030204" pitchFamily="34" charset="0"/>
              <a:sym typeface="Arial"/>
            </a:endParaRPr>
          </a:p>
          <a:p>
            <a:pPr marL="185398" indent="-185398" defTabSz="777155">
              <a:spcBef>
                <a:spcPts val="800"/>
              </a:spcBef>
              <a:spcAft>
                <a:spcPts val="800"/>
              </a:spcAft>
              <a:defRPr sz="4420"/>
            </a:pPr>
            <a:endParaRPr lang="en-US" sz="2400">
              <a:solidFill>
                <a:prstClr val="black"/>
              </a:solidFill>
              <a:latin typeface="Calibri" panose="020F0502020204030204" pitchFamily="34" charset="0"/>
              <a:cs typeface="Calibri" panose="020F0502020204030204" pitchFamily="34" charset="0"/>
              <a:sym typeface="Arial"/>
            </a:endParaRPr>
          </a:p>
          <a:p>
            <a:pPr marL="185398" indent="-185398" defTabSz="777155">
              <a:lnSpc>
                <a:spcPct val="140000"/>
              </a:lnSpc>
              <a:spcBef>
                <a:spcPts val="151"/>
              </a:spcBef>
              <a:defRPr sz="4420"/>
            </a:pPr>
            <a:endParaRPr lang="en-US" sz="2400">
              <a:solidFill>
                <a:prstClr val="black"/>
              </a:solidFill>
              <a:latin typeface="Calibri"/>
              <a:sym typeface="Arial"/>
            </a:endParaRPr>
          </a:p>
        </p:txBody>
      </p:sp>
      <p:sp>
        <p:nvSpPr>
          <p:cNvPr id="8" name="Passive transfer of neutralizing Ab…"/>
          <p:cNvSpPr txBox="1">
            <a:spLocks/>
          </p:cNvSpPr>
          <p:nvPr/>
        </p:nvSpPr>
        <p:spPr>
          <a:xfrm>
            <a:off x="521458" y="4561465"/>
            <a:ext cx="9898093" cy="6090368"/>
          </a:xfrm>
          <a:prstGeom prst="rect">
            <a:avLst/>
          </a:prstGeom>
        </p:spPr>
        <p:txBody>
          <a:bodyPr vert="horz" lIns="121920" tIns="60960" rIns="121920" bIns="6096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185398" indent="-185398" defTabSz="777155">
              <a:lnSpc>
                <a:spcPct val="100000"/>
              </a:lnSpc>
              <a:spcBef>
                <a:spcPts val="800"/>
              </a:spcBef>
              <a:spcAft>
                <a:spcPts val="800"/>
              </a:spcAft>
              <a:defRPr sz="4420"/>
            </a:pPr>
            <a:endParaRPr lang="en-US" sz="2933">
              <a:solidFill>
                <a:prstClr val="black"/>
              </a:solidFill>
              <a:latin typeface="Calibri" panose="020F0502020204030204" pitchFamily="34" charset="0"/>
              <a:cs typeface="Calibri" panose="020F0502020204030204" pitchFamily="34" charset="0"/>
              <a:sym typeface="Arial"/>
            </a:endParaRPr>
          </a:p>
          <a:p>
            <a:pPr marL="185398" indent="-185398" defTabSz="777155">
              <a:lnSpc>
                <a:spcPct val="100000"/>
              </a:lnSpc>
              <a:spcBef>
                <a:spcPts val="800"/>
              </a:spcBef>
              <a:spcAft>
                <a:spcPts val="800"/>
              </a:spcAft>
              <a:defRPr sz="4420"/>
            </a:pPr>
            <a:r>
              <a:rPr lang="en-US" sz="2933">
                <a:solidFill>
                  <a:prstClr val="black"/>
                </a:solidFill>
                <a:latin typeface="Calibri" panose="020F0502020204030204" pitchFamily="34" charset="0"/>
                <a:cs typeface="Calibri" panose="020F0502020204030204" pitchFamily="34" charset="0"/>
                <a:sym typeface="Arial"/>
              </a:rPr>
              <a:t>EUA criteria: 	</a:t>
            </a:r>
            <a:r>
              <a:rPr lang="en-US" sz="2933">
                <a:solidFill>
                  <a:srgbClr val="4472C4">
                    <a:lumMod val="75000"/>
                  </a:srgbClr>
                </a:solidFill>
                <a:latin typeface="Calibri" panose="020F0502020204030204" pitchFamily="34" charset="0"/>
                <a:cs typeface="Calibri" panose="020F0502020204030204" pitchFamily="34" charset="0"/>
                <a:sym typeface="Arial"/>
                <a:hlinkClick r:id="rId4"/>
              </a:rPr>
              <a:t>https://www.fda.gov/media/143603/download</a:t>
            </a:r>
            <a:r>
              <a:rPr lang="en-US" sz="2933">
                <a:solidFill>
                  <a:srgbClr val="4472C4">
                    <a:lumMod val="75000"/>
                  </a:srgbClr>
                </a:solidFill>
                <a:latin typeface="Calibri" panose="020F0502020204030204" pitchFamily="34" charset="0"/>
                <a:cs typeface="Calibri" panose="020F0502020204030204" pitchFamily="34" charset="0"/>
                <a:sym typeface="Arial"/>
              </a:rPr>
              <a:t> 	</a:t>
            </a:r>
            <a:r>
              <a:rPr lang="en-US" sz="2933">
                <a:solidFill>
                  <a:prstClr val="black"/>
                </a:solidFill>
                <a:latin typeface="Calibri" panose="020F0502020204030204" pitchFamily="34" charset="0"/>
                <a:cs typeface="Calibri" panose="020F0502020204030204" pitchFamily="34" charset="0"/>
                <a:sym typeface="Arial"/>
              </a:rPr>
              <a:t>		</a:t>
            </a:r>
            <a:r>
              <a:rPr lang="en-US" sz="2933">
                <a:solidFill>
                  <a:srgbClr val="4472C4">
                    <a:lumMod val="75000"/>
                  </a:srgbClr>
                </a:solidFill>
                <a:latin typeface="Calibri" panose="020F0502020204030204" pitchFamily="34" charset="0"/>
                <a:cs typeface="Calibri" panose="020F0502020204030204" pitchFamily="34" charset="0"/>
                <a:sym typeface="Arial"/>
                <a:hlinkClick r:id="rId4"/>
              </a:rPr>
              <a:t>https://www.fda.gov/media/143892/download</a:t>
            </a:r>
            <a:r>
              <a:rPr lang="en-US" sz="2933">
                <a:solidFill>
                  <a:srgbClr val="4472C4">
                    <a:lumMod val="75000"/>
                  </a:srgbClr>
                </a:solidFill>
                <a:latin typeface="Calibri" panose="020F0502020204030204" pitchFamily="34" charset="0"/>
                <a:cs typeface="Calibri" panose="020F0502020204030204" pitchFamily="34" charset="0"/>
                <a:sym typeface="Arial"/>
              </a:rPr>
              <a:t> </a:t>
            </a:r>
          </a:p>
          <a:p>
            <a:pPr marL="185398" indent="-185398" defTabSz="777155">
              <a:lnSpc>
                <a:spcPct val="100000"/>
              </a:lnSpc>
              <a:spcBef>
                <a:spcPts val="800"/>
              </a:spcBef>
              <a:spcAft>
                <a:spcPts val="800"/>
              </a:spcAft>
              <a:defRPr sz="4420"/>
            </a:pPr>
            <a:endParaRPr lang="en-US" sz="2933">
              <a:solidFill>
                <a:prstClr val="black"/>
              </a:solidFill>
              <a:latin typeface="Calibri" panose="020F0502020204030204" pitchFamily="34" charset="0"/>
              <a:cs typeface="Calibri" panose="020F0502020204030204" pitchFamily="34" charset="0"/>
              <a:sym typeface="Arial"/>
            </a:endParaRPr>
          </a:p>
          <a:p>
            <a:pPr marL="185398" indent="-185398" defTabSz="777155">
              <a:spcBef>
                <a:spcPts val="800"/>
              </a:spcBef>
              <a:spcAft>
                <a:spcPts val="800"/>
              </a:spcAft>
              <a:defRPr sz="4420"/>
            </a:pPr>
            <a:endParaRPr lang="en-US" sz="2400">
              <a:solidFill>
                <a:prstClr val="black"/>
              </a:solidFill>
              <a:latin typeface="Calibri" panose="020F0502020204030204" pitchFamily="34" charset="0"/>
              <a:cs typeface="Calibri" panose="020F0502020204030204" pitchFamily="34" charset="0"/>
              <a:sym typeface="Arial"/>
            </a:endParaRPr>
          </a:p>
          <a:p>
            <a:pPr marL="185398" indent="-185398" defTabSz="777155">
              <a:lnSpc>
                <a:spcPct val="140000"/>
              </a:lnSpc>
              <a:spcBef>
                <a:spcPts val="151"/>
              </a:spcBef>
              <a:defRPr sz="4420"/>
            </a:pPr>
            <a:endParaRPr lang="en-US" sz="2400">
              <a:solidFill>
                <a:prstClr val="black"/>
              </a:solidFill>
              <a:latin typeface="Calibri"/>
              <a:sym typeface="Arial"/>
            </a:endParaRPr>
          </a:p>
        </p:txBody>
      </p:sp>
    </p:spTree>
    <p:extLst>
      <p:ext uri="{BB962C8B-B14F-4D97-AF65-F5344CB8AC3E}">
        <p14:creationId xmlns:p14="http://schemas.microsoft.com/office/powerpoint/2010/main" val="38690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3AA084-BC89-4DCF-A33C-D0847EDABCA6}"/>
              </a:ext>
            </a:extLst>
          </p:cNvPr>
          <p:cNvSpPr>
            <a:spLocks noGrp="1"/>
          </p:cNvSpPr>
          <p:nvPr>
            <p:ph sz="quarter" idx="14"/>
          </p:nvPr>
        </p:nvSpPr>
        <p:spPr>
          <a:xfrm>
            <a:off x="460285" y="1275381"/>
            <a:ext cx="11371831" cy="4621212"/>
          </a:xfrm>
        </p:spPr>
        <p:txBody>
          <a:bodyPr/>
          <a:lstStyle/>
          <a:p>
            <a:r>
              <a:rPr lang="en-US" sz="2600"/>
              <a:t>In fall of 2020, several SARS-CoV-2 variants emerged, with changes in receptor-binding domain of spike protein – confer increased transmissibility</a:t>
            </a:r>
          </a:p>
          <a:p>
            <a:endParaRPr lang="en-US" sz="2600"/>
          </a:p>
          <a:p>
            <a:pPr marL="0" indent="0">
              <a:buNone/>
            </a:pPr>
            <a:endParaRPr lang="en-US"/>
          </a:p>
          <a:p>
            <a:endParaRPr lang="en-US"/>
          </a:p>
          <a:p>
            <a:endParaRPr lang="en-US"/>
          </a:p>
          <a:p>
            <a:endParaRPr lang="en-US"/>
          </a:p>
          <a:p>
            <a:endParaRPr lang="en-US"/>
          </a:p>
          <a:p>
            <a:pPr marL="0" indent="0">
              <a:buNone/>
            </a:pPr>
            <a:endParaRPr lang="en-US"/>
          </a:p>
        </p:txBody>
      </p:sp>
      <p:sp>
        <p:nvSpPr>
          <p:cNvPr id="3" name="Title 2">
            <a:extLst>
              <a:ext uri="{FF2B5EF4-FFF2-40B4-BE49-F238E27FC236}">
                <a16:creationId xmlns:a16="http://schemas.microsoft.com/office/drawing/2014/main" id="{88A23066-8F8D-4409-A13D-01686BDD7621}"/>
              </a:ext>
            </a:extLst>
          </p:cNvPr>
          <p:cNvSpPr>
            <a:spLocks noGrp="1"/>
          </p:cNvSpPr>
          <p:nvPr>
            <p:ph type="title"/>
          </p:nvPr>
        </p:nvSpPr>
        <p:spPr/>
        <p:txBody>
          <a:bodyPr/>
          <a:lstStyle/>
          <a:p>
            <a:r>
              <a:rPr lang="en-US" sz="4000"/>
              <a:t>SARS-CoV-2 Variants</a:t>
            </a:r>
            <a:endParaRPr lang="en-US"/>
          </a:p>
        </p:txBody>
      </p:sp>
      <p:sp>
        <p:nvSpPr>
          <p:cNvPr id="4" name="Text Placeholder 3">
            <a:extLst>
              <a:ext uri="{FF2B5EF4-FFF2-40B4-BE49-F238E27FC236}">
                <a16:creationId xmlns:a16="http://schemas.microsoft.com/office/drawing/2014/main" id="{2BC9B014-D4D9-4C28-963F-B6C300A747F2}"/>
              </a:ext>
            </a:extLst>
          </p:cNvPr>
          <p:cNvSpPr>
            <a:spLocks noGrp="1"/>
          </p:cNvSpPr>
          <p:nvPr>
            <p:ph type="body" sz="quarter" idx="13"/>
          </p:nvPr>
        </p:nvSpPr>
        <p:spPr>
          <a:xfrm>
            <a:off x="609600" y="5978603"/>
            <a:ext cx="10972800" cy="550863"/>
          </a:xfrm>
        </p:spPr>
        <p:txBody>
          <a:bodyPr/>
          <a:lstStyle/>
          <a:p>
            <a:r>
              <a:rPr lang="en-US"/>
              <a:t> </a:t>
            </a:r>
            <a:r>
              <a:rPr lang="en-US">
                <a:hlinkClick r:id="rId2"/>
              </a:rPr>
              <a:t>Emerging SARS-CoV-2 Variants | CDC</a:t>
            </a:r>
            <a:endParaRPr lang="en-US"/>
          </a:p>
        </p:txBody>
      </p:sp>
      <p:graphicFrame>
        <p:nvGraphicFramePr>
          <p:cNvPr id="5" name="Table 5">
            <a:extLst>
              <a:ext uri="{FF2B5EF4-FFF2-40B4-BE49-F238E27FC236}">
                <a16:creationId xmlns:a16="http://schemas.microsoft.com/office/drawing/2014/main" id="{4672612E-2FFB-45AA-ACDF-DE98F776AF51}"/>
              </a:ext>
            </a:extLst>
          </p:cNvPr>
          <p:cNvGraphicFramePr>
            <a:graphicFrameLocks noGrp="1"/>
          </p:cNvGraphicFramePr>
          <p:nvPr/>
        </p:nvGraphicFramePr>
        <p:xfrm>
          <a:off x="609602" y="2406200"/>
          <a:ext cx="10972798" cy="2651760"/>
        </p:xfrm>
        <a:graphic>
          <a:graphicData uri="http://schemas.openxmlformats.org/drawingml/2006/table">
            <a:tbl>
              <a:tblPr firstRow="1" bandRow="1">
                <a:tableStyleId>{8EC20E35-A176-4012-BC5E-935CFFF8708E}</a:tableStyleId>
              </a:tblPr>
              <a:tblGrid>
                <a:gridCol w="2961859">
                  <a:extLst>
                    <a:ext uri="{9D8B030D-6E8A-4147-A177-3AD203B41FA5}">
                      <a16:colId xmlns:a16="http://schemas.microsoft.com/office/drawing/2014/main" val="948816075"/>
                    </a:ext>
                  </a:extLst>
                </a:gridCol>
                <a:gridCol w="2703443">
                  <a:extLst>
                    <a:ext uri="{9D8B030D-6E8A-4147-A177-3AD203B41FA5}">
                      <a16:colId xmlns:a16="http://schemas.microsoft.com/office/drawing/2014/main" val="3537478837"/>
                    </a:ext>
                  </a:extLst>
                </a:gridCol>
                <a:gridCol w="3796748">
                  <a:extLst>
                    <a:ext uri="{9D8B030D-6E8A-4147-A177-3AD203B41FA5}">
                      <a16:colId xmlns:a16="http://schemas.microsoft.com/office/drawing/2014/main" val="3499130894"/>
                    </a:ext>
                  </a:extLst>
                </a:gridCol>
                <a:gridCol w="1510748">
                  <a:extLst>
                    <a:ext uri="{9D8B030D-6E8A-4147-A177-3AD203B41FA5}">
                      <a16:colId xmlns:a16="http://schemas.microsoft.com/office/drawing/2014/main" val="2335186568"/>
                    </a:ext>
                  </a:extLst>
                </a:gridCol>
              </a:tblGrid>
              <a:tr h="37084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0" i="0" kern="1200">
                          <a:solidFill>
                            <a:schemeClr val="lt1"/>
                          </a:solidFill>
                          <a:effectLst/>
                          <a:latin typeface="+mn-lt"/>
                          <a:ea typeface="+mn-ea"/>
                          <a:cs typeface="+mn-cs"/>
                        </a:rPr>
                        <a:t>Amino acid change in spike protein</a:t>
                      </a:r>
                    </a:p>
                  </a:txBody>
                  <a:tcPr/>
                </a:tc>
                <a:tc>
                  <a:txBody>
                    <a:bodyPr/>
                    <a:lstStyle/>
                    <a:p>
                      <a:pPr algn="ctr"/>
                      <a:r>
                        <a:rPr lang="en-US" sz="2400" b="1" i="0" kern="1200">
                          <a:solidFill>
                            <a:schemeClr val="lt1"/>
                          </a:solidFill>
                          <a:effectLst/>
                          <a:latin typeface="+mn-lt"/>
                          <a:ea typeface="+mn-ea"/>
                          <a:cs typeface="+mn-cs"/>
                        </a:rPr>
                        <a:t>United Kingdom</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2400" b="0" i="0" kern="1200">
                          <a:solidFill>
                            <a:schemeClr val="lt1"/>
                          </a:solidFill>
                          <a:effectLst/>
                          <a:latin typeface="+mn-lt"/>
                          <a:ea typeface="+mn-ea"/>
                          <a:cs typeface="+mn-cs"/>
                        </a:rPr>
                        <a:t>(B.1.1.7)</a:t>
                      </a:r>
                    </a:p>
                  </a:txBody>
                  <a:tcPr/>
                </a:tc>
                <a:tc>
                  <a:txBody>
                    <a:bodyPr/>
                    <a:lstStyle/>
                    <a:p>
                      <a:pPr algn="ctr"/>
                      <a:r>
                        <a:rPr lang="en-US" sz="2400" b="1" i="0" kern="1200">
                          <a:solidFill>
                            <a:schemeClr val="lt1"/>
                          </a:solidFill>
                          <a:effectLst/>
                          <a:latin typeface="+mn-lt"/>
                          <a:ea typeface="+mn-ea"/>
                          <a:cs typeface="+mn-cs"/>
                        </a:rPr>
                        <a:t>South Africa</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2400" b="0" i="0" kern="1200">
                          <a:solidFill>
                            <a:schemeClr val="lt1"/>
                          </a:solidFill>
                          <a:effectLst/>
                          <a:latin typeface="+mn-lt"/>
                          <a:ea typeface="+mn-ea"/>
                          <a:cs typeface="+mn-cs"/>
                        </a:rPr>
                        <a:t>(20H/501Y.V2 or B.1.351)</a:t>
                      </a:r>
                    </a:p>
                  </a:txBody>
                  <a:tcPr/>
                </a:tc>
                <a:tc>
                  <a:txBody>
                    <a:bodyPr/>
                    <a:lstStyle/>
                    <a:p>
                      <a:pPr algn="ctr"/>
                      <a:r>
                        <a:rPr lang="en-US"/>
                        <a:t>Brazil</a:t>
                      </a:r>
                    </a:p>
                    <a:p>
                      <a:pPr algn="ctr"/>
                      <a:r>
                        <a:rPr lang="en-US" b="0"/>
                        <a:t>(P.1)</a:t>
                      </a:r>
                    </a:p>
                  </a:txBody>
                  <a:tcPr/>
                </a:tc>
                <a:extLst>
                  <a:ext uri="{0D108BD9-81ED-4DB2-BD59-A6C34878D82A}">
                    <a16:rowId xmlns:a16="http://schemas.microsoft.com/office/drawing/2014/main" val="3845799091"/>
                  </a:ext>
                </a:extLst>
              </a:tr>
              <a:tr h="370840">
                <a:tc>
                  <a:txBody>
                    <a:bodyPr/>
                    <a:lstStyle/>
                    <a:p>
                      <a:r>
                        <a:rPr lang="en-US"/>
                        <a:t>No. of spike changes</a:t>
                      </a:r>
                    </a:p>
                  </a:txBody>
                  <a:tcPr/>
                </a:tc>
                <a:tc>
                  <a:txBody>
                    <a:bodyPr/>
                    <a:lstStyle/>
                    <a:p>
                      <a:pPr algn="ctr"/>
                      <a:r>
                        <a:rPr lang="en-US"/>
                        <a:t>8</a:t>
                      </a:r>
                    </a:p>
                  </a:txBody>
                  <a:tcPr anchor="ctr"/>
                </a:tc>
                <a:tc>
                  <a:txBody>
                    <a:bodyPr/>
                    <a:lstStyle/>
                    <a:p>
                      <a:pPr algn="ctr"/>
                      <a:r>
                        <a:rPr lang="en-US"/>
                        <a:t>10</a:t>
                      </a:r>
                    </a:p>
                  </a:txBody>
                  <a:tcPr anchor="ctr"/>
                </a:tc>
                <a:tc>
                  <a:txBody>
                    <a:bodyPr/>
                    <a:lstStyle/>
                    <a:p>
                      <a:pPr algn="ctr"/>
                      <a:r>
                        <a:rPr lang="en-US"/>
                        <a:t>12</a:t>
                      </a:r>
                    </a:p>
                  </a:txBody>
                  <a:tcPr anchor="ctr"/>
                </a:tc>
                <a:extLst>
                  <a:ext uri="{0D108BD9-81ED-4DB2-BD59-A6C34878D82A}">
                    <a16:rowId xmlns:a16="http://schemas.microsoft.com/office/drawing/2014/main" val="3885578301"/>
                  </a:ext>
                </a:extLst>
              </a:tr>
              <a:tr h="370840">
                <a:tc>
                  <a:txBody>
                    <a:bodyPr/>
                    <a:lstStyle/>
                    <a:p>
                      <a:r>
                        <a:rPr lang="en-US"/>
                        <a:t>N501Y</a:t>
                      </a:r>
                    </a:p>
                  </a:txBody>
                  <a:tcP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329353875"/>
                  </a:ext>
                </a:extLst>
              </a:tr>
              <a:tr h="370840">
                <a:tc>
                  <a:txBody>
                    <a:bodyPr/>
                    <a:lstStyle/>
                    <a:p>
                      <a:r>
                        <a:rPr lang="en-US"/>
                        <a:t>E484K</a:t>
                      </a:r>
                    </a:p>
                  </a:txBody>
                  <a:tcP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1267811174"/>
                  </a:ext>
                </a:extLst>
              </a:tr>
              <a:tr h="370840">
                <a:tc>
                  <a:txBody>
                    <a:bodyPr/>
                    <a:lstStyle/>
                    <a:p>
                      <a:r>
                        <a:rPr lang="en-US"/>
                        <a:t>K417T/N</a:t>
                      </a:r>
                    </a:p>
                  </a:txBody>
                  <a:tcP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1802306949"/>
                  </a:ext>
                </a:extLst>
              </a:tr>
            </a:tbl>
          </a:graphicData>
        </a:graphic>
      </p:graphicFrame>
      <p:grpSp>
        <p:nvGrpSpPr>
          <p:cNvPr id="15" name="Group 14">
            <a:extLst>
              <a:ext uri="{FF2B5EF4-FFF2-40B4-BE49-F238E27FC236}">
                <a16:creationId xmlns:a16="http://schemas.microsoft.com/office/drawing/2014/main" id="{AE990916-96E4-4BAA-9E97-2146FCE21896}"/>
              </a:ext>
            </a:extLst>
          </p:cNvPr>
          <p:cNvGrpSpPr/>
          <p:nvPr/>
        </p:nvGrpSpPr>
        <p:grpSpPr>
          <a:xfrm>
            <a:off x="4709934" y="3665707"/>
            <a:ext cx="6333894" cy="1392253"/>
            <a:chOff x="4742985" y="3696769"/>
            <a:chExt cx="6333894" cy="1392253"/>
          </a:xfrm>
        </p:grpSpPr>
        <p:pic>
          <p:nvPicPr>
            <p:cNvPr id="8" name="Graphic 7" descr="Checkmark">
              <a:extLst>
                <a:ext uri="{FF2B5EF4-FFF2-40B4-BE49-F238E27FC236}">
                  <a16:creationId xmlns:a16="http://schemas.microsoft.com/office/drawing/2014/main" id="{8D1F9FA2-151D-4791-A029-CBDC6A313C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4272" y="4196459"/>
              <a:ext cx="416312" cy="416312"/>
            </a:xfrm>
            <a:prstGeom prst="rect">
              <a:avLst/>
            </a:prstGeom>
          </p:spPr>
        </p:pic>
        <p:pic>
          <p:nvPicPr>
            <p:cNvPr id="9" name="Graphic 8" descr="Checkmark">
              <a:extLst>
                <a:ext uri="{FF2B5EF4-FFF2-40B4-BE49-F238E27FC236}">
                  <a16:creationId xmlns:a16="http://schemas.microsoft.com/office/drawing/2014/main" id="{ABC7F92B-6C38-4E2D-B96D-62F670C250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60567" y="4178339"/>
              <a:ext cx="416312" cy="416312"/>
            </a:xfrm>
            <a:prstGeom prst="rect">
              <a:avLst/>
            </a:prstGeom>
          </p:spPr>
        </p:pic>
        <p:pic>
          <p:nvPicPr>
            <p:cNvPr id="10" name="Graphic 9" descr="Checkmark">
              <a:extLst>
                <a:ext uri="{FF2B5EF4-FFF2-40B4-BE49-F238E27FC236}">
                  <a16:creationId xmlns:a16="http://schemas.microsoft.com/office/drawing/2014/main" id="{399C5EF9-7758-4D27-A412-13AFC8ADCA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4272" y="4672710"/>
              <a:ext cx="416312" cy="416312"/>
            </a:xfrm>
            <a:prstGeom prst="rect">
              <a:avLst/>
            </a:prstGeom>
          </p:spPr>
        </p:pic>
        <p:pic>
          <p:nvPicPr>
            <p:cNvPr id="11" name="Graphic 10" descr="Checkmark">
              <a:extLst>
                <a:ext uri="{FF2B5EF4-FFF2-40B4-BE49-F238E27FC236}">
                  <a16:creationId xmlns:a16="http://schemas.microsoft.com/office/drawing/2014/main" id="{C1EDF5A2-7D48-49C7-A654-A9884E4F92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60567" y="4672710"/>
              <a:ext cx="416312" cy="416312"/>
            </a:xfrm>
            <a:prstGeom prst="rect">
              <a:avLst/>
            </a:prstGeom>
          </p:spPr>
        </p:pic>
        <p:pic>
          <p:nvPicPr>
            <p:cNvPr id="12" name="Graphic 11" descr="Checkmark">
              <a:extLst>
                <a:ext uri="{FF2B5EF4-FFF2-40B4-BE49-F238E27FC236}">
                  <a16:creationId xmlns:a16="http://schemas.microsoft.com/office/drawing/2014/main" id="{1BEE76E8-019B-4AC4-A44E-BFE638AC54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60567" y="3802706"/>
              <a:ext cx="416312" cy="416312"/>
            </a:xfrm>
            <a:prstGeom prst="rect">
              <a:avLst/>
            </a:prstGeom>
          </p:spPr>
        </p:pic>
        <p:pic>
          <p:nvPicPr>
            <p:cNvPr id="13" name="Graphic 12" descr="Checkmark">
              <a:extLst>
                <a:ext uri="{FF2B5EF4-FFF2-40B4-BE49-F238E27FC236}">
                  <a16:creationId xmlns:a16="http://schemas.microsoft.com/office/drawing/2014/main" id="{38B824DB-3292-4A70-ABAA-C1C80F6450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4272" y="3696769"/>
              <a:ext cx="416312" cy="416312"/>
            </a:xfrm>
            <a:prstGeom prst="rect">
              <a:avLst/>
            </a:prstGeom>
          </p:spPr>
        </p:pic>
        <p:pic>
          <p:nvPicPr>
            <p:cNvPr id="14" name="Graphic 13" descr="Checkmark">
              <a:extLst>
                <a:ext uri="{FF2B5EF4-FFF2-40B4-BE49-F238E27FC236}">
                  <a16:creationId xmlns:a16="http://schemas.microsoft.com/office/drawing/2014/main" id="{2524347F-E843-4891-8294-609F6DE944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42985" y="3767074"/>
              <a:ext cx="416312" cy="416312"/>
            </a:xfrm>
            <a:prstGeom prst="rect">
              <a:avLst/>
            </a:prstGeom>
          </p:spPr>
        </p:pic>
      </p:grpSp>
      <p:sp>
        <p:nvSpPr>
          <p:cNvPr id="16" name="TextBox 15">
            <a:extLst>
              <a:ext uri="{FF2B5EF4-FFF2-40B4-BE49-F238E27FC236}">
                <a16:creationId xmlns:a16="http://schemas.microsoft.com/office/drawing/2014/main" id="{24392933-9184-475A-B26E-EB8CE0EF940D}"/>
              </a:ext>
            </a:extLst>
          </p:cNvPr>
          <p:cNvSpPr txBox="1"/>
          <p:nvPr/>
        </p:nvSpPr>
        <p:spPr>
          <a:xfrm>
            <a:off x="609599" y="5667458"/>
            <a:ext cx="10972797"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B40A5"/>
                </a:solidFill>
                <a:effectLst/>
                <a:uLnTx/>
                <a:uFillTx/>
                <a:latin typeface="Myriad Web Pro" panose="020B0503030403020204" pitchFamily="34" charset="0"/>
                <a:ea typeface="+mn-ea"/>
                <a:cs typeface="+mn-cs"/>
              </a:rPr>
              <a:t>Does the variant have the ability to evade vaccine-induced immunity?</a:t>
            </a: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84625383"/>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16029D-B3DE-4F72-8DA2-9526DE1E678D}"/>
              </a:ext>
            </a:extLst>
          </p:cNvPr>
          <p:cNvSpPr>
            <a:spLocks noGrp="1"/>
          </p:cNvSpPr>
          <p:nvPr>
            <p:ph sz="quarter" idx="14"/>
          </p:nvPr>
        </p:nvSpPr>
        <p:spPr>
          <a:xfrm>
            <a:off x="367862" y="1124608"/>
            <a:ext cx="11698014" cy="5339254"/>
          </a:xfrm>
        </p:spPr>
        <p:txBody>
          <a:bodyPr/>
          <a:lstStyle/>
          <a:p>
            <a:pPr marL="243205" indent="-243205"/>
            <a:r>
              <a:rPr lang="en-US" sz="2500"/>
              <a:t>In most of the studies reviewed, minimal to moderate reduction (1.3–6-fold) in neutralization activity for vaccine-immune sera</a:t>
            </a:r>
            <a:endParaRPr lang="en-US"/>
          </a:p>
          <a:p>
            <a:pPr marL="487045" lvl="1" indent="-243205"/>
            <a:r>
              <a:rPr lang="en-US" sz="2200"/>
              <a:t>Implications for ‘real world’ effectiveness unclear- sera from mRNA vaccine recipients had higher neutralization activity than COVID-19 convalescent human sera in early phase clinical trials</a:t>
            </a:r>
            <a:endParaRPr lang="en-US" sz="2200">
              <a:cs typeface="Calibri"/>
            </a:endParaRPr>
          </a:p>
          <a:p>
            <a:pPr marL="487045" lvl="1" indent="-243205"/>
            <a:r>
              <a:rPr lang="en-US" sz="2200"/>
              <a:t>Most studies are using </a:t>
            </a:r>
            <a:r>
              <a:rPr lang="en-US" sz="2200" err="1"/>
              <a:t>pseudoviruses</a:t>
            </a:r>
            <a:r>
              <a:rPr lang="en-US" sz="2200"/>
              <a:t>, which are more sensitive to neutralization</a:t>
            </a:r>
          </a:p>
          <a:p>
            <a:pPr marL="487045" lvl="1" indent="-243205"/>
            <a:r>
              <a:rPr lang="en-US" sz="2200"/>
              <a:t>Limited studies, small numbers</a:t>
            </a:r>
            <a:endParaRPr lang="en-US" sz="2200">
              <a:cs typeface="Calibri"/>
            </a:endParaRPr>
          </a:p>
          <a:p>
            <a:pPr marL="243205" lvl="1" indent="0">
              <a:buNone/>
            </a:pPr>
            <a:endParaRPr lang="en-US" sz="1200">
              <a:cs typeface="Calibri" panose="020F0502020204030204"/>
            </a:endParaRPr>
          </a:p>
          <a:p>
            <a:pPr marL="243205" indent="-243205"/>
            <a:r>
              <a:rPr lang="en-US" sz="2500"/>
              <a:t>Evidence quickly evolving, so continued review of data critical</a:t>
            </a:r>
            <a:endParaRPr lang="en-US" sz="2500">
              <a:cs typeface="Calibri" panose="020F0502020204030204"/>
            </a:endParaRPr>
          </a:p>
          <a:p>
            <a:pPr marL="487045" lvl="1" indent="-243205"/>
            <a:r>
              <a:rPr lang="en-US" sz="2200"/>
              <a:t>Studies evaluating the full sets of mutation from variants likely more informative than studies of single mutations</a:t>
            </a:r>
            <a:endParaRPr lang="en-US" sz="2200">
              <a:cs typeface="Calibri"/>
            </a:endParaRPr>
          </a:p>
          <a:p>
            <a:pPr marL="487045" lvl="1" indent="-243205"/>
            <a:r>
              <a:rPr lang="en-US" sz="2200"/>
              <a:t>Studies of vaccine breakthrough cases are planned and may serve as an early waring</a:t>
            </a:r>
            <a:endParaRPr lang="en-US" sz="2200">
              <a:cs typeface="Calibri"/>
            </a:endParaRPr>
          </a:p>
          <a:p>
            <a:pPr marL="243205" lvl="1" indent="0">
              <a:buNone/>
            </a:pPr>
            <a:endParaRPr lang="en-US" sz="1200">
              <a:cs typeface="Calibri" panose="020F0502020204030204"/>
            </a:endParaRPr>
          </a:p>
          <a:p>
            <a:pPr marL="243205" indent="-243205"/>
            <a:r>
              <a:rPr lang="en-US" sz="2500" err="1"/>
              <a:t>Moderna</a:t>
            </a:r>
            <a:r>
              <a:rPr lang="en-US" sz="2500"/>
              <a:t> has announced they are developing a vaccine against B.1.351 (South African) variant</a:t>
            </a:r>
            <a:endParaRPr lang="en-US" sz="2500">
              <a:cs typeface="Calibri" panose="020F0502020204030204"/>
            </a:endParaRPr>
          </a:p>
          <a:p>
            <a:pPr marL="0" indent="0">
              <a:buNone/>
            </a:pPr>
            <a:endParaRPr lang="en-US"/>
          </a:p>
        </p:txBody>
      </p:sp>
      <p:sp>
        <p:nvSpPr>
          <p:cNvPr id="3" name="Title 2">
            <a:extLst>
              <a:ext uri="{FF2B5EF4-FFF2-40B4-BE49-F238E27FC236}">
                <a16:creationId xmlns:a16="http://schemas.microsoft.com/office/drawing/2014/main" id="{06DE0F2D-6D0E-4BE5-B474-E059F9513BDE}"/>
              </a:ext>
            </a:extLst>
          </p:cNvPr>
          <p:cNvSpPr>
            <a:spLocks noGrp="1"/>
          </p:cNvSpPr>
          <p:nvPr>
            <p:ph type="title"/>
          </p:nvPr>
        </p:nvSpPr>
        <p:spPr/>
        <p:txBody>
          <a:bodyPr/>
          <a:lstStyle/>
          <a:p>
            <a:r>
              <a:rPr lang="en-US"/>
              <a:t>Variants: in vitro </a:t>
            </a:r>
          </a:p>
        </p:txBody>
      </p:sp>
    </p:spTree>
    <p:extLst>
      <p:ext uri="{BB962C8B-B14F-4D97-AF65-F5344CB8AC3E}">
        <p14:creationId xmlns:p14="http://schemas.microsoft.com/office/powerpoint/2010/main" val="3150617556"/>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16029D-B3DE-4F72-8DA2-9526DE1E678D}"/>
              </a:ext>
            </a:extLst>
          </p:cNvPr>
          <p:cNvSpPr>
            <a:spLocks noGrp="1"/>
          </p:cNvSpPr>
          <p:nvPr>
            <p:ph sz="quarter" idx="14"/>
          </p:nvPr>
        </p:nvSpPr>
        <p:spPr>
          <a:xfrm>
            <a:off x="367862" y="1124608"/>
            <a:ext cx="11698014" cy="5058478"/>
          </a:xfrm>
        </p:spPr>
        <p:txBody>
          <a:bodyPr/>
          <a:lstStyle/>
          <a:p>
            <a:pPr marL="0" indent="0">
              <a:buNone/>
            </a:pPr>
            <a:r>
              <a:rPr lang="en-US" b="1"/>
              <a:t>Janssen COVID-19 vaccine candidate</a:t>
            </a:r>
            <a:r>
              <a:rPr lang="en-US" b="1" baseline="30000"/>
              <a:t>1</a:t>
            </a:r>
          </a:p>
          <a:p>
            <a:r>
              <a:rPr lang="en-US"/>
              <a:t>VE overall= 66% </a:t>
            </a:r>
          </a:p>
          <a:p>
            <a:pPr lvl="1"/>
            <a:r>
              <a:rPr lang="en-US" sz="2000"/>
              <a:t>U.S.=72%</a:t>
            </a:r>
          </a:p>
          <a:p>
            <a:pPr lvl="1"/>
            <a:r>
              <a:rPr lang="en-US" sz="2000"/>
              <a:t>Latin America=66%</a:t>
            </a:r>
          </a:p>
          <a:p>
            <a:pPr lvl="1"/>
            <a:r>
              <a:rPr lang="en-US" sz="2000"/>
              <a:t>South Africa=57%</a:t>
            </a:r>
          </a:p>
          <a:p>
            <a:pPr lvl="1"/>
            <a:r>
              <a:rPr lang="en-US" sz="2000"/>
              <a:t>against severe disease= 85%</a:t>
            </a:r>
          </a:p>
          <a:p>
            <a:r>
              <a:rPr lang="en-US"/>
              <a:t>Noted that 95% of all cases in South Africa were B.1.351 lineage. </a:t>
            </a:r>
          </a:p>
          <a:p>
            <a:pPr marL="0" indent="0">
              <a:buNone/>
            </a:pPr>
            <a:endParaRPr lang="en-US" sz="1050"/>
          </a:p>
          <a:p>
            <a:pPr marL="0" indent="0">
              <a:buNone/>
            </a:pPr>
            <a:r>
              <a:rPr lang="en-US" b="1" err="1"/>
              <a:t>Novavax</a:t>
            </a:r>
            <a:r>
              <a:rPr lang="en-US" b="1"/>
              <a:t> COVID-19 vaccine candidate</a:t>
            </a:r>
            <a:r>
              <a:rPr lang="en-US" b="1" baseline="30000"/>
              <a:t>2</a:t>
            </a:r>
          </a:p>
          <a:p>
            <a:r>
              <a:rPr lang="en-US" sz="2000"/>
              <a:t>VE U.K=89%</a:t>
            </a:r>
          </a:p>
          <a:p>
            <a:pPr lvl="1"/>
            <a:r>
              <a:rPr lang="en-US" sz="2000"/>
              <a:t>&gt;50% of sequenced cases are UK variant</a:t>
            </a:r>
          </a:p>
          <a:p>
            <a:r>
              <a:rPr lang="en-US" sz="2000"/>
              <a:t>VE South Africa=60%</a:t>
            </a:r>
          </a:p>
          <a:p>
            <a:pPr lvl="1"/>
            <a:r>
              <a:rPr lang="en-US" sz="2000"/>
              <a:t>In HIV negative persons</a:t>
            </a:r>
          </a:p>
          <a:p>
            <a:pPr lvl="1"/>
            <a:r>
              <a:rPr lang="en-US" sz="2000"/>
              <a:t>90% of sequenced cases are South Africa variant</a:t>
            </a:r>
            <a:endParaRPr lang="en-US" b="1"/>
          </a:p>
          <a:p>
            <a:pPr marL="0" indent="0">
              <a:buNone/>
            </a:pPr>
            <a:endParaRPr lang="en-US" sz="2600"/>
          </a:p>
          <a:p>
            <a:pPr marL="0" indent="0">
              <a:buNone/>
            </a:pPr>
            <a:endParaRPr lang="en-US" sz="2600"/>
          </a:p>
          <a:p>
            <a:endParaRPr lang="en-US"/>
          </a:p>
        </p:txBody>
      </p:sp>
      <p:sp>
        <p:nvSpPr>
          <p:cNvPr id="3" name="Title 2">
            <a:extLst>
              <a:ext uri="{FF2B5EF4-FFF2-40B4-BE49-F238E27FC236}">
                <a16:creationId xmlns:a16="http://schemas.microsoft.com/office/drawing/2014/main" id="{06DE0F2D-6D0E-4BE5-B474-E059F9513BDE}"/>
              </a:ext>
            </a:extLst>
          </p:cNvPr>
          <p:cNvSpPr>
            <a:spLocks noGrp="1"/>
          </p:cNvSpPr>
          <p:nvPr>
            <p:ph type="title"/>
          </p:nvPr>
        </p:nvSpPr>
        <p:spPr>
          <a:xfrm>
            <a:off x="609600" y="274320"/>
            <a:ext cx="10972800" cy="741680"/>
          </a:xfrm>
        </p:spPr>
        <p:txBody>
          <a:bodyPr/>
          <a:lstStyle/>
          <a:p>
            <a:r>
              <a:rPr lang="en-US"/>
              <a:t>Variants: What can we learn from Phase III studies?</a:t>
            </a:r>
          </a:p>
        </p:txBody>
      </p:sp>
      <p:sp>
        <p:nvSpPr>
          <p:cNvPr id="4" name="TextBox 3">
            <a:extLst>
              <a:ext uri="{FF2B5EF4-FFF2-40B4-BE49-F238E27FC236}">
                <a16:creationId xmlns:a16="http://schemas.microsoft.com/office/drawing/2014/main" id="{D6BA4012-6BB4-48E2-89D8-29117758339D}"/>
              </a:ext>
            </a:extLst>
          </p:cNvPr>
          <p:cNvSpPr txBox="1"/>
          <p:nvPr/>
        </p:nvSpPr>
        <p:spPr>
          <a:xfrm>
            <a:off x="130629" y="6227831"/>
            <a:ext cx="11935247" cy="461665"/>
          </a:xfrm>
          <a:prstGeom prst="rect">
            <a:avLst/>
          </a:prstGeom>
          <a:noFill/>
        </p:spPr>
        <p:txBody>
          <a:bodyPr wrap="square" rtlCol="0">
            <a:spAutoFit/>
          </a:bodyPr>
          <a:lstStyle/>
          <a:p>
            <a:pPr marL="228600" marR="0" lvl="0" indent="-228600" algn="l" defTabSz="914400" rtl="0" eaLnBrk="0" fontAlgn="base" latinLnBrk="0" hangingPunct="0">
              <a:lnSpc>
                <a:spcPct val="100000"/>
              </a:lnSpc>
              <a:spcBef>
                <a:spcPct val="0"/>
              </a:spcBef>
              <a:spcAft>
                <a:spcPct val="0"/>
              </a:spcAft>
              <a:buClrTx/>
              <a:buSzTx/>
              <a:buFontTx/>
              <a:buAutoNum type="arabicPeriod"/>
              <a:tabLst/>
              <a:defRPr/>
            </a:pPr>
            <a:r>
              <a:rPr kumimoji="0" lang="en-US" sz="1200" b="0" i="0" u="sng" strike="noStrike" kern="1200" cap="none" spc="0" normalizeH="0" baseline="0" noProof="0">
                <a:ln>
                  <a:noFill/>
                </a:ln>
                <a:solidFill>
                  <a:srgbClr val="0B40A5"/>
                </a:solidFill>
                <a:effectLst/>
                <a:uLnTx/>
                <a:uFillTx/>
                <a:latin typeface="Myriad Web Pro" panose="020B0503030403020204" pitchFamily="34" charset="0"/>
                <a:ea typeface="+mn-ea"/>
                <a:cs typeface="+mn-cs"/>
                <a:hlinkClick r:id="rId2"/>
              </a:rPr>
              <a:t>https://www.jnj.com/johnson-johnson-announces-single-shot-janssen-covid-19-vaccine-candidate-met-primary-endpoints-in-interim-analysis-of-its-phase-3-ensemble-trial</a:t>
            </a:r>
            <a:endParaRPr kumimoji="0" lang="en-US" sz="1200" b="0" i="0" u="sng"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a:p>
            <a:pPr marL="228600" marR="0" lvl="0" indent="-228600" algn="l" defTabSz="914400" rtl="0" eaLnBrk="0" fontAlgn="base" latinLnBrk="0" hangingPunct="0">
              <a:lnSpc>
                <a:spcPct val="100000"/>
              </a:lnSpc>
              <a:spcBef>
                <a:spcPct val="0"/>
              </a:spcBef>
              <a:spcAft>
                <a:spcPct val="0"/>
              </a:spcAft>
              <a:buClrTx/>
              <a:buSzTx/>
              <a:buFontTx/>
              <a:buAutoNum type="arabicPeriod"/>
              <a:tabLst/>
              <a:defRPr/>
            </a:pPr>
            <a:r>
              <a:rPr kumimoji="0" lang="en-US" sz="1200" b="0" i="0" u="sng" strike="noStrike" kern="1200" cap="none" spc="0" normalizeH="0" baseline="0" noProof="0">
                <a:ln>
                  <a:noFill/>
                </a:ln>
                <a:solidFill>
                  <a:srgbClr val="0B40A5"/>
                </a:solidFill>
                <a:effectLst/>
                <a:uLnTx/>
                <a:uFillTx/>
                <a:latin typeface="Myriad Web Pro" panose="020B0503030403020204" pitchFamily="34" charset="0"/>
                <a:ea typeface="+mn-ea"/>
                <a:cs typeface="+mn-cs"/>
                <a:hlinkClick r:id="rId3"/>
              </a:rPr>
              <a:t>https://ir.novavax.com/news-releases/news-release-details/novavax-covid-19-vaccine-demonstrates-893-efficacy-uk-phase-3</a:t>
            </a:r>
            <a:endPar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56876343"/>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A7CB9D4-5641-46C9-8FB9-607D693B1966}"/>
              </a:ext>
            </a:extLst>
          </p:cNvPr>
          <p:cNvSpPr txBox="1">
            <a:spLocks/>
          </p:cNvSpPr>
          <p:nvPr/>
        </p:nvSpPr>
        <p:spPr>
          <a:xfrm>
            <a:off x="4765420" y="3641446"/>
            <a:ext cx="3761433" cy="898479"/>
          </a:xfrm>
          <a:prstGeom prst="rect">
            <a:avLst/>
          </a:prstGeom>
        </p:spPr>
        <p:txBody>
          <a:bodyPr vert="horz" lIns="91440" tIns="45720" rIns="91440" bIns="45720" rtlCol="0" anchor="b" anchorCtr="0">
            <a:normAutofit lnSpcReduction="10000"/>
          </a:bodyPr>
          <a:lst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a:ln>
                  <a:noFill/>
                </a:ln>
                <a:solidFill>
                  <a:srgbClr val="0B40A5"/>
                </a:solidFill>
                <a:effectLst/>
                <a:uLnTx/>
                <a:uFillTx/>
                <a:latin typeface="Calibri" panose="020F0502020204030204"/>
                <a:ea typeface="+mj-ea"/>
                <a:cs typeface="+mj-cs"/>
              </a:rPr>
              <a:t>Thank you</a:t>
            </a:r>
          </a:p>
        </p:txBody>
      </p:sp>
    </p:spTree>
    <p:extLst>
      <p:ext uri="{BB962C8B-B14F-4D97-AF65-F5344CB8AC3E}">
        <p14:creationId xmlns:p14="http://schemas.microsoft.com/office/powerpoint/2010/main" val="923301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8">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10">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12">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63EFE3-40C6-499A-9DB9-01A0E2031C01}"/>
              </a:ext>
            </a:extLst>
          </p:cNvPr>
          <p:cNvSpPr>
            <a:spLocks noGrp="1"/>
          </p:cNvSpPr>
          <p:nvPr>
            <p:ph type="ctrTitle"/>
          </p:nvPr>
        </p:nvSpPr>
        <p:spPr>
          <a:xfrm>
            <a:off x="685153" y="1005840"/>
            <a:ext cx="10623145" cy="2936382"/>
          </a:xfrm>
        </p:spPr>
        <p:txBody>
          <a:bodyPr>
            <a:normAutofit/>
          </a:bodyPr>
          <a:lstStyle/>
          <a:p>
            <a:pPr marL="0" indent="0">
              <a:spcBef>
                <a:spcPts val="0"/>
              </a:spcBef>
            </a:pPr>
            <a:r>
              <a:rPr lang="en-US" sz="4100">
                <a:latin typeface="Lato"/>
              </a:rPr>
              <a:t>Now Available: COVID-19 Vaccine FAQs</a:t>
            </a:r>
            <a:br>
              <a:rPr lang="en-US" sz="4100">
                <a:latin typeface="Lato"/>
              </a:rPr>
            </a:br>
            <a:br>
              <a:rPr kumimoji="0" lang="en-US" sz="4100" b="0" i="0" u="none" strike="noStrike" kern="1200" cap="none" spc="0" normalizeH="0" baseline="0" noProof="0">
                <a:ln>
                  <a:noFill/>
                </a:ln>
                <a:effectLst/>
                <a:uLnTx/>
                <a:uFillTx/>
                <a:latin typeface="Nunito Sans"/>
                <a:ea typeface="+mn-ea"/>
                <a:cs typeface="+mn-cs"/>
              </a:rPr>
            </a:br>
            <a:endParaRPr lang="en-US" sz="4100"/>
          </a:p>
        </p:txBody>
      </p:sp>
      <p:sp>
        <p:nvSpPr>
          <p:cNvPr id="4" name="TextBox 3">
            <a:extLst>
              <a:ext uri="{FF2B5EF4-FFF2-40B4-BE49-F238E27FC236}">
                <a16:creationId xmlns:a16="http://schemas.microsoft.com/office/drawing/2014/main" id="{0DC8D8F0-B5E9-404F-BD62-59E43453D196}"/>
              </a:ext>
            </a:extLst>
          </p:cNvPr>
          <p:cNvSpPr txBox="1"/>
          <p:nvPr/>
        </p:nvSpPr>
        <p:spPr>
          <a:xfrm>
            <a:off x="1524000" y="4034297"/>
            <a:ext cx="9031769" cy="1655762"/>
          </a:xfrm>
          <a:prstGeom prst="rect">
            <a:avLst/>
          </a:prstGeom>
        </p:spPr>
        <p:txBody>
          <a:bodyPr rtlCol="0">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3200" b="0" i="0" u="none" strike="noStrike" kern="1200" cap="none" spc="0" normalizeH="0" baseline="0" noProof="0">
                <a:ln>
                  <a:noFill/>
                </a:ln>
                <a:solidFill>
                  <a:prstClr val="black"/>
                </a:solidFill>
                <a:effectLst/>
                <a:uLnTx/>
                <a:uFillTx/>
                <a:latin typeface="Nunito Sans"/>
                <a:ea typeface="+mn-ea"/>
                <a:cs typeface="+mn-cs"/>
              </a:rPr>
              <a:t>Go to </a:t>
            </a:r>
            <a:r>
              <a:rPr kumimoji="0" lang="en-US" sz="3200" b="0" i="0" u="none" strike="noStrike" kern="1200" cap="none" spc="0" normalizeH="0" baseline="0" noProof="0">
                <a:ln>
                  <a:noFill/>
                </a:ln>
                <a:solidFill>
                  <a:prstClr val="black"/>
                </a:solidFill>
                <a:effectLst/>
                <a:uLnTx/>
                <a:uFillTx/>
                <a:latin typeface="Nunito Sans"/>
                <a:ea typeface="+mn-ea"/>
                <a:cs typeface="+mn-cs"/>
                <a:hlinkClick r:id="rId3"/>
              </a:rPr>
              <a:t>www.COVID19LearningNetwork.org</a:t>
            </a:r>
            <a:r>
              <a:rPr kumimoji="0" lang="en-US" sz="3200" b="0" i="0" u="none" strike="noStrike" kern="1200" cap="none" spc="0" normalizeH="0" baseline="0" noProof="0">
                <a:ln>
                  <a:noFill/>
                </a:ln>
                <a:solidFill>
                  <a:prstClr val="black"/>
                </a:solidFill>
                <a:effectLst/>
                <a:uLnTx/>
                <a:uFillTx/>
                <a:latin typeface="Nunito Sans"/>
                <a:ea typeface="+mn-ea"/>
                <a:cs typeface="+mn-cs"/>
              </a:rPr>
              <a:t> and click on “Vaccines FAQ”</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8" name="Group 14">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6"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0" name="Group 28">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61"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2097274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466C8-477C-4991-872C-D5B06C3E2F62}"/>
              </a:ext>
            </a:extLst>
          </p:cNvPr>
          <p:cNvSpPr>
            <a:spLocks noGrp="1"/>
          </p:cNvSpPr>
          <p:nvPr>
            <p:ph type="title"/>
          </p:nvPr>
        </p:nvSpPr>
        <p:spPr>
          <a:xfrm>
            <a:off x="404353" y="431359"/>
            <a:ext cx="4501855" cy="4554109"/>
          </a:xfrm>
          <a:ln>
            <a:solidFill>
              <a:schemeClr val="accent4"/>
            </a:solidFill>
          </a:ln>
        </p:spPr>
        <p:txBody>
          <a:bodyPr anchor="ctr">
            <a:normAutofit/>
          </a:bodyPr>
          <a:lstStyle/>
          <a:p>
            <a:pPr>
              <a:lnSpc>
                <a:spcPct val="110000"/>
              </a:lnSpc>
            </a:pPr>
            <a:br>
              <a:rPr lang="en-US" sz="4800">
                <a:solidFill>
                  <a:srgbClr val="002060"/>
                </a:solidFill>
                <a:latin typeface="Lato"/>
              </a:rPr>
            </a:br>
            <a:r>
              <a:rPr lang="en-US" sz="3200">
                <a:solidFill>
                  <a:srgbClr val="002060"/>
                </a:solidFill>
                <a:latin typeface="Lato"/>
              </a:rPr>
              <a:t>Continue the conversation on Twitter</a:t>
            </a:r>
            <a:br>
              <a:rPr lang="en-US" sz="2800">
                <a:solidFill>
                  <a:srgbClr val="002060"/>
                </a:solidFill>
                <a:latin typeface="Lato"/>
              </a:rPr>
            </a:br>
            <a:br>
              <a:rPr lang="en-US" sz="2700">
                <a:solidFill>
                  <a:srgbClr val="002060"/>
                </a:solidFill>
                <a:latin typeface="Lato"/>
              </a:rPr>
            </a:br>
            <a:r>
              <a:rPr lang="en-US" sz="2700">
                <a:solidFill>
                  <a:srgbClr val="002060"/>
                </a:solidFill>
                <a:latin typeface="Lato"/>
              </a:rPr>
              <a:t>@RealTimeCOVID19</a:t>
            </a:r>
            <a:br>
              <a:rPr lang="en-US" sz="2700">
                <a:solidFill>
                  <a:srgbClr val="002060"/>
                </a:solidFill>
                <a:latin typeface="Lato"/>
              </a:rPr>
            </a:br>
            <a:r>
              <a:rPr lang="en-US" sz="2700">
                <a:solidFill>
                  <a:srgbClr val="002060"/>
                </a:solidFill>
                <a:latin typeface="Lato"/>
              </a:rPr>
              <a:t>#RealTimeCOVID19</a:t>
            </a:r>
            <a:br>
              <a:rPr lang="en-US" sz="3800">
                <a:solidFill>
                  <a:srgbClr val="002060"/>
                </a:solidFill>
                <a:latin typeface="Lato"/>
              </a:rPr>
            </a:br>
            <a:endParaRPr lang="en-US" sz="3800">
              <a:solidFill>
                <a:srgbClr val="002060"/>
              </a:solidFill>
              <a:latin typeface="Lato"/>
            </a:endParaRPr>
          </a:p>
        </p:txBody>
      </p:sp>
      <p:sp>
        <p:nvSpPr>
          <p:cNvPr id="3" name="Content Placeholder 2">
            <a:extLst>
              <a:ext uri="{FF2B5EF4-FFF2-40B4-BE49-F238E27FC236}">
                <a16:creationId xmlns:a16="http://schemas.microsoft.com/office/drawing/2014/main" id="{6DF7AD64-54FA-441D-A87A-4EF4BE745558}"/>
              </a:ext>
            </a:extLst>
          </p:cNvPr>
          <p:cNvSpPr>
            <a:spLocks noGrp="1"/>
          </p:cNvSpPr>
          <p:nvPr>
            <p:ph idx="1"/>
          </p:nvPr>
        </p:nvSpPr>
        <p:spPr>
          <a:xfrm>
            <a:off x="5205281" y="431359"/>
            <a:ext cx="6270911" cy="6095913"/>
          </a:xfrm>
          <a:blipFill>
            <a:blip r:embed="rId3"/>
            <a:tile tx="0" ty="0" sx="100000" sy="100000" flip="none" algn="tl"/>
          </a:blipFill>
          <a:ln>
            <a:solidFill>
              <a:schemeClr val="tx2"/>
            </a:solidFill>
          </a:ln>
        </p:spPr>
        <p:txBody>
          <a:bodyPr anchor="ctr">
            <a:normAutofit fontScale="92500" lnSpcReduction="10000"/>
          </a:bodyPr>
          <a:lstStyle/>
          <a:p>
            <a:pPr marL="182880" indent="0" algn="ctr">
              <a:lnSpc>
                <a:spcPct val="120000"/>
              </a:lnSpc>
              <a:buNone/>
            </a:pPr>
            <a:r>
              <a:rPr lang="en-US" sz="2800">
                <a:solidFill>
                  <a:schemeClr val="tx1"/>
                </a:solidFill>
                <a:cs typeface="Calibri" panose="020F0502020204030204" pitchFamily="34" charset="0"/>
              </a:rPr>
              <a:t>We want to hear from you! Please complete the post-call survey</a:t>
            </a:r>
            <a:r>
              <a:rPr lang="en-US" sz="2800">
                <a:solidFill>
                  <a:srgbClr val="002060"/>
                </a:solidFill>
                <a:cs typeface="Calibri" panose="020F0502020204030204" pitchFamily="34" charset="0"/>
              </a:rPr>
              <a:t>. </a:t>
            </a:r>
            <a:endParaRPr lang="en-US" sz="2800">
              <a:solidFill>
                <a:schemeClr val="tx2"/>
              </a:solidFill>
              <a:cs typeface="Calibri" panose="020F0502020204030204" pitchFamily="34" charset="0"/>
            </a:endParaRPr>
          </a:p>
          <a:p>
            <a:pPr marL="182880" indent="0" algn="ctr">
              <a:lnSpc>
                <a:spcPct val="120000"/>
              </a:lnSpc>
              <a:buNone/>
            </a:pPr>
            <a:endParaRPr lang="en-US" sz="2800">
              <a:solidFill>
                <a:schemeClr val="tx2"/>
              </a:solidFill>
              <a:cs typeface="Calibri" panose="020F0502020204030204" pitchFamily="34" charset="0"/>
            </a:endParaRPr>
          </a:p>
          <a:p>
            <a:pPr marL="182880" indent="0" algn="ctr">
              <a:lnSpc>
                <a:spcPct val="120000"/>
              </a:lnSpc>
              <a:buNone/>
            </a:pPr>
            <a:r>
              <a:rPr lang="en-US" sz="2800">
                <a:solidFill>
                  <a:schemeClr val="tx2"/>
                </a:solidFill>
                <a:cs typeface="Calibri" panose="020F0502020204030204" pitchFamily="34" charset="0"/>
              </a:rPr>
              <a:t> Next Call: </a:t>
            </a:r>
            <a:r>
              <a:rPr lang="en-US" sz="2800" b="1" u="sng">
                <a:solidFill>
                  <a:schemeClr val="tx2"/>
                </a:solidFill>
                <a:cs typeface="Calibri" panose="020F0502020204030204" pitchFamily="34" charset="0"/>
              </a:rPr>
              <a:t>Saturday, February 6</a:t>
            </a:r>
            <a:r>
              <a:rPr lang="en-US" sz="2800" b="1" u="sng" baseline="30000">
                <a:solidFill>
                  <a:schemeClr val="tx2"/>
                </a:solidFill>
                <a:cs typeface="Calibri" panose="020F0502020204030204" pitchFamily="34" charset="0"/>
              </a:rPr>
              <a:t>th</a:t>
            </a:r>
            <a:r>
              <a:rPr lang="en-US" sz="2800" b="1" u="sng">
                <a:solidFill>
                  <a:schemeClr val="tx2"/>
                </a:solidFill>
                <a:cs typeface="Calibri" panose="020F0502020204030204" pitchFamily="34" charset="0"/>
              </a:rPr>
              <a:t>   </a:t>
            </a:r>
          </a:p>
          <a:p>
            <a:pPr marL="182880" indent="0" algn="ctr">
              <a:lnSpc>
                <a:spcPct val="120000"/>
              </a:lnSpc>
              <a:buNone/>
            </a:pPr>
            <a:endParaRPr lang="en-US" sz="2800">
              <a:solidFill>
                <a:schemeClr val="tx2"/>
              </a:solidFill>
              <a:cs typeface="Calibri" panose="020F0502020204030204" pitchFamily="34" charset="0"/>
            </a:endParaRPr>
          </a:p>
          <a:p>
            <a:pPr marL="182880" indent="0" algn="ctr">
              <a:lnSpc>
                <a:spcPct val="120000"/>
              </a:lnSpc>
              <a:buNone/>
            </a:pPr>
            <a:r>
              <a:rPr lang="en-US" sz="2800">
                <a:solidFill>
                  <a:schemeClr val="tx2"/>
                </a:solidFill>
                <a:cs typeface="Calibri" panose="020F0502020204030204" pitchFamily="34" charset="0"/>
              </a:rPr>
              <a:t>A recording of this call will be posted at </a:t>
            </a:r>
            <a:r>
              <a:rPr lang="en-US" sz="2800" b="1">
                <a:solidFill>
                  <a:schemeClr val="tx2"/>
                </a:solidFill>
                <a:cs typeface="Calibri" panose="020F0502020204030204" pitchFamily="34" charset="0"/>
              </a:rPr>
              <a:t>www.idsociety.org/cliniciancalls </a:t>
            </a:r>
          </a:p>
          <a:p>
            <a:pPr marL="182880" indent="0" algn="ctr">
              <a:lnSpc>
                <a:spcPct val="120000"/>
              </a:lnSpc>
              <a:buNone/>
            </a:pPr>
            <a:r>
              <a:rPr lang="en-US" sz="2800" i="1">
                <a:solidFill>
                  <a:schemeClr val="tx2"/>
                </a:solidFill>
                <a:cs typeface="Calibri" panose="020F0502020204030204" pitchFamily="34" charset="0"/>
              </a:rPr>
              <a:t>-- library of all past calls now available --</a:t>
            </a:r>
          </a:p>
          <a:p>
            <a:pPr marL="182880" indent="0" algn="ctr">
              <a:lnSpc>
                <a:spcPct val="120000"/>
              </a:lnSpc>
              <a:buNone/>
            </a:pPr>
            <a:r>
              <a:rPr lang="en-US" sz="2800">
                <a:solidFill>
                  <a:schemeClr val="tx2"/>
                </a:solidFill>
                <a:cs typeface="Calibri" panose="020F0502020204030204" pitchFamily="34" charset="0"/>
              </a:rPr>
              <a:t> </a:t>
            </a:r>
            <a:endParaRPr lang="en-US" sz="3200" b="1">
              <a:solidFill>
                <a:schemeClr val="tx2"/>
              </a:solidFill>
              <a:cs typeface="Calibri" panose="020F0502020204030204" pitchFamily="34" charset="0"/>
            </a:endParaRPr>
          </a:p>
          <a:p>
            <a:pPr marL="182880" indent="0" algn="ctr">
              <a:buNone/>
            </a:pPr>
            <a:r>
              <a:rPr lang="en-US" sz="3200" b="1">
                <a:solidFill>
                  <a:schemeClr val="tx2"/>
                </a:solidFill>
                <a:cs typeface="Calibri" panose="020F0502020204030204" pitchFamily="34" charset="0"/>
              </a:rPr>
              <a:t>Contact Us:</a:t>
            </a:r>
          </a:p>
          <a:p>
            <a:pPr marL="182880" indent="0" algn="ctr">
              <a:buNone/>
            </a:pPr>
            <a:r>
              <a:rPr lang="en-US" sz="2400">
                <a:solidFill>
                  <a:schemeClr val="tx2"/>
                </a:solidFill>
                <a:cs typeface="Calibri" panose="020F0502020204030204" pitchFamily="34" charset="0"/>
              </a:rPr>
              <a:t>Dana Wollins (</a:t>
            </a:r>
            <a:r>
              <a:rPr lang="en-US" sz="2400">
                <a:solidFill>
                  <a:schemeClr val="tx2"/>
                </a:solidFill>
                <a:cs typeface="Calibri" panose="020F0502020204030204" pitchFamily="34" charset="0"/>
                <a:hlinkClick r:id="rId4"/>
              </a:rPr>
              <a:t>dwollins@idsociety.org</a:t>
            </a:r>
            <a:r>
              <a:rPr lang="en-US" sz="2400">
                <a:solidFill>
                  <a:schemeClr val="tx2"/>
                </a:solidFill>
                <a:cs typeface="Calibri" panose="020F0502020204030204" pitchFamily="34" charset="0"/>
              </a:rPr>
              <a:t>)</a:t>
            </a:r>
          </a:p>
          <a:p>
            <a:pPr marL="182880" indent="0" algn="ctr">
              <a:buNone/>
            </a:pPr>
            <a:r>
              <a:rPr lang="en-US" sz="2400">
                <a:solidFill>
                  <a:schemeClr val="tx2"/>
                </a:solidFill>
                <a:cs typeface="Calibri" panose="020F0502020204030204" pitchFamily="34" charset="0"/>
              </a:rPr>
              <a:t>Deirdre Lewis (</a:t>
            </a:r>
            <a:r>
              <a:rPr lang="en-US" sz="2400">
                <a:solidFill>
                  <a:schemeClr val="tx2"/>
                </a:solidFill>
                <a:cs typeface="Calibri" panose="020F0502020204030204" pitchFamily="34" charset="0"/>
                <a:hlinkClick r:id="rId5"/>
              </a:rPr>
              <a:t>dlewis@idsociety.org</a:t>
            </a:r>
            <a:r>
              <a:rPr lang="en-US" sz="2400">
                <a:solidFill>
                  <a:schemeClr val="tx2"/>
                </a:solidFill>
                <a:cs typeface="Calibri" panose="020F0502020204030204" pitchFamily="34" charset="0"/>
              </a:rPr>
              <a:t>)</a:t>
            </a:r>
          </a:p>
        </p:txBody>
      </p:sp>
      <p:pic>
        <p:nvPicPr>
          <p:cNvPr id="13322" name="Picture 10" descr="Who Made That Twitter Bird? - The New York Times">
            <a:extLst>
              <a:ext uri="{FF2B5EF4-FFF2-40B4-BE49-F238E27FC236}">
                <a16:creationId xmlns:a16="http://schemas.microsoft.com/office/drawing/2014/main" id="{D8F58C0B-0517-420E-B03C-88F548FF71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2744" y="4769583"/>
            <a:ext cx="250507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892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hart, line chart&#10;&#10;Description automatically generated">
            <a:extLst>
              <a:ext uri="{FF2B5EF4-FFF2-40B4-BE49-F238E27FC236}">
                <a16:creationId xmlns:a16="http://schemas.microsoft.com/office/drawing/2014/main" id="{0835A802-5102-2947-BB56-F9C452B94115}"/>
              </a:ext>
            </a:extLst>
          </p:cNvPr>
          <p:cNvPicPr>
            <a:picLocks noChangeAspect="1"/>
          </p:cNvPicPr>
          <p:nvPr/>
        </p:nvPicPr>
        <p:blipFill>
          <a:blip r:embed="rId3"/>
          <a:stretch>
            <a:fillRect/>
          </a:stretch>
        </p:blipFill>
        <p:spPr>
          <a:xfrm>
            <a:off x="7037409" y="2193822"/>
            <a:ext cx="4120447" cy="3321425"/>
          </a:xfrm>
          <a:prstGeom prst="rect">
            <a:avLst/>
          </a:prstGeom>
        </p:spPr>
      </p:pic>
      <p:sp>
        <p:nvSpPr>
          <p:cNvPr id="377" name="Convalescent plasma / sera"/>
          <p:cNvSpPr txBox="1">
            <a:spLocks noGrp="1"/>
          </p:cNvSpPr>
          <p:nvPr>
            <p:ph type="title" idx="4294967295"/>
          </p:nvPr>
        </p:nvSpPr>
        <p:spPr>
          <a:xfrm>
            <a:off x="75417" y="203202"/>
            <a:ext cx="12192000" cy="734484"/>
          </a:xfrm>
          <a:prstGeom prst="rect">
            <a:avLst/>
          </a:prstGeom>
        </p:spPr>
        <p:txBody>
          <a:bodyPr>
            <a:noAutofit/>
          </a:bodyPr>
          <a:lstStyle>
            <a:lvl1pPr>
              <a:defRPr>
                <a:latin typeface="+mj-lt"/>
                <a:ea typeface="+mj-ea"/>
                <a:cs typeface="+mj-cs"/>
                <a:sym typeface="Helvetica Neue"/>
              </a:defRPr>
            </a:lvl1pPr>
          </a:lstStyle>
          <a:p>
            <a:pPr algn="ctr"/>
            <a:r>
              <a:rPr lang="en-US" b="1">
                <a:latin typeface="Calibri" panose="020F0502020204030204" pitchFamily="34" charset="0"/>
                <a:cs typeface="Calibri" panose="020F0502020204030204" pitchFamily="34" charset="0"/>
              </a:rPr>
              <a:t>Antiviral Effect of Monoclonal Antibodies</a:t>
            </a:r>
            <a:endParaRPr b="1">
              <a:latin typeface="Calibri" panose="020F0502020204030204" pitchFamily="34" charset="0"/>
              <a:cs typeface="Calibri" panose="020F0502020204030204" pitchFamily="34" charset="0"/>
            </a:endParaRPr>
          </a:p>
        </p:txBody>
      </p:sp>
      <p:sp>
        <p:nvSpPr>
          <p:cNvPr id="378" name="Passive transfer of neutralizing Ab…"/>
          <p:cNvSpPr txBox="1">
            <a:spLocks noGrp="1"/>
          </p:cNvSpPr>
          <p:nvPr>
            <p:ph type="body" idx="4294967295"/>
          </p:nvPr>
        </p:nvSpPr>
        <p:spPr>
          <a:xfrm>
            <a:off x="523165" y="1147665"/>
            <a:ext cx="6514243" cy="6090368"/>
          </a:xfrm>
          <a:prstGeom prst="rect">
            <a:avLst/>
          </a:prstGeom>
        </p:spPr>
        <p:txBody>
          <a:bodyPr>
            <a:normAutofit/>
          </a:bodyPr>
          <a:lstStyle/>
          <a:p>
            <a:pPr marL="185398" indent="-185398" defTabSz="777155">
              <a:lnSpc>
                <a:spcPct val="100000"/>
              </a:lnSpc>
              <a:spcBef>
                <a:spcPts val="800"/>
              </a:spcBef>
              <a:spcAft>
                <a:spcPts val="800"/>
              </a:spcAft>
              <a:defRPr sz="4420"/>
            </a:pPr>
            <a:endParaRPr lang="en-US" sz="2933">
              <a:latin typeface="Calibri" panose="020F0502020204030204" pitchFamily="34" charset="0"/>
              <a:cs typeface="Calibri" panose="020F0502020204030204" pitchFamily="34" charset="0"/>
            </a:endParaRPr>
          </a:p>
          <a:p>
            <a:pPr marL="185398" indent="-185398" defTabSz="777155">
              <a:lnSpc>
                <a:spcPct val="100000"/>
              </a:lnSpc>
              <a:spcBef>
                <a:spcPts val="800"/>
              </a:spcBef>
              <a:spcAft>
                <a:spcPts val="800"/>
              </a:spcAft>
              <a:defRPr sz="4420"/>
            </a:pPr>
            <a:endParaRPr lang="en-US" sz="2933">
              <a:latin typeface="Calibri" panose="020F0502020204030204" pitchFamily="34" charset="0"/>
              <a:cs typeface="Calibri" panose="020F0502020204030204" pitchFamily="34" charset="0"/>
            </a:endParaRPr>
          </a:p>
          <a:p>
            <a:pPr marL="185398" indent="-185398" defTabSz="777155">
              <a:spcBef>
                <a:spcPts val="800"/>
              </a:spcBef>
              <a:spcAft>
                <a:spcPts val="800"/>
              </a:spcAft>
              <a:defRPr sz="4420"/>
            </a:pPr>
            <a:endParaRPr lang="en-US" sz="2400">
              <a:latin typeface="Calibri" panose="020F0502020204030204" pitchFamily="34" charset="0"/>
              <a:cs typeface="Calibri" panose="020F0502020204030204" pitchFamily="34" charset="0"/>
            </a:endParaRPr>
          </a:p>
          <a:p>
            <a:pPr marL="185398" indent="-185398" defTabSz="777155">
              <a:lnSpc>
                <a:spcPct val="140000"/>
              </a:lnSpc>
              <a:spcBef>
                <a:spcPts val="151"/>
              </a:spcBef>
              <a:defRPr sz="4420"/>
            </a:pPr>
            <a:endParaRPr sz="2400"/>
          </a:p>
        </p:txBody>
      </p:sp>
      <p:sp>
        <p:nvSpPr>
          <p:cNvPr id="4" name="Rectangle 3">
            <a:extLst>
              <a:ext uri="{FF2B5EF4-FFF2-40B4-BE49-F238E27FC236}">
                <a16:creationId xmlns:a16="http://schemas.microsoft.com/office/drawing/2014/main" id="{2A8AEFE0-E710-D74A-AAB7-3B467DB5FE33}"/>
              </a:ext>
            </a:extLst>
          </p:cNvPr>
          <p:cNvSpPr/>
          <p:nvPr/>
        </p:nvSpPr>
        <p:spPr>
          <a:xfrm>
            <a:off x="304183" y="6337409"/>
            <a:ext cx="11537087" cy="749179"/>
          </a:xfrm>
          <a:prstGeom prst="rect">
            <a:avLst/>
          </a:prstGeom>
        </p:spPr>
        <p:txBody>
          <a:bodyPr wrap="square">
            <a:spAutoFit/>
          </a:bodyPr>
          <a:lstStyle/>
          <a:p>
            <a:pPr defTabSz="914377">
              <a:defRPr/>
            </a:pPr>
            <a:r>
              <a:rPr lang="en-US" sz="1067">
                <a:solidFill>
                  <a:prstClr val="black"/>
                </a:solidFill>
                <a:latin typeface="Calibri"/>
                <a:cs typeface="Arial"/>
                <a:sym typeface="Arial"/>
              </a:rPr>
              <a:t>Chen P et al, NEJM, 2020; </a:t>
            </a:r>
            <a:r>
              <a:rPr lang="en-US" sz="1067">
                <a:solidFill>
                  <a:prstClr val="black"/>
                </a:solidFill>
                <a:latin typeface="Calibri"/>
                <a:cs typeface="Arial"/>
                <a:sym typeface="Arial"/>
                <a:hlinkClick r:id="rId4"/>
              </a:rPr>
              <a:t>http://pi.lilly.com/eua/bamlanivimab-eua-factsheet-hcp.pdf</a:t>
            </a:r>
            <a:r>
              <a:rPr lang="en-US" sz="1067">
                <a:solidFill>
                  <a:prstClr val="black"/>
                </a:solidFill>
                <a:latin typeface="Calibri"/>
                <a:cs typeface="Arial"/>
                <a:sym typeface="Arial"/>
              </a:rPr>
              <a:t>; </a:t>
            </a:r>
          </a:p>
          <a:p>
            <a:pPr defTabSz="914377">
              <a:defRPr/>
            </a:pPr>
            <a:r>
              <a:rPr lang="en-US" sz="1067">
                <a:solidFill>
                  <a:prstClr val="black"/>
                </a:solidFill>
                <a:latin typeface="Calibri"/>
                <a:cs typeface="Arial"/>
                <a:sym typeface="Arial"/>
                <a:hlinkClick r:id="rId5"/>
              </a:rPr>
              <a:t>https://www.regeneron.com/sites/default/files/treatment-covid19-eua-fda-letter.pdf</a:t>
            </a:r>
            <a:r>
              <a:rPr lang="en-US" sz="1067">
                <a:solidFill>
                  <a:prstClr val="black"/>
                </a:solidFill>
                <a:latin typeface="Calibri"/>
                <a:cs typeface="Arial"/>
                <a:sym typeface="Arial"/>
              </a:rPr>
              <a:t>; </a:t>
            </a:r>
            <a:r>
              <a:rPr lang="en-US" sz="1067" kern="0" err="1">
                <a:solidFill>
                  <a:srgbClr val="000000"/>
                </a:solidFill>
                <a:latin typeface="Calibri"/>
                <a:cs typeface="Arial"/>
                <a:sym typeface="Arial"/>
              </a:rPr>
              <a:t>Weinreich</a:t>
            </a:r>
            <a:r>
              <a:rPr lang="en-US" sz="1067" kern="0">
                <a:solidFill>
                  <a:srgbClr val="000000"/>
                </a:solidFill>
                <a:latin typeface="Calibri"/>
                <a:cs typeface="Arial"/>
                <a:sym typeface="Arial"/>
              </a:rPr>
              <a:t> DM et al. N </a:t>
            </a:r>
            <a:r>
              <a:rPr lang="en-US" sz="1067" kern="0" err="1">
                <a:solidFill>
                  <a:srgbClr val="000000"/>
                </a:solidFill>
                <a:latin typeface="Calibri"/>
                <a:cs typeface="Arial"/>
                <a:sym typeface="Arial"/>
              </a:rPr>
              <a:t>Engl</a:t>
            </a:r>
            <a:r>
              <a:rPr lang="en-US" sz="1067" kern="0">
                <a:solidFill>
                  <a:srgbClr val="000000"/>
                </a:solidFill>
                <a:latin typeface="Calibri"/>
                <a:cs typeface="Arial"/>
                <a:sym typeface="Arial"/>
              </a:rPr>
              <a:t> J Med 2020 Dec 17</a:t>
            </a:r>
            <a:endParaRPr lang="en-US" sz="1067">
              <a:solidFill>
                <a:prstClr val="black"/>
              </a:solidFill>
              <a:latin typeface="Calibri"/>
              <a:cs typeface="Arial"/>
              <a:sym typeface="Arial"/>
            </a:endParaRPr>
          </a:p>
          <a:p>
            <a:pPr defTabSz="914377">
              <a:defRPr/>
            </a:pPr>
            <a:endParaRPr lang="en-US" sz="1067">
              <a:solidFill>
                <a:prstClr val="black"/>
              </a:solidFill>
              <a:latin typeface="Calibri"/>
              <a:cs typeface="Arial"/>
              <a:sym typeface="Arial"/>
            </a:endParaRPr>
          </a:p>
          <a:p>
            <a:pPr defTabSz="1219140">
              <a:defRPr/>
            </a:pPr>
            <a:endParaRPr lang="en-US" sz="1067" kern="0">
              <a:solidFill>
                <a:srgbClr val="000000"/>
              </a:solidFill>
              <a:latin typeface="Calibri"/>
              <a:cs typeface="Arial"/>
              <a:sym typeface="Arial"/>
            </a:endParaRPr>
          </a:p>
        </p:txBody>
      </p:sp>
      <p:sp>
        <p:nvSpPr>
          <p:cNvPr id="9" name="Passive transfer of neutralizing Ab…">
            <a:extLst>
              <a:ext uri="{FF2B5EF4-FFF2-40B4-BE49-F238E27FC236}">
                <a16:creationId xmlns:a16="http://schemas.microsoft.com/office/drawing/2014/main" id="{FAC0D804-63CF-8649-BBFC-33155DF39145}"/>
              </a:ext>
            </a:extLst>
          </p:cNvPr>
          <p:cNvSpPr txBox="1">
            <a:spLocks/>
          </p:cNvSpPr>
          <p:nvPr/>
        </p:nvSpPr>
        <p:spPr>
          <a:xfrm>
            <a:off x="122334" y="937685"/>
            <a:ext cx="11994249" cy="6090368"/>
          </a:xfrm>
          <a:prstGeom prst="rect">
            <a:avLst/>
          </a:prstGeom>
        </p:spPr>
        <p:txBody>
          <a:bodyPr vert="horz" lIns="121920" tIns="60960" rIns="121920" bIns="6096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185398" indent="-185398" defTabSz="777155">
              <a:lnSpc>
                <a:spcPct val="100000"/>
              </a:lnSpc>
              <a:spcBef>
                <a:spcPts val="800"/>
              </a:spcBef>
              <a:defRPr sz="4420"/>
            </a:pPr>
            <a:r>
              <a:rPr lang="en-US" sz="2667">
                <a:solidFill>
                  <a:prstClr val="black"/>
                </a:solidFill>
                <a:latin typeface="Calibri" panose="020F0502020204030204" pitchFamily="34" charset="0"/>
                <a:cs typeface="Calibri" panose="020F0502020204030204" pitchFamily="34" charset="0"/>
                <a:sym typeface="Arial"/>
              </a:rPr>
              <a:t>In outpatients with mild to moderate COVID-19, </a:t>
            </a:r>
            <a:r>
              <a:rPr lang="en-US" sz="2667" err="1">
                <a:solidFill>
                  <a:prstClr val="black"/>
                </a:solidFill>
                <a:latin typeface="Calibri" panose="020F0502020204030204" pitchFamily="34" charset="0"/>
                <a:cs typeface="Calibri" panose="020F0502020204030204" pitchFamily="34" charset="0"/>
                <a:sym typeface="Arial"/>
              </a:rPr>
              <a:t>bamlanivimab</a:t>
            </a:r>
            <a:r>
              <a:rPr lang="en-US" sz="2667">
                <a:solidFill>
                  <a:prstClr val="black"/>
                </a:solidFill>
                <a:latin typeface="Calibri" panose="020F0502020204030204" pitchFamily="34" charset="0"/>
                <a:cs typeface="Calibri" panose="020F0502020204030204" pitchFamily="34" charset="0"/>
                <a:sym typeface="Arial"/>
              </a:rPr>
              <a:t> and </a:t>
            </a:r>
            <a:r>
              <a:rPr lang="en-US" sz="2667" err="1">
                <a:solidFill>
                  <a:prstClr val="black"/>
                </a:solidFill>
                <a:latin typeface="Calibri" panose="020F0502020204030204" pitchFamily="34" charset="0"/>
                <a:cs typeface="Calibri" panose="020F0502020204030204" pitchFamily="34" charset="0"/>
                <a:sym typeface="Arial"/>
              </a:rPr>
              <a:t>casirivimab</a:t>
            </a:r>
            <a:r>
              <a:rPr lang="en-US" sz="2667">
                <a:solidFill>
                  <a:prstClr val="black"/>
                </a:solidFill>
                <a:latin typeface="Calibri" panose="020F0502020204030204" pitchFamily="34" charset="0"/>
                <a:cs typeface="Calibri" panose="020F0502020204030204" pitchFamily="34" charset="0"/>
                <a:sym typeface="Arial"/>
              </a:rPr>
              <a:t> + </a:t>
            </a:r>
            <a:r>
              <a:rPr lang="en-US" sz="2667" err="1">
                <a:solidFill>
                  <a:prstClr val="black"/>
                </a:solidFill>
                <a:latin typeface="Calibri" panose="020F0502020204030204" pitchFamily="34" charset="0"/>
                <a:cs typeface="Calibri" panose="020F0502020204030204" pitchFamily="34" charset="0"/>
                <a:sym typeface="Arial"/>
              </a:rPr>
              <a:t>imdevimab</a:t>
            </a:r>
            <a:r>
              <a:rPr lang="en-US" sz="2667">
                <a:solidFill>
                  <a:prstClr val="black"/>
                </a:solidFill>
                <a:latin typeface="Calibri" panose="020F0502020204030204" pitchFamily="34" charset="0"/>
                <a:cs typeface="Calibri" panose="020F0502020204030204" pitchFamily="34" charset="0"/>
                <a:sym typeface="Arial"/>
              </a:rPr>
              <a:t> appeared to accelerate decline in SARS CoV-2 level compared to placebo</a:t>
            </a:r>
          </a:p>
          <a:p>
            <a:pPr marL="185398" indent="-185398" defTabSz="777155">
              <a:lnSpc>
                <a:spcPct val="100000"/>
              </a:lnSpc>
              <a:spcBef>
                <a:spcPts val="800"/>
              </a:spcBef>
              <a:defRPr sz="4420"/>
            </a:pPr>
            <a:endParaRPr lang="en-US" sz="2667">
              <a:solidFill>
                <a:prstClr val="black"/>
              </a:solidFill>
              <a:latin typeface="Calibri" panose="020F0502020204030204" pitchFamily="34" charset="0"/>
              <a:cs typeface="Calibri" panose="020F0502020204030204" pitchFamily="34" charset="0"/>
              <a:sym typeface="Arial"/>
            </a:endParaRPr>
          </a:p>
          <a:p>
            <a:pPr marL="0" indent="0" defTabSz="777155">
              <a:spcBef>
                <a:spcPts val="800"/>
              </a:spcBef>
              <a:spcAft>
                <a:spcPts val="800"/>
              </a:spcAft>
              <a:buNone/>
              <a:defRPr sz="4420"/>
            </a:pPr>
            <a:endParaRPr lang="en-US" sz="2400">
              <a:solidFill>
                <a:prstClr val="black"/>
              </a:solidFill>
              <a:latin typeface="Calibri" panose="020F0502020204030204" pitchFamily="34" charset="0"/>
              <a:cs typeface="Calibri" panose="020F0502020204030204" pitchFamily="34" charset="0"/>
              <a:sym typeface="Arial"/>
            </a:endParaRPr>
          </a:p>
          <a:p>
            <a:pPr marL="185398" indent="-185398" defTabSz="777155">
              <a:lnSpc>
                <a:spcPct val="140000"/>
              </a:lnSpc>
              <a:spcBef>
                <a:spcPts val="151"/>
              </a:spcBef>
              <a:defRPr sz="4420"/>
            </a:pPr>
            <a:endParaRPr lang="en-US" sz="2400">
              <a:solidFill>
                <a:prstClr val="black"/>
              </a:solidFill>
              <a:latin typeface="Calibri"/>
              <a:sym typeface="Arial"/>
            </a:endParaRPr>
          </a:p>
        </p:txBody>
      </p:sp>
      <p:pic>
        <p:nvPicPr>
          <p:cNvPr id="10" name="Picture 9">
            <a:extLst>
              <a:ext uri="{FF2B5EF4-FFF2-40B4-BE49-F238E27FC236}">
                <a16:creationId xmlns:a16="http://schemas.microsoft.com/office/drawing/2014/main" id="{4E00A470-959C-4FC7-8A2D-69D91CE5594C}"/>
              </a:ext>
            </a:extLst>
          </p:cNvPr>
          <p:cNvPicPr>
            <a:picLocks noChangeAspect="1"/>
          </p:cNvPicPr>
          <p:nvPr/>
        </p:nvPicPr>
        <p:blipFill rotWithShape="1">
          <a:blip r:embed="rId6"/>
          <a:srcRect t="3821"/>
          <a:stretch/>
        </p:blipFill>
        <p:spPr>
          <a:xfrm>
            <a:off x="1429591" y="2255395"/>
            <a:ext cx="4501127" cy="3381188"/>
          </a:xfrm>
          <a:prstGeom prst="rect">
            <a:avLst/>
          </a:prstGeom>
        </p:spPr>
      </p:pic>
      <p:sp>
        <p:nvSpPr>
          <p:cNvPr id="3" name="TextBox 2">
            <a:extLst>
              <a:ext uri="{FF2B5EF4-FFF2-40B4-BE49-F238E27FC236}">
                <a16:creationId xmlns:a16="http://schemas.microsoft.com/office/drawing/2014/main" id="{3CFE581D-30F6-BD48-B902-6F29F582856B}"/>
              </a:ext>
            </a:extLst>
          </p:cNvPr>
          <p:cNvSpPr txBox="1"/>
          <p:nvPr/>
        </p:nvSpPr>
        <p:spPr>
          <a:xfrm>
            <a:off x="2208513" y="1875787"/>
            <a:ext cx="2805831" cy="379656"/>
          </a:xfrm>
          <a:prstGeom prst="rect">
            <a:avLst/>
          </a:prstGeom>
          <a:noFill/>
        </p:spPr>
        <p:txBody>
          <a:bodyPr wrap="square" rtlCol="0">
            <a:spAutoFit/>
          </a:bodyPr>
          <a:lstStyle/>
          <a:p>
            <a:pPr algn="ctr" defTabSz="1219170">
              <a:defRPr/>
            </a:pPr>
            <a:r>
              <a:rPr lang="en-US" sz="1867" b="1" kern="0" err="1">
                <a:solidFill>
                  <a:srgbClr val="000000"/>
                </a:solidFill>
                <a:latin typeface="Calibri"/>
                <a:cs typeface="Arial"/>
                <a:sym typeface="Arial"/>
              </a:rPr>
              <a:t>Bamlanivimab</a:t>
            </a:r>
            <a:r>
              <a:rPr lang="en-US" sz="1867" b="1" kern="0">
                <a:solidFill>
                  <a:srgbClr val="000000"/>
                </a:solidFill>
                <a:latin typeface="Calibri"/>
                <a:cs typeface="Arial"/>
                <a:sym typeface="Arial"/>
              </a:rPr>
              <a:t> vs placebo</a:t>
            </a:r>
          </a:p>
        </p:txBody>
      </p:sp>
      <p:sp>
        <p:nvSpPr>
          <p:cNvPr id="12" name="TextBox 11">
            <a:extLst>
              <a:ext uri="{FF2B5EF4-FFF2-40B4-BE49-F238E27FC236}">
                <a16:creationId xmlns:a16="http://schemas.microsoft.com/office/drawing/2014/main" id="{B6ACE0AE-A9E6-C44F-81FC-75B3FFBB7AAB}"/>
              </a:ext>
            </a:extLst>
          </p:cNvPr>
          <p:cNvSpPr txBox="1"/>
          <p:nvPr/>
        </p:nvSpPr>
        <p:spPr>
          <a:xfrm>
            <a:off x="7037409" y="1867422"/>
            <a:ext cx="4409407" cy="379656"/>
          </a:xfrm>
          <a:prstGeom prst="rect">
            <a:avLst/>
          </a:prstGeom>
          <a:noFill/>
        </p:spPr>
        <p:txBody>
          <a:bodyPr wrap="square" rtlCol="0">
            <a:spAutoFit/>
          </a:bodyPr>
          <a:lstStyle/>
          <a:p>
            <a:pPr algn="ctr" defTabSz="1219170">
              <a:defRPr/>
            </a:pPr>
            <a:r>
              <a:rPr lang="en-US" sz="1867" b="1" kern="0" err="1">
                <a:solidFill>
                  <a:srgbClr val="000000"/>
                </a:solidFill>
                <a:latin typeface="Calibri"/>
                <a:cs typeface="Arial"/>
                <a:sym typeface="Arial"/>
              </a:rPr>
              <a:t>Casirivimab</a:t>
            </a:r>
            <a:r>
              <a:rPr lang="en-US" sz="1867" b="1" kern="0">
                <a:solidFill>
                  <a:srgbClr val="000000"/>
                </a:solidFill>
                <a:latin typeface="Calibri"/>
                <a:cs typeface="Arial"/>
                <a:sym typeface="Arial"/>
              </a:rPr>
              <a:t>/</a:t>
            </a:r>
            <a:r>
              <a:rPr lang="en-US" sz="1867" b="1" kern="0" err="1">
                <a:solidFill>
                  <a:srgbClr val="000000"/>
                </a:solidFill>
                <a:latin typeface="Calibri"/>
                <a:cs typeface="Arial"/>
                <a:sym typeface="Arial"/>
              </a:rPr>
              <a:t>imdevimab</a:t>
            </a:r>
            <a:r>
              <a:rPr lang="en-US" sz="1867" b="1" kern="0">
                <a:solidFill>
                  <a:srgbClr val="000000"/>
                </a:solidFill>
                <a:latin typeface="Calibri"/>
                <a:cs typeface="Arial"/>
                <a:sym typeface="Arial"/>
              </a:rPr>
              <a:t> vs placebo</a:t>
            </a:r>
          </a:p>
        </p:txBody>
      </p:sp>
      <p:sp>
        <p:nvSpPr>
          <p:cNvPr id="5" name="Rectangle 4">
            <a:extLst>
              <a:ext uri="{FF2B5EF4-FFF2-40B4-BE49-F238E27FC236}">
                <a16:creationId xmlns:a16="http://schemas.microsoft.com/office/drawing/2014/main" id="{321491ED-159C-2B45-8430-05682BEA04E2}"/>
              </a:ext>
            </a:extLst>
          </p:cNvPr>
          <p:cNvSpPr/>
          <p:nvPr/>
        </p:nvSpPr>
        <p:spPr>
          <a:xfrm>
            <a:off x="6886236" y="5459354"/>
            <a:ext cx="4754619" cy="707886"/>
          </a:xfrm>
          <a:prstGeom prst="rect">
            <a:avLst/>
          </a:prstGeom>
        </p:spPr>
        <p:txBody>
          <a:bodyPr wrap="square">
            <a:spAutoFit/>
          </a:bodyPr>
          <a:lstStyle/>
          <a:p>
            <a:pPr marL="463539" lvl="1" defTabSz="777155">
              <a:spcAft>
                <a:spcPts val="800"/>
              </a:spcAft>
              <a:defRPr sz="4420"/>
            </a:pPr>
            <a:r>
              <a:rPr lang="en-US" sz="2000" kern="0">
                <a:solidFill>
                  <a:prstClr val="black"/>
                </a:solidFill>
                <a:latin typeface="Calibri" panose="020F0502020204030204" pitchFamily="34" charset="0"/>
                <a:cs typeface="Calibri" panose="020F0502020204030204" pitchFamily="34" charset="0"/>
                <a:sym typeface="Arial"/>
              </a:rPr>
              <a:t>Largest reduction in viral load in participants seronegative at baseline</a:t>
            </a:r>
            <a:endParaRPr lang="en-US" sz="2000" kern="0">
              <a:solidFill>
                <a:prstClr val="black"/>
              </a:solidFill>
              <a:latin typeface="Calibri"/>
              <a:cs typeface="Calibri" panose="020F0502020204030204" pitchFamily="34" charset="0"/>
              <a:sym typeface="Arial"/>
            </a:endParaRPr>
          </a:p>
        </p:txBody>
      </p:sp>
    </p:spTree>
    <p:extLst>
      <p:ext uri="{BB962C8B-B14F-4D97-AF65-F5344CB8AC3E}">
        <p14:creationId xmlns:p14="http://schemas.microsoft.com/office/powerpoint/2010/main" val="157222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Passive transfer of neutralizing Ab…"/>
          <p:cNvSpPr txBox="1">
            <a:spLocks noGrp="1"/>
          </p:cNvSpPr>
          <p:nvPr>
            <p:ph type="body" idx="4294967295"/>
          </p:nvPr>
        </p:nvSpPr>
        <p:spPr>
          <a:xfrm>
            <a:off x="292605" y="1028349"/>
            <a:ext cx="6037215" cy="6090368"/>
          </a:xfrm>
          <a:prstGeom prst="rect">
            <a:avLst/>
          </a:prstGeom>
        </p:spPr>
        <p:txBody>
          <a:bodyPr>
            <a:normAutofit/>
          </a:bodyPr>
          <a:lstStyle/>
          <a:p>
            <a:pPr marL="185398" indent="-185398" defTabSz="777155">
              <a:lnSpc>
                <a:spcPct val="100000"/>
              </a:lnSpc>
              <a:spcBef>
                <a:spcPts val="400"/>
              </a:spcBef>
              <a:spcAft>
                <a:spcPts val="800"/>
              </a:spcAft>
              <a:defRPr sz="4420"/>
            </a:pPr>
            <a:r>
              <a:rPr lang="en-US" sz="2667">
                <a:cs typeface="Calibri" panose="020F0502020204030204" pitchFamily="34" charset="0"/>
              </a:rPr>
              <a:t>In outpatients with mild to moderate disease (n=452) enrolled within 3 days of positive SARS-CoV-2 test, lower rate of ED visits/hospitalization in those who received </a:t>
            </a:r>
            <a:r>
              <a:rPr lang="en-US" sz="2667" err="1">
                <a:cs typeface="Calibri" panose="020F0502020204030204" pitchFamily="34" charset="0"/>
              </a:rPr>
              <a:t>bamlanivimab</a:t>
            </a:r>
            <a:r>
              <a:rPr lang="en-US" sz="2667">
                <a:cs typeface="Calibri" panose="020F0502020204030204" pitchFamily="34" charset="0"/>
              </a:rPr>
              <a:t> vs. placebo, particularly among high-risk patients</a:t>
            </a:r>
          </a:p>
          <a:p>
            <a:pPr marL="185398" indent="-185398" defTabSz="777155">
              <a:lnSpc>
                <a:spcPct val="100000"/>
              </a:lnSpc>
              <a:spcBef>
                <a:spcPts val="800"/>
              </a:spcBef>
              <a:spcAft>
                <a:spcPts val="800"/>
              </a:spcAft>
              <a:defRPr sz="4420"/>
            </a:pPr>
            <a:endParaRPr lang="en-US" sz="2667">
              <a:solidFill>
                <a:prstClr val="black"/>
              </a:solidFill>
              <a:latin typeface="Calibri" panose="020F0502020204030204" pitchFamily="34" charset="0"/>
              <a:cs typeface="Calibri" panose="020F0502020204030204" pitchFamily="34" charset="0"/>
            </a:endParaRPr>
          </a:p>
          <a:p>
            <a:pPr marL="185398" indent="-185398" defTabSz="777155">
              <a:lnSpc>
                <a:spcPct val="100000"/>
              </a:lnSpc>
              <a:spcBef>
                <a:spcPts val="800"/>
              </a:spcBef>
              <a:spcAft>
                <a:spcPts val="800"/>
              </a:spcAft>
              <a:defRPr sz="4420"/>
            </a:pPr>
            <a:endParaRPr lang="en-US" sz="2633">
              <a:latin typeface="Calibri" panose="020F0502020204030204" pitchFamily="34" charset="0"/>
              <a:cs typeface="Calibri" panose="020F0502020204030204" pitchFamily="34" charset="0"/>
            </a:endParaRPr>
          </a:p>
          <a:p>
            <a:pPr marL="185398" indent="-185398" defTabSz="777155">
              <a:lnSpc>
                <a:spcPct val="100000"/>
              </a:lnSpc>
              <a:spcBef>
                <a:spcPts val="800"/>
              </a:spcBef>
              <a:spcAft>
                <a:spcPts val="800"/>
              </a:spcAft>
              <a:defRPr sz="4420"/>
            </a:pPr>
            <a:endParaRPr lang="en-US" sz="2933">
              <a:latin typeface="Calibri" panose="020F0502020204030204" pitchFamily="34" charset="0"/>
              <a:cs typeface="Calibri" panose="020F0502020204030204" pitchFamily="34" charset="0"/>
            </a:endParaRPr>
          </a:p>
          <a:p>
            <a:pPr marL="185398" indent="-185398" defTabSz="777155">
              <a:spcBef>
                <a:spcPts val="800"/>
              </a:spcBef>
              <a:spcAft>
                <a:spcPts val="800"/>
              </a:spcAft>
              <a:defRPr sz="4420"/>
            </a:pPr>
            <a:endParaRPr lang="en-US" sz="2400">
              <a:latin typeface="Calibri" panose="020F0502020204030204" pitchFamily="34" charset="0"/>
              <a:cs typeface="Calibri" panose="020F0502020204030204" pitchFamily="34" charset="0"/>
            </a:endParaRPr>
          </a:p>
          <a:p>
            <a:pPr marL="185398" indent="-185398" defTabSz="777155">
              <a:lnSpc>
                <a:spcPct val="140000"/>
              </a:lnSpc>
              <a:spcBef>
                <a:spcPts val="151"/>
              </a:spcBef>
              <a:defRPr sz="4420"/>
            </a:pPr>
            <a:endParaRPr sz="2400"/>
          </a:p>
        </p:txBody>
      </p:sp>
      <p:sp>
        <p:nvSpPr>
          <p:cNvPr id="9" name="Convalescent plasma / sera">
            <a:extLst>
              <a:ext uri="{FF2B5EF4-FFF2-40B4-BE49-F238E27FC236}">
                <a16:creationId xmlns:a16="http://schemas.microsoft.com/office/drawing/2014/main" id="{89E3CE94-E97B-1A4C-9207-58ACD02BB6C8}"/>
              </a:ext>
            </a:extLst>
          </p:cNvPr>
          <p:cNvSpPr txBox="1">
            <a:spLocks/>
          </p:cNvSpPr>
          <p:nvPr/>
        </p:nvSpPr>
        <p:spPr>
          <a:xfrm>
            <a:off x="75417" y="203202"/>
            <a:ext cx="12192000" cy="734484"/>
          </a:xfrm>
          <a:prstGeom prst="rect">
            <a:avLst/>
          </a:prstGeom>
        </p:spPr>
        <p:txBody>
          <a:bodyPr vert="horz" lIns="91440" tIns="45720" rIns="91440" bIns="45720" rtlCol="0" anchor="ctr">
            <a:noAutofit/>
          </a:bodyPr>
          <a:lstStyle>
            <a:lvl1pPr algn="l" defTabSz="685783" rtl="0" eaLnBrk="1" latinLnBrk="0" hangingPunct="1">
              <a:lnSpc>
                <a:spcPct val="90000"/>
              </a:lnSpc>
              <a:spcBef>
                <a:spcPct val="0"/>
              </a:spcBef>
              <a:buNone/>
              <a:defRPr sz="4000" kern="1200">
                <a:solidFill>
                  <a:schemeClr val="tx1"/>
                </a:solidFill>
                <a:latin typeface="+mj-lt"/>
                <a:ea typeface="+mj-ea"/>
                <a:cs typeface="+mj-cs"/>
                <a:sym typeface="Helvetica Neue"/>
              </a:defRPr>
            </a:lvl1pPr>
          </a:lstStyle>
          <a:p>
            <a:pPr algn="ctr" defTabSz="685766">
              <a:defRPr/>
            </a:pPr>
            <a:r>
              <a:rPr lang="en-US" b="1" err="1">
                <a:solidFill>
                  <a:prstClr val="black"/>
                </a:solidFill>
                <a:latin typeface="Calibri" panose="020F0502020204030204" pitchFamily="34" charset="0"/>
                <a:cs typeface="Calibri" panose="020F0502020204030204" pitchFamily="34" charset="0"/>
              </a:rPr>
              <a:t>Bamlanivimab</a:t>
            </a:r>
            <a:endParaRPr lang="en-US" b="1">
              <a:solidFill>
                <a:prstClr val="black"/>
              </a:solidFill>
              <a:latin typeface="Calibri" panose="020F0502020204030204" pitchFamily="34" charset="0"/>
              <a:cs typeface="Calibri" panose="020F0502020204030204" pitchFamily="34" charset="0"/>
            </a:endParaRPr>
          </a:p>
        </p:txBody>
      </p:sp>
      <p:sp>
        <p:nvSpPr>
          <p:cNvPr id="2" name="Rectangle 1"/>
          <p:cNvSpPr/>
          <p:nvPr/>
        </p:nvSpPr>
        <p:spPr>
          <a:xfrm>
            <a:off x="2789696" y="6386513"/>
            <a:ext cx="9167761" cy="338554"/>
          </a:xfrm>
          <a:prstGeom prst="rect">
            <a:avLst/>
          </a:prstGeom>
        </p:spPr>
        <p:txBody>
          <a:bodyPr wrap="square">
            <a:spAutoFit/>
          </a:bodyPr>
          <a:lstStyle/>
          <a:p>
            <a:pPr algn="r" defTabSz="1219140">
              <a:defRPr/>
            </a:pPr>
            <a:r>
              <a:rPr lang="en-US" sz="1600">
                <a:solidFill>
                  <a:prstClr val="black"/>
                </a:solidFill>
                <a:latin typeface="Calibri"/>
                <a:ea typeface=""/>
                <a:cs typeface="Arial"/>
                <a:sym typeface="Arial"/>
              </a:rPr>
              <a:t>Chen P et al, NEJM, 2020; http://</a:t>
            </a:r>
            <a:r>
              <a:rPr lang="en-US" sz="1600" err="1">
                <a:solidFill>
                  <a:prstClr val="black"/>
                </a:solidFill>
                <a:latin typeface="Calibri"/>
                <a:ea typeface=""/>
                <a:cs typeface="Arial"/>
                <a:sym typeface="Arial"/>
              </a:rPr>
              <a:t>pi.lilly.com</a:t>
            </a:r>
            <a:r>
              <a:rPr lang="en-US" sz="1600">
                <a:solidFill>
                  <a:prstClr val="black"/>
                </a:solidFill>
                <a:latin typeface="Calibri"/>
                <a:ea typeface=""/>
                <a:cs typeface="Arial"/>
                <a:sym typeface="Arial"/>
              </a:rPr>
              <a:t>/</a:t>
            </a:r>
            <a:r>
              <a:rPr lang="en-US" sz="1600" err="1">
                <a:solidFill>
                  <a:prstClr val="black"/>
                </a:solidFill>
                <a:latin typeface="Calibri"/>
                <a:ea typeface=""/>
                <a:cs typeface="Arial"/>
                <a:sym typeface="Arial"/>
              </a:rPr>
              <a:t>eua</a:t>
            </a:r>
            <a:r>
              <a:rPr lang="en-US" sz="1600">
                <a:solidFill>
                  <a:prstClr val="black"/>
                </a:solidFill>
                <a:latin typeface="Calibri"/>
                <a:ea typeface=""/>
                <a:cs typeface="Arial"/>
                <a:sym typeface="Arial"/>
              </a:rPr>
              <a:t>/</a:t>
            </a:r>
            <a:r>
              <a:rPr lang="en-US" sz="1600" err="1">
                <a:solidFill>
                  <a:prstClr val="black"/>
                </a:solidFill>
                <a:latin typeface="Calibri"/>
                <a:ea typeface=""/>
                <a:cs typeface="Arial"/>
                <a:sym typeface="Arial"/>
              </a:rPr>
              <a:t>bamlanivimab</a:t>
            </a:r>
            <a:r>
              <a:rPr lang="en-US" sz="1600">
                <a:solidFill>
                  <a:prstClr val="black"/>
                </a:solidFill>
                <a:latin typeface="Calibri"/>
                <a:ea typeface=""/>
                <a:cs typeface="Arial"/>
                <a:sym typeface="Arial"/>
              </a:rPr>
              <a:t>-</a:t>
            </a:r>
            <a:r>
              <a:rPr lang="en-US" sz="1600" err="1">
                <a:solidFill>
                  <a:prstClr val="black"/>
                </a:solidFill>
                <a:latin typeface="Calibri"/>
                <a:ea typeface=""/>
                <a:cs typeface="Arial"/>
                <a:sym typeface="Arial"/>
              </a:rPr>
              <a:t>eua</a:t>
            </a:r>
            <a:r>
              <a:rPr lang="en-US" sz="1600">
                <a:solidFill>
                  <a:prstClr val="black"/>
                </a:solidFill>
                <a:latin typeface="Calibri"/>
                <a:ea typeface=""/>
                <a:cs typeface="Arial"/>
                <a:sym typeface="Arial"/>
              </a:rPr>
              <a:t>-factsheet-</a:t>
            </a:r>
            <a:r>
              <a:rPr lang="en-US" sz="1600" err="1">
                <a:solidFill>
                  <a:prstClr val="black"/>
                </a:solidFill>
                <a:latin typeface="Calibri"/>
                <a:ea typeface=""/>
                <a:cs typeface="Arial"/>
                <a:sym typeface="Arial"/>
              </a:rPr>
              <a:t>hcp.pdf</a:t>
            </a:r>
            <a:endParaRPr lang="en-US" sz="1600" kern="0">
              <a:solidFill>
                <a:srgbClr val="000000"/>
              </a:solidFill>
              <a:latin typeface="Arial"/>
              <a:ea typeface=""/>
              <a:cs typeface="Arial"/>
              <a:sym typeface="Arial"/>
            </a:endParaRPr>
          </a:p>
        </p:txBody>
      </p:sp>
      <p:graphicFrame>
        <p:nvGraphicFramePr>
          <p:cNvPr id="8" name="Table 7">
            <a:extLst>
              <a:ext uri="{FF2B5EF4-FFF2-40B4-BE49-F238E27FC236}">
                <a16:creationId xmlns:a16="http://schemas.microsoft.com/office/drawing/2014/main" id="{25FB94AE-1217-4976-967A-4445358A9D82}"/>
              </a:ext>
            </a:extLst>
          </p:cNvPr>
          <p:cNvGraphicFramePr>
            <a:graphicFrameLocks noGrp="1"/>
          </p:cNvGraphicFramePr>
          <p:nvPr/>
        </p:nvGraphicFramePr>
        <p:xfrm>
          <a:off x="6723013" y="990997"/>
          <a:ext cx="5166752" cy="2451592"/>
        </p:xfrm>
        <a:graphic>
          <a:graphicData uri="http://schemas.openxmlformats.org/drawingml/2006/table">
            <a:tbl>
              <a:tblPr firstRow="1" bandRow="1"/>
              <a:tblGrid>
                <a:gridCol w="1953019">
                  <a:extLst>
                    <a:ext uri="{9D8B030D-6E8A-4147-A177-3AD203B41FA5}">
                      <a16:colId xmlns:a16="http://schemas.microsoft.com/office/drawing/2014/main" val="56248086"/>
                    </a:ext>
                  </a:extLst>
                </a:gridCol>
                <a:gridCol w="773627">
                  <a:extLst>
                    <a:ext uri="{9D8B030D-6E8A-4147-A177-3AD203B41FA5}">
                      <a16:colId xmlns:a16="http://schemas.microsoft.com/office/drawing/2014/main" val="3508423592"/>
                    </a:ext>
                  </a:extLst>
                </a:gridCol>
                <a:gridCol w="917545">
                  <a:extLst>
                    <a:ext uri="{9D8B030D-6E8A-4147-A177-3AD203B41FA5}">
                      <a16:colId xmlns:a16="http://schemas.microsoft.com/office/drawing/2014/main" val="612420062"/>
                    </a:ext>
                  </a:extLst>
                </a:gridCol>
                <a:gridCol w="1522561">
                  <a:extLst>
                    <a:ext uri="{9D8B030D-6E8A-4147-A177-3AD203B41FA5}">
                      <a16:colId xmlns:a16="http://schemas.microsoft.com/office/drawing/2014/main" val="1516231106"/>
                    </a:ext>
                  </a:extLst>
                </a:gridCol>
              </a:tblGrid>
              <a:tr h="381003">
                <a:tc gridSpan="4">
                  <a:txBody>
                    <a:bodyPr/>
                    <a:lstStyle/>
                    <a:p>
                      <a:pPr algn="ctr"/>
                      <a:r>
                        <a:rPr lang="en-US" sz="1900" b="1">
                          <a:solidFill>
                            <a:schemeClr val="accent1">
                              <a:lumMod val="75000"/>
                            </a:schemeClr>
                          </a:solidFill>
                        </a:rPr>
                        <a:t>Hospitalization/ED Visit: All Participants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500" baseline="30000"/>
                    </a:p>
                  </a:txBody>
                  <a:tcPr marL="68580" marR="68580" marT="34291" marB="3429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500" baseline="0"/>
                    </a:p>
                  </a:txBody>
                  <a:tcPr marL="68580" marR="68580" marT="34291" marB="3429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300" baseline="0"/>
                    </a:p>
                  </a:txBody>
                  <a:tcPr marL="68580" marR="68580" marT="34291" marB="3429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extLst>
                  <a:ext uri="{0D108BD9-81ED-4DB2-BD59-A6C34878D82A}">
                    <a16:rowId xmlns:a16="http://schemas.microsoft.com/office/drawing/2014/main" val="1126710021"/>
                  </a:ext>
                </a:extLst>
              </a:tr>
              <a:tr h="378843">
                <a:tc>
                  <a:txBody>
                    <a:bodyPr/>
                    <a:lstStyle>
                      <a:lvl1pPr marL="0" algn="l" defTabSz="514350" rtl="0" eaLnBrk="1" latinLnBrk="0" hangingPunct="1">
                        <a:defRPr sz="1013" b="1" kern="1200">
                          <a:solidFill>
                            <a:schemeClr val="lt1"/>
                          </a:solidFill>
                          <a:latin typeface="Calibri"/>
                        </a:defRPr>
                      </a:lvl1pPr>
                      <a:lvl2pPr marL="257175" algn="l" defTabSz="514350" rtl="0" eaLnBrk="1" latinLnBrk="0" hangingPunct="1">
                        <a:defRPr sz="1013" b="1" kern="1200">
                          <a:solidFill>
                            <a:schemeClr val="lt1"/>
                          </a:solidFill>
                          <a:latin typeface="Calibri"/>
                        </a:defRPr>
                      </a:lvl2pPr>
                      <a:lvl3pPr marL="514350" algn="l" defTabSz="514350" rtl="0" eaLnBrk="1" latinLnBrk="0" hangingPunct="1">
                        <a:defRPr sz="1013" b="1" kern="1200">
                          <a:solidFill>
                            <a:schemeClr val="lt1"/>
                          </a:solidFill>
                          <a:latin typeface="Calibri"/>
                        </a:defRPr>
                      </a:lvl3pPr>
                      <a:lvl4pPr marL="771525" algn="l" defTabSz="514350" rtl="0" eaLnBrk="1" latinLnBrk="0" hangingPunct="1">
                        <a:defRPr sz="1013" b="1" kern="1200">
                          <a:solidFill>
                            <a:schemeClr val="lt1"/>
                          </a:solidFill>
                          <a:latin typeface="Calibri"/>
                        </a:defRPr>
                      </a:lvl4pPr>
                      <a:lvl5pPr marL="1028700" algn="l" defTabSz="514350" rtl="0" eaLnBrk="1" latinLnBrk="0" hangingPunct="1">
                        <a:defRPr sz="1013" b="1" kern="1200">
                          <a:solidFill>
                            <a:schemeClr val="lt1"/>
                          </a:solidFill>
                          <a:latin typeface="Calibri"/>
                        </a:defRPr>
                      </a:lvl5pPr>
                      <a:lvl6pPr marL="1285875" algn="l" defTabSz="514350" rtl="0" eaLnBrk="1" latinLnBrk="0" hangingPunct="1">
                        <a:defRPr sz="1013" b="1" kern="1200">
                          <a:solidFill>
                            <a:schemeClr val="lt1"/>
                          </a:solidFill>
                          <a:latin typeface="Calibri"/>
                        </a:defRPr>
                      </a:lvl6pPr>
                      <a:lvl7pPr marL="1543050" algn="l" defTabSz="514350" rtl="0" eaLnBrk="1" latinLnBrk="0" hangingPunct="1">
                        <a:defRPr sz="1013" b="1" kern="1200">
                          <a:solidFill>
                            <a:schemeClr val="lt1"/>
                          </a:solidFill>
                          <a:latin typeface="Calibri"/>
                        </a:defRPr>
                      </a:lvl7pPr>
                      <a:lvl8pPr marL="1800225" algn="l" defTabSz="514350" rtl="0" eaLnBrk="1" latinLnBrk="0" hangingPunct="1">
                        <a:defRPr sz="1013" b="1" kern="1200">
                          <a:solidFill>
                            <a:schemeClr val="lt1"/>
                          </a:solidFill>
                          <a:latin typeface="Calibri"/>
                        </a:defRPr>
                      </a:lvl8pPr>
                      <a:lvl9pPr marL="2057400" algn="l" defTabSz="514350" rtl="0" eaLnBrk="1" latinLnBrk="0" hangingPunct="1">
                        <a:defRPr sz="1013" b="1" kern="1200">
                          <a:solidFill>
                            <a:schemeClr val="lt1"/>
                          </a:solidFill>
                          <a:latin typeface="Calibri"/>
                        </a:defRPr>
                      </a:lvl9pPr>
                    </a:lstStyle>
                    <a:p>
                      <a:pPr algn="ctr">
                        <a:lnSpc>
                          <a:spcPct val="80000"/>
                        </a:lnSpc>
                      </a:pPr>
                      <a:r>
                        <a:rPr lang="en-US" sz="2300"/>
                        <a:t>Treatment</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tc>
                  <a:txBody>
                    <a:bodyPr/>
                    <a:lstStyle>
                      <a:lvl1pPr marL="0" algn="l" defTabSz="514350" rtl="0" eaLnBrk="1" latinLnBrk="0" hangingPunct="1">
                        <a:defRPr sz="1013" b="1" kern="1200">
                          <a:solidFill>
                            <a:schemeClr val="lt1"/>
                          </a:solidFill>
                          <a:latin typeface="Calibri"/>
                        </a:defRPr>
                      </a:lvl1pPr>
                      <a:lvl2pPr marL="257175" algn="l" defTabSz="514350" rtl="0" eaLnBrk="1" latinLnBrk="0" hangingPunct="1">
                        <a:defRPr sz="1013" b="1" kern="1200">
                          <a:solidFill>
                            <a:schemeClr val="lt1"/>
                          </a:solidFill>
                          <a:latin typeface="Calibri"/>
                        </a:defRPr>
                      </a:lvl2pPr>
                      <a:lvl3pPr marL="514350" algn="l" defTabSz="514350" rtl="0" eaLnBrk="1" latinLnBrk="0" hangingPunct="1">
                        <a:defRPr sz="1013" b="1" kern="1200">
                          <a:solidFill>
                            <a:schemeClr val="lt1"/>
                          </a:solidFill>
                          <a:latin typeface="Calibri"/>
                        </a:defRPr>
                      </a:lvl3pPr>
                      <a:lvl4pPr marL="771525" algn="l" defTabSz="514350" rtl="0" eaLnBrk="1" latinLnBrk="0" hangingPunct="1">
                        <a:defRPr sz="1013" b="1" kern="1200">
                          <a:solidFill>
                            <a:schemeClr val="lt1"/>
                          </a:solidFill>
                          <a:latin typeface="Calibri"/>
                        </a:defRPr>
                      </a:lvl4pPr>
                      <a:lvl5pPr marL="1028700" algn="l" defTabSz="514350" rtl="0" eaLnBrk="1" latinLnBrk="0" hangingPunct="1">
                        <a:defRPr sz="1013" b="1" kern="1200">
                          <a:solidFill>
                            <a:schemeClr val="lt1"/>
                          </a:solidFill>
                          <a:latin typeface="Calibri"/>
                        </a:defRPr>
                      </a:lvl5pPr>
                      <a:lvl6pPr marL="1285875" algn="l" defTabSz="514350" rtl="0" eaLnBrk="1" latinLnBrk="0" hangingPunct="1">
                        <a:defRPr sz="1013" b="1" kern="1200">
                          <a:solidFill>
                            <a:schemeClr val="lt1"/>
                          </a:solidFill>
                          <a:latin typeface="Calibri"/>
                        </a:defRPr>
                      </a:lvl6pPr>
                      <a:lvl7pPr marL="1543050" algn="l" defTabSz="514350" rtl="0" eaLnBrk="1" latinLnBrk="0" hangingPunct="1">
                        <a:defRPr sz="1013" b="1" kern="1200">
                          <a:solidFill>
                            <a:schemeClr val="lt1"/>
                          </a:solidFill>
                          <a:latin typeface="Calibri"/>
                        </a:defRPr>
                      </a:lvl7pPr>
                      <a:lvl8pPr marL="1800225" algn="l" defTabSz="514350" rtl="0" eaLnBrk="1" latinLnBrk="0" hangingPunct="1">
                        <a:defRPr sz="1013" b="1" kern="1200">
                          <a:solidFill>
                            <a:schemeClr val="lt1"/>
                          </a:solidFill>
                          <a:latin typeface="Calibri"/>
                        </a:defRPr>
                      </a:lvl8pPr>
                      <a:lvl9pPr marL="2057400" algn="l" defTabSz="514350" rtl="0" eaLnBrk="1" latinLnBrk="0" hangingPunct="1">
                        <a:defRPr sz="1013" b="1" kern="1200">
                          <a:solidFill>
                            <a:schemeClr val="lt1"/>
                          </a:solidFill>
                          <a:latin typeface="Calibri"/>
                        </a:defRPr>
                      </a:lvl9p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US" sz="2000"/>
                        <a:t>N</a:t>
                      </a:r>
                      <a:endParaRPr lang="en-US" sz="2000" baseline="30000"/>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tc>
                  <a:txBody>
                    <a:bodyPr/>
                    <a:lstStyle>
                      <a:lvl1pPr marL="0" algn="l" defTabSz="514350" rtl="0" eaLnBrk="1" latinLnBrk="0" hangingPunct="1">
                        <a:defRPr sz="1013" b="1" kern="1200">
                          <a:solidFill>
                            <a:schemeClr val="lt1"/>
                          </a:solidFill>
                          <a:latin typeface="Calibri"/>
                        </a:defRPr>
                      </a:lvl1pPr>
                      <a:lvl2pPr marL="257175" algn="l" defTabSz="514350" rtl="0" eaLnBrk="1" latinLnBrk="0" hangingPunct="1">
                        <a:defRPr sz="1013" b="1" kern="1200">
                          <a:solidFill>
                            <a:schemeClr val="lt1"/>
                          </a:solidFill>
                          <a:latin typeface="Calibri"/>
                        </a:defRPr>
                      </a:lvl2pPr>
                      <a:lvl3pPr marL="514350" algn="l" defTabSz="514350" rtl="0" eaLnBrk="1" latinLnBrk="0" hangingPunct="1">
                        <a:defRPr sz="1013" b="1" kern="1200">
                          <a:solidFill>
                            <a:schemeClr val="lt1"/>
                          </a:solidFill>
                          <a:latin typeface="Calibri"/>
                        </a:defRPr>
                      </a:lvl3pPr>
                      <a:lvl4pPr marL="771525" algn="l" defTabSz="514350" rtl="0" eaLnBrk="1" latinLnBrk="0" hangingPunct="1">
                        <a:defRPr sz="1013" b="1" kern="1200">
                          <a:solidFill>
                            <a:schemeClr val="lt1"/>
                          </a:solidFill>
                          <a:latin typeface="Calibri"/>
                        </a:defRPr>
                      </a:lvl4pPr>
                      <a:lvl5pPr marL="1028700" algn="l" defTabSz="514350" rtl="0" eaLnBrk="1" latinLnBrk="0" hangingPunct="1">
                        <a:defRPr sz="1013" b="1" kern="1200">
                          <a:solidFill>
                            <a:schemeClr val="lt1"/>
                          </a:solidFill>
                          <a:latin typeface="Calibri"/>
                        </a:defRPr>
                      </a:lvl5pPr>
                      <a:lvl6pPr marL="1285875" algn="l" defTabSz="514350" rtl="0" eaLnBrk="1" latinLnBrk="0" hangingPunct="1">
                        <a:defRPr sz="1013" b="1" kern="1200">
                          <a:solidFill>
                            <a:schemeClr val="lt1"/>
                          </a:solidFill>
                          <a:latin typeface="Calibri"/>
                        </a:defRPr>
                      </a:lvl6pPr>
                      <a:lvl7pPr marL="1543050" algn="l" defTabSz="514350" rtl="0" eaLnBrk="1" latinLnBrk="0" hangingPunct="1">
                        <a:defRPr sz="1013" b="1" kern="1200">
                          <a:solidFill>
                            <a:schemeClr val="lt1"/>
                          </a:solidFill>
                          <a:latin typeface="Calibri"/>
                        </a:defRPr>
                      </a:lvl7pPr>
                      <a:lvl8pPr marL="1800225" algn="l" defTabSz="514350" rtl="0" eaLnBrk="1" latinLnBrk="0" hangingPunct="1">
                        <a:defRPr sz="1013" b="1" kern="1200">
                          <a:solidFill>
                            <a:schemeClr val="lt1"/>
                          </a:solidFill>
                          <a:latin typeface="Calibri"/>
                        </a:defRPr>
                      </a:lvl8pPr>
                      <a:lvl9pPr marL="2057400" algn="l" defTabSz="514350" rtl="0" eaLnBrk="1" latinLnBrk="0" hangingPunct="1">
                        <a:defRPr sz="1013" b="1" kern="1200">
                          <a:solidFill>
                            <a:schemeClr val="lt1"/>
                          </a:solidFill>
                          <a:latin typeface="Calibri"/>
                        </a:defRPr>
                      </a:lvl9p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US" sz="2000" baseline="0"/>
                        <a:t>Events</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tc>
                  <a:txBody>
                    <a:bodyPr/>
                    <a:lstStyle>
                      <a:lvl1pPr marL="0" algn="l" defTabSz="514350" rtl="0" eaLnBrk="1" latinLnBrk="0" hangingPunct="1">
                        <a:defRPr sz="1013" b="1" kern="1200">
                          <a:solidFill>
                            <a:schemeClr val="lt1"/>
                          </a:solidFill>
                          <a:latin typeface="Calibri"/>
                        </a:defRPr>
                      </a:lvl1pPr>
                      <a:lvl2pPr marL="257175" algn="l" defTabSz="514350" rtl="0" eaLnBrk="1" latinLnBrk="0" hangingPunct="1">
                        <a:defRPr sz="1013" b="1" kern="1200">
                          <a:solidFill>
                            <a:schemeClr val="lt1"/>
                          </a:solidFill>
                          <a:latin typeface="Calibri"/>
                        </a:defRPr>
                      </a:lvl2pPr>
                      <a:lvl3pPr marL="514350" algn="l" defTabSz="514350" rtl="0" eaLnBrk="1" latinLnBrk="0" hangingPunct="1">
                        <a:defRPr sz="1013" b="1" kern="1200">
                          <a:solidFill>
                            <a:schemeClr val="lt1"/>
                          </a:solidFill>
                          <a:latin typeface="Calibri"/>
                        </a:defRPr>
                      </a:lvl3pPr>
                      <a:lvl4pPr marL="771525" algn="l" defTabSz="514350" rtl="0" eaLnBrk="1" latinLnBrk="0" hangingPunct="1">
                        <a:defRPr sz="1013" b="1" kern="1200">
                          <a:solidFill>
                            <a:schemeClr val="lt1"/>
                          </a:solidFill>
                          <a:latin typeface="Calibri"/>
                        </a:defRPr>
                      </a:lvl4pPr>
                      <a:lvl5pPr marL="1028700" algn="l" defTabSz="514350" rtl="0" eaLnBrk="1" latinLnBrk="0" hangingPunct="1">
                        <a:defRPr sz="1013" b="1" kern="1200">
                          <a:solidFill>
                            <a:schemeClr val="lt1"/>
                          </a:solidFill>
                          <a:latin typeface="Calibri"/>
                        </a:defRPr>
                      </a:lvl5pPr>
                      <a:lvl6pPr marL="1285875" algn="l" defTabSz="514350" rtl="0" eaLnBrk="1" latinLnBrk="0" hangingPunct="1">
                        <a:defRPr sz="1013" b="1" kern="1200">
                          <a:solidFill>
                            <a:schemeClr val="lt1"/>
                          </a:solidFill>
                          <a:latin typeface="Calibri"/>
                        </a:defRPr>
                      </a:lvl6pPr>
                      <a:lvl7pPr marL="1543050" algn="l" defTabSz="514350" rtl="0" eaLnBrk="1" latinLnBrk="0" hangingPunct="1">
                        <a:defRPr sz="1013" b="1" kern="1200">
                          <a:solidFill>
                            <a:schemeClr val="lt1"/>
                          </a:solidFill>
                          <a:latin typeface="Calibri"/>
                        </a:defRPr>
                      </a:lvl7pPr>
                      <a:lvl8pPr marL="1800225" algn="l" defTabSz="514350" rtl="0" eaLnBrk="1" latinLnBrk="0" hangingPunct="1">
                        <a:defRPr sz="1013" b="1" kern="1200">
                          <a:solidFill>
                            <a:schemeClr val="lt1"/>
                          </a:solidFill>
                          <a:latin typeface="Calibri"/>
                        </a:defRPr>
                      </a:lvl8pPr>
                      <a:lvl9pPr marL="2057400" algn="l" defTabSz="514350" rtl="0" eaLnBrk="1" latinLnBrk="0" hangingPunct="1">
                        <a:defRPr sz="1013" b="1" kern="1200">
                          <a:solidFill>
                            <a:schemeClr val="lt1"/>
                          </a:solidFill>
                          <a:latin typeface="Calibri"/>
                        </a:defRPr>
                      </a:lvl9p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US" sz="1700" baseline="0"/>
                        <a:t>Proportion</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extLst>
                  <a:ext uri="{0D108BD9-81ED-4DB2-BD59-A6C34878D82A}">
                    <a16:rowId xmlns:a16="http://schemas.microsoft.com/office/drawing/2014/main" val="1472975465"/>
                  </a:ext>
                </a:extLst>
              </a:tr>
              <a:tr h="328869">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b="1"/>
                        <a:t>Placebo</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a:t>156</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a:t>9</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b="0"/>
                        <a:t>6%</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610295349"/>
                  </a:ext>
                </a:extLst>
              </a:tr>
              <a:tr h="328869">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b="1"/>
                        <a:t>700 mg </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a:t>101</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a:t>1</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b="0"/>
                        <a:t>1%</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867576264"/>
                  </a:ext>
                </a:extLst>
              </a:tr>
              <a:tr h="328869">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b="1"/>
                        <a:t>2800 mg</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a:t>107</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a:t>2</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b="0"/>
                        <a:t>2%</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08261295"/>
                  </a:ext>
                </a:extLst>
              </a:tr>
              <a:tr h="328869">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b="1"/>
                        <a:t>7000 mg</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a:t>101</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a:t>2</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b="0"/>
                        <a:t>2%</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47067576"/>
                  </a:ext>
                </a:extLst>
              </a:tr>
              <a:tr h="376269">
                <a:tc>
                  <a:txBody>
                    <a:bodyPr/>
                    <a:lstStyle/>
                    <a:p>
                      <a:pPr algn="ctr">
                        <a:lnSpc>
                          <a:spcPct val="80000"/>
                        </a:lnSpc>
                      </a:pPr>
                      <a:r>
                        <a:rPr lang="en-US" sz="1900" b="1"/>
                        <a:t>Pooled antibody</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80000"/>
                        </a:lnSpc>
                      </a:pPr>
                      <a:r>
                        <a:rPr lang="en-US" sz="1900"/>
                        <a:t>309</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80000"/>
                        </a:lnSpc>
                      </a:pPr>
                      <a:r>
                        <a:rPr lang="en-US" sz="1900"/>
                        <a:t>5</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80000"/>
                        </a:lnSpc>
                      </a:pPr>
                      <a:r>
                        <a:rPr lang="en-US" sz="1900" b="0"/>
                        <a:t>2%</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371971298"/>
                  </a:ext>
                </a:extLst>
              </a:tr>
            </a:tbl>
          </a:graphicData>
        </a:graphic>
      </p:graphicFrame>
      <p:graphicFrame>
        <p:nvGraphicFramePr>
          <p:cNvPr id="11" name="Table 10">
            <a:extLst>
              <a:ext uri="{FF2B5EF4-FFF2-40B4-BE49-F238E27FC236}">
                <a16:creationId xmlns:a16="http://schemas.microsoft.com/office/drawing/2014/main" id="{5BAFB757-8F68-42B1-94E3-9294CE3AF2C9}"/>
              </a:ext>
            </a:extLst>
          </p:cNvPr>
          <p:cNvGraphicFramePr>
            <a:graphicFrameLocks noGrp="1"/>
          </p:cNvGraphicFramePr>
          <p:nvPr/>
        </p:nvGraphicFramePr>
        <p:xfrm>
          <a:off x="6723015" y="3589719"/>
          <a:ext cx="5166751" cy="2592852"/>
        </p:xfrm>
        <a:graphic>
          <a:graphicData uri="http://schemas.openxmlformats.org/drawingml/2006/table">
            <a:tbl>
              <a:tblPr firstRow="1" bandRow="1"/>
              <a:tblGrid>
                <a:gridCol w="1886739">
                  <a:extLst>
                    <a:ext uri="{9D8B030D-6E8A-4147-A177-3AD203B41FA5}">
                      <a16:colId xmlns:a16="http://schemas.microsoft.com/office/drawing/2014/main" val="56248086"/>
                    </a:ext>
                  </a:extLst>
                </a:gridCol>
                <a:gridCol w="766875">
                  <a:extLst>
                    <a:ext uri="{9D8B030D-6E8A-4147-A177-3AD203B41FA5}">
                      <a16:colId xmlns:a16="http://schemas.microsoft.com/office/drawing/2014/main" val="3508423592"/>
                    </a:ext>
                  </a:extLst>
                </a:gridCol>
                <a:gridCol w="923116">
                  <a:extLst>
                    <a:ext uri="{9D8B030D-6E8A-4147-A177-3AD203B41FA5}">
                      <a16:colId xmlns:a16="http://schemas.microsoft.com/office/drawing/2014/main" val="612420062"/>
                    </a:ext>
                  </a:extLst>
                </a:gridCol>
                <a:gridCol w="1590021">
                  <a:extLst>
                    <a:ext uri="{9D8B030D-6E8A-4147-A177-3AD203B41FA5}">
                      <a16:colId xmlns:a16="http://schemas.microsoft.com/office/drawing/2014/main" val="1516231106"/>
                    </a:ext>
                  </a:extLst>
                </a:gridCol>
              </a:tblGrid>
              <a:tr h="560517">
                <a:tc gridSpan="4">
                  <a:txBody>
                    <a:bodyPr/>
                    <a:lstStyle/>
                    <a:p>
                      <a:pPr marL="0" marR="0" lvl="0" indent="0" algn="ctr" defTabSz="514350" rtl="0" eaLnBrk="1" fontAlgn="auto" latinLnBrk="0" hangingPunct="1">
                        <a:lnSpc>
                          <a:spcPct val="80000"/>
                        </a:lnSpc>
                        <a:spcBef>
                          <a:spcPts val="0"/>
                        </a:spcBef>
                        <a:spcAft>
                          <a:spcPts val="0"/>
                        </a:spcAft>
                        <a:buClrTx/>
                        <a:buSzTx/>
                        <a:buFontTx/>
                        <a:buNone/>
                        <a:tabLst/>
                        <a:defRPr/>
                      </a:pPr>
                      <a:r>
                        <a:rPr lang="en-US" sz="1900" b="1">
                          <a:solidFill>
                            <a:schemeClr val="tx1"/>
                          </a:solidFill>
                        </a:rPr>
                        <a:t>Hospitalization/ED Visit: Participants at Higher Risk of Hospitalization </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500" baseline="30000"/>
                    </a:p>
                  </a:txBody>
                  <a:tcPr marL="68580" marR="68580" marT="34291" marB="3429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500" baseline="0"/>
                    </a:p>
                  </a:txBody>
                  <a:tcPr marL="68580" marR="68580" marT="34291" marB="3429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300" baseline="0"/>
                    </a:p>
                  </a:txBody>
                  <a:tcPr marL="68580" marR="68580" marT="34291" marB="3429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extLst>
                  <a:ext uri="{0D108BD9-81ED-4DB2-BD59-A6C34878D82A}">
                    <a16:rowId xmlns:a16="http://schemas.microsoft.com/office/drawing/2014/main" val="3960633968"/>
                  </a:ext>
                </a:extLst>
              </a:tr>
              <a:tr h="378843">
                <a:tc>
                  <a:txBody>
                    <a:bodyPr/>
                    <a:lstStyle>
                      <a:lvl1pPr marL="0" algn="l" defTabSz="514350" rtl="0" eaLnBrk="1" latinLnBrk="0" hangingPunct="1">
                        <a:defRPr sz="1013" b="1" kern="1200">
                          <a:solidFill>
                            <a:schemeClr val="lt1"/>
                          </a:solidFill>
                          <a:latin typeface="Calibri"/>
                        </a:defRPr>
                      </a:lvl1pPr>
                      <a:lvl2pPr marL="257175" algn="l" defTabSz="514350" rtl="0" eaLnBrk="1" latinLnBrk="0" hangingPunct="1">
                        <a:defRPr sz="1013" b="1" kern="1200">
                          <a:solidFill>
                            <a:schemeClr val="lt1"/>
                          </a:solidFill>
                          <a:latin typeface="Calibri"/>
                        </a:defRPr>
                      </a:lvl2pPr>
                      <a:lvl3pPr marL="514350" algn="l" defTabSz="514350" rtl="0" eaLnBrk="1" latinLnBrk="0" hangingPunct="1">
                        <a:defRPr sz="1013" b="1" kern="1200">
                          <a:solidFill>
                            <a:schemeClr val="lt1"/>
                          </a:solidFill>
                          <a:latin typeface="Calibri"/>
                        </a:defRPr>
                      </a:lvl3pPr>
                      <a:lvl4pPr marL="771525" algn="l" defTabSz="514350" rtl="0" eaLnBrk="1" latinLnBrk="0" hangingPunct="1">
                        <a:defRPr sz="1013" b="1" kern="1200">
                          <a:solidFill>
                            <a:schemeClr val="lt1"/>
                          </a:solidFill>
                          <a:latin typeface="Calibri"/>
                        </a:defRPr>
                      </a:lvl4pPr>
                      <a:lvl5pPr marL="1028700" algn="l" defTabSz="514350" rtl="0" eaLnBrk="1" latinLnBrk="0" hangingPunct="1">
                        <a:defRPr sz="1013" b="1" kern="1200">
                          <a:solidFill>
                            <a:schemeClr val="lt1"/>
                          </a:solidFill>
                          <a:latin typeface="Calibri"/>
                        </a:defRPr>
                      </a:lvl5pPr>
                      <a:lvl6pPr marL="1285875" algn="l" defTabSz="514350" rtl="0" eaLnBrk="1" latinLnBrk="0" hangingPunct="1">
                        <a:defRPr sz="1013" b="1" kern="1200">
                          <a:solidFill>
                            <a:schemeClr val="lt1"/>
                          </a:solidFill>
                          <a:latin typeface="Calibri"/>
                        </a:defRPr>
                      </a:lvl6pPr>
                      <a:lvl7pPr marL="1543050" algn="l" defTabSz="514350" rtl="0" eaLnBrk="1" latinLnBrk="0" hangingPunct="1">
                        <a:defRPr sz="1013" b="1" kern="1200">
                          <a:solidFill>
                            <a:schemeClr val="lt1"/>
                          </a:solidFill>
                          <a:latin typeface="Calibri"/>
                        </a:defRPr>
                      </a:lvl7pPr>
                      <a:lvl8pPr marL="1800225" algn="l" defTabSz="514350" rtl="0" eaLnBrk="1" latinLnBrk="0" hangingPunct="1">
                        <a:defRPr sz="1013" b="1" kern="1200">
                          <a:solidFill>
                            <a:schemeClr val="lt1"/>
                          </a:solidFill>
                          <a:latin typeface="Calibri"/>
                        </a:defRPr>
                      </a:lvl8pPr>
                      <a:lvl9pPr marL="2057400" algn="l" defTabSz="514350" rtl="0" eaLnBrk="1" latinLnBrk="0" hangingPunct="1">
                        <a:defRPr sz="1013" b="1" kern="1200">
                          <a:solidFill>
                            <a:schemeClr val="lt1"/>
                          </a:solidFill>
                          <a:latin typeface="Calibri"/>
                        </a:defRPr>
                      </a:lvl9pPr>
                    </a:lstStyle>
                    <a:p>
                      <a:pPr algn="ctr">
                        <a:lnSpc>
                          <a:spcPct val="80000"/>
                        </a:lnSpc>
                      </a:pPr>
                      <a:r>
                        <a:rPr lang="en-US" sz="2300"/>
                        <a:t>Treatment</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514350" rtl="0" eaLnBrk="1" latinLnBrk="0" hangingPunct="1">
                        <a:defRPr sz="1013" b="1" kern="1200">
                          <a:solidFill>
                            <a:schemeClr val="lt1"/>
                          </a:solidFill>
                          <a:latin typeface="Calibri"/>
                        </a:defRPr>
                      </a:lvl1pPr>
                      <a:lvl2pPr marL="257175" algn="l" defTabSz="514350" rtl="0" eaLnBrk="1" latinLnBrk="0" hangingPunct="1">
                        <a:defRPr sz="1013" b="1" kern="1200">
                          <a:solidFill>
                            <a:schemeClr val="lt1"/>
                          </a:solidFill>
                          <a:latin typeface="Calibri"/>
                        </a:defRPr>
                      </a:lvl2pPr>
                      <a:lvl3pPr marL="514350" algn="l" defTabSz="514350" rtl="0" eaLnBrk="1" latinLnBrk="0" hangingPunct="1">
                        <a:defRPr sz="1013" b="1" kern="1200">
                          <a:solidFill>
                            <a:schemeClr val="lt1"/>
                          </a:solidFill>
                          <a:latin typeface="Calibri"/>
                        </a:defRPr>
                      </a:lvl3pPr>
                      <a:lvl4pPr marL="771525" algn="l" defTabSz="514350" rtl="0" eaLnBrk="1" latinLnBrk="0" hangingPunct="1">
                        <a:defRPr sz="1013" b="1" kern="1200">
                          <a:solidFill>
                            <a:schemeClr val="lt1"/>
                          </a:solidFill>
                          <a:latin typeface="Calibri"/>
                        </a:defRPr>
                      </a:lvl4pPr>
                      <a:lvl5pPr marL="1028700" algn="l" defTabSz="514350" rtl="0" eaLnBrk="1" latinLnBrk="0" hangingPunct="1">
                        <a:defRPr sz="1013" b="1" kern="1200">
                          <a:solidFill>
                            <a:schemeClr val="lt1"/>
                          </a:solidFill>
                          <a:latin typeface="Calibri"/>
                        </a:defRPr>
                      </a:lvl5pPr>
                      <a:lvl6pPr marL="1285875" algn="l" defTabSz="514350" rtl="0" eaLnBrk="1" latinLnBrk="0" hangingPunct="1">
                        <a:defRPr sz="1013" b="1" kern="1200">
                          <a:solidFill>
                            <a:schemeClr val="lt1"/>
                          </a:solidFill>
                          <a:latin typeface="Calibri"/>
                        </a:defRPr>
                      </a:lvl6pPr>
                      <a:lvl7pPr marL="1543050" algn="l" defTabSz="514350" rtl="0" eaLnBrk="1" latinLnBrk="0" hangingPunct="1">
                        <a:defRPr sz="1013" b="1" kern="1200">
                          <a:solidFill>
                            <a:schemeClr val="lt1"/>
                          </a:solidFill>
                          <a:latin typeface="Calibri"/>
                        </a:defRPr>
                      </a:lvl7pPr>
                      <a:lvl8pPr marL="1800225" algn="l" defTabSz="514350" rtl="0" eaLnBrk="1" latinLnBrk="0" hangingPunct="1">
                        <a:defRPr sz="1013" b="1" kern="1200">
                          <a:solidFill>
                            <a:schemeClr val="lt1"/>
                          </a:solidFill>
                          <a:latin typeface="Calibri"/>
                        </a:defRPr>
                      </a:lvl8pPr>
                      <a:lvl9pPr marL="2057400" algn="l" defTabSz="514350" rtl="0" eaLnBrk="1" latinLnBrk="0" hangingPunct="1">
                        <a:defRPr sz="1013" b="1" kern="1200">
                          <a:solidFill>
                            <a:schemeClr val="lt1"/>
                          </a:solidFill>
                          <a:latin typeface="Calibri"/>
                        </a:defRPr>
                      </a:lvl9p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US" sz="2000"/>
                        <a:t>N</a:t>
                      </a:r>
                      <a:endParaRPr lang="en-US" sz="2000" baseline="30000"/>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514350" rtl="0" eaLnBrk="1" latinLnBrk="0" hangingPunct="1">
                        <a:defRPr sz="1013" b="1" kern="1200">
                          <a:solidFill>
                            <a:schemeClr val="lt1"/>
                          </a:solidFill>
                          <a:latin typeface="Calibri"/>
                        </a:defRPr>
                      </a:lvl1pPr>
                      <a:lvl2pPr marL="257175" algn="l" defTabSz="514350" rtl="0" eaLnBrk="1" latinLnBrk="0" hangingPunct="1">
                        <a:defRPr sz="1013" b="1" kern="1200">
                          <a:solidFill>
                            <a:schemeClr val="lt1"/>
                          </a:solidFill>
                          <a:latin typeface="Calibri"/>
                        </a:defRPr>
                      </a:lvl2pPr>
                      <a:lvl3pPr marL="514350" algn="l" defTabSz="514350" rtl="0" eaLnBrk="1" latinLnBrk="0" hangingPunct="1">
                        <a:defRPr sz="1013" b="1" kern="1200">
                          <a:solidFill>
                            <a:schemeClr val="lt1"/>
                          </a:solidFill>
                          <a:latin typeface="Calibri"/>
                        </a:defRPr>
                      </a:lvl3pPr>
                      <a:lvl4pPr marL="771525" algn="l" defTabSz="514350" rtl="0" eaLnBrk="1" latinLnBrk="0" hangingPunct="1">
                        <a:defRPr sz="1013" b="1" kern="1200">
                          <a:solidFill>
                            <a:schemeClr val="lt1"/>
                          </a:solidFill>
                          <a:latin typeface="Calibri"/>
                        </a:defRPr>
                      </a:lvl4pPr>
                      <a:lvl5pPr marL="1028700" algn="l" defTabSz="514350" rtl="0" eaLnBrk="1" latinLnBrk="0" hangingPunct="1">
                        <a:defRPr sz="1013" b="1" kern="1200">
                          <a:solidFill>
                            <a:schemeClr val="lt1"/>
                          </a:solidFill>
                          <a:latin typeface="Calibri"/>
                        </a:defRPr>
                      </a:lvl5pPr>
                      <a:lvl6pPr marL="1285875" algn="l" defTabSz="514350" rtl="0" eaLnBrk="1" latinLnBrk="0" hangingPunct="1">
                        <a:defRPr sz="1013" b="1" kern="1200">
                          <a:solidFill>
                            <a:schemeClr val="lt1"/>
                          </a:solidFill>
                          <a:latin typeface="Calibri"/>
                        </a:defRPr>
                      </a:lvl6pPr>
                      <a:lvl7pPr marL="1543050" algn="l" defTabSz="514350" rtl="0" eaLnBrk="1" latinLnBrk="0" hangingPunct="1">
                        <a:defRPr sz="1013" b="1" kern="1200">
                          <a:solidFill>
                            <a:schemeClr val="lt1"/>
                          </a:solidFill>
                          <a:latin typeface="Calibri"/>
                        </a:defRPr>
                      </a:lvl7pPr>
                      <a:lvl8pPr marL="1800225" algn="l" defTabSz="514350" rtl="0" eaLnBrk="1" latinLnBrk="0" hangingPunct="1">
                        <a:defRPr sz="1013" b="1" kern="1200">
                          <a:solidFill>
                            <a:schemeClr val="lt1"/>
                          </a:solidFill>
                          <a:latin typeface="Calibri"/>
                        </a:defRPr>
                      </a:lvl8pPr>
                      <a:lvl9pPr marL="2057400" algn="l" defTabSz="514350" rtl="0" eaLnBrk="1" latinLnBrk="0" hangingPunct="1">
                        <a:defRPr sz="1013" b="1" kern="1200">
                          <a:solidFill>
                            <a:schemeClr val="lt1"/>
                          </a:solidFill>
                          <a:latin typeface="Calibri"/>
                        </a:defRPr>
                      </a:lvl9p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US" sz="2000" baseline="0"/>
                        <a:t>Events</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514350" rtl="0" eaLnBrk="1" latinLnBrk="0" hangingPunct="1">
                        <a:defRPr sz="1013" b="1" kern="1200">
                          <a:solidFill>
                            <a:schemeClr val="lt1"/>
                          </a:solidFill>
                          <a:latin typeface="Calibri"/>
                        </a:defRPr>
                      </a:lvl1pPr>
                      <a:lvl2pPr marL="257175" algn="l" defTabSz="514350" rtl="0" eaLnBrk="1" latinLnBrk="0" hangingPunct="1">
                        <a:defRPr sz="1013" b="1" kern="1200">
                          <a:solidFill>
                            <a:schemeClr val="lt1"/>
                          </a:solidFill>
                          <a:latin typeface="Calibri"/>
                        </a:defRPr>
                      </a:lvl2pPr>
                      <a:lvl3pPr marL="514350" algn="l" defTabSz="514350" rtl="0" eaLnBrk="1" latinLnBrk="0" hangingPunct="1">
                        <a:defRPr sz="1013" b="1" kern="1200">
                          <a:solidFill>
                            <a:schemeClr val="lt1"/>
                          </a:solidFill>
                          <a:latin typeface="Calibri"/>
                        </a:defRPr>
                      </a:lvl3pPr>
                      <a:lvl4pPr marL="771525" algn="l" defTabSz="514350" rtl="0" eaLnBrk="1" latinLnBrk="0" hangingPunct="1">
                        <a:defRPr sz="1013" b="1" kern="1200">
                          <a:solidFill>
                            <a:schemeClr val="lt1"/>
                          </a:solidFill>
                          <a:latin typeface="Calibri"/>
                        </a:defRPr>
                      </a:lvl4pPr>
                      <a:lvl5pPr marL="1028700" algn="l" defTabSz="514350" rtl="0" eaLnBrk="1" latinLnBrk="0" hangingPunct="1">
                        <a:defRPr sz="1013" b="1" kern="1200">
                          <a:solidFill>
                            <a:schemeClr val="lt1"/>
                          </a:solidFill>
                          <a:latin typeface="Calibri"/>
                        </a:defRPr>
                      </a:lvl5pPr>
                      <a:lvl6pPr marL="1285875" algn="l" defTabSz="514350" rtl="0" eaLnBrk="1" latinLnBrk="0" hangingPunct="1">
                        <a:defRPr sz="1013" b="1" kern="1200">
                          <a:solidFill>
                            <a:schemeClr val="lt1"/>
                          </a:solidFill>
                          <a:latin typeface="Calibri"/>
                        </a:defRPr>
                      </a:lvl6pPr>
                      <a:lvl7pPr marL="1543050" algn="l" defTabSz="514350" rtl="0" eaLnBrk="1" latinLnBrk="0" hangingPunct="1">
                        <a:defRPr sz="1013" b="1" kern="1200">
                          <a:solidFill>
                            <a:schemeClr val="lt1"/>
                          </a:solidFill>
                          <a:latin typeface="Calibri"/>
                        </a:defRPr>
                      </a:lvl7pPr>
                      <a:lvl8pPr marL="1800225" algn="l" defTabSz="514350" rtl="0" eaLnBrk="1" latinLnBrk="0" hangingPunct="1">
                        <a:defRPr sz="1013" b="1" kern="1200">
                          <a:solidFill>
                            <a:schemeClr val="lt1"/>
                          </a:solidFill>
                          <a:latin typeface="Calibri"/>
                        </a:defRPr>
                      </a:lvl8pPr>
                      <a:lvl9pPr marL="2057400" algn="l" defTabSz="514350" rtl="0" eaLnBrk="1" latinLnBrk="0" hangingPunct="1">
                        <a:defRPr sz="1013" b="1" kern="1200">
                          <a:solidFill>
                            <a:schemeClr val="lt1"/>
                          </a:solidFill>
                          <a:latin typeface="Calibri"/>
                        </a:defRPr>
                      </a:lvl9p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US" sz="1700" baseline="0"/>
                        <a:t>Proportion</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472975465"/>
                  </a:ext>
                </a:extLst>
              </a:tr>
              <a:tr h="328869">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b="1"/>
                        <a:t>Placebo</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a:t>69</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a:t>7</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b="0"/>
                        <a:t>10%</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610295349"/>
                  </a:ext>
                </a:extLst>
              </a:tr>
              <a:tr h="338015">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b="1"/>
                        <a:t>700 mg </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a:t>46</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a:t>1</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b="0"/>
                        <a:t>2%</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867576264"/>
                  </a:ext>
                </a:extLst>
              </a:tr>
              <a:tr h="328869">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b="1"/>
                        <a:t>2800 mg</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a:t>46</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a:t>1</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b="0"/>
                        <a:t>2%</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08261295"/>
                  </a:ext>
                </a:extLst>
              </a:tr>
              <a:tr h="328869">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b="1"/>
                        <a:t>7000 mg</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a:t>44</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a:t>2</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b="0"/>
                        <a:t>5%</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47067576"/>
                  </a:ext>
                </a:extLst>
              </a:tr>
              <a:tr h="328869">
                <a:tc>
                  <a:txBody>
                    <a:bodyPr/>
                    <a:lstStyle/>
                    <a:p>
                      <a:pPr algn="ctr">
                        <a:lnSpc>
                          <a:spcPct val="80000"/>
                        </a:lnSpc>
                      </a:pPr>
                      <a:r>
                        <a:rPr lang="en-US" sz="1900" b="1"/>
                        <a:t>Pooled antibody</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80000"/>
                        </a:lnSpc>
                      </a:pPr>
                      <a:r>
                        <a:rPr lang="en-US" sz="1900"/>
                        <a:t>136</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80000"/>
                        </a:lnSpc>
                      </a:pPr>
                      <a:r>
                        <a:rPr lang="en-US" sz="1900"/>
                        <a:t>4</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80000"/>
                        </a:lnSpc>
                      </a:pPr>
                      <a:r>
                        <a:rPr lang="en-US" sz="1900" b="0"/>
                        <a:t>3%</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371971298"/>
                  </a:ext>
                </a:extLst>
              </a:tr>
            </a:tbl>
          </a:graphicData>
        </a:graphic>
      </p:graphicFrame>
    </p:spTree>
    <p:extLst>
      <p:ext uri="{BB962C8B-B14F-4D97-AF65-F5344CB8AC3E}">
        <p14:creationId xmlns:p14="http://schemas.microsoft.com/office/powerpoint/2010/main" val="2875638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Convalescent plasma / sera"/>
          <p:cNvSpPr txBox="1">
            <a:spLocks noGrp="1"/>
          </p:cNvSpPr>
          <p:nvPr>
            <p:ph type="title" idx="4294967295"/>
          </p:nvPr>
        </p:nvSpPr>
        <p:spPr>
          <a:xfrm>
            <a:off x="184848" y="133815"/>
            <a:ext cx="12192000" cy="734484"/>
          </a:xfrm>
          <a:prstGeom prst="rect">
            <a:avLst/>
          </a:prstGeom>
        </p:spPr>
        <p:txBody>
          <a:bodyPr>
            <a:noAutofit/>
          </a:bodyPr>
          <a:lstStyle>
            <a:lvl1pPr>
              <a:defRPr>
                <a:latin typeface="+mj-lt"/>
                <a:ea typeface="+mj-ea"/>
                <a:cs typeface="+mj-cs"/>
                <a:sym typeface="Helvetica Neue"/>
              </a:defRPr>
            </a:lvl1pPr>
          </a:lstStyle>
          <a:p>
            <a:pPr algn="ctr"/>
            <a:r>
              <a:rPr lang="en-US" sz="3733" b="1" err="1">
                <a:latin typeface="Calibri" panose="020F0502020204030204" pitchFamily="34" charset="0"/>
                <a:cs typeface="Calibri" panose="020F0502020204030204" pitchFamily="34" charset="0"/>
              </a:rPr>
              <a:t>Casirivimab</a:t>
            </a:r>
            <a:r>
              <a:rPr lang="en-US" sz="3733" b="1">
                <a:latin typeface="Calibri" panose="020F0502020204030204" pitchFamily="34" charset="0"/>
                <a:cs typeface="Calibri" panose="020F0502020204030204" pitchFamily="34" charset="0"/>
              </a:rPr>
              <a:t>/</a:t>
            </a:r>
            <a:r>
              <a:rPr lang="en-US" sz="3733" b="1" err="1">
                <a:latin typeface="Calibri" panose="020F0502020204030204" pitchFamily="34" charset="0"/>
                <a:cs typeface="Calibri" panose="020F0502020204030204" pitchFamily="34" charset="0"/>
              </a:rPr>
              <a:t>Imdevimab</a:t>
            </a:r>
            <a:r>
              <a:rPr lang="en-US" sz="3733" b="1">
                <a:latin typeface="Calibri" panose="020F0502020204030204" pitchFamily="34" charset="0"/>
                <a:cs typeface="Calibri" panose="020F0502020204030204" pitchFamily="34" charset="0"/>
              </a:rPr>
              <a:t> (C/I)</a:t>
            </a:r>
            <a:endParaRPr sz="3733" b="1">
              <a:latin typeface="Calibri" panose="020F0502020204030204" pitchFamily="34" charset="0"/>
              <a:cs typeface="Calibri" panose="020F0502020204030204" pitchFamily="34" charset="0"/>
            </a:endParaRPr>
          </a:p>
        </p:txBody>
      </p:sp>
      <p:sp>
        <p:nvSpPr>
          <p:cNvPr id="378" name="Passive transfer of neutralizing Ab…"/>
          <p:cNvSpPr txBox="1">
            <a:spLocks noGrp="1"/>
          </p:cNvSpPr>
          <p:nvPr>
            <p:ph type="body" idx="4294967295"/>
          </p:nvPr>
        </p:nvSpPr>
        <p:spPr>
          <a:xfrm>
            <a:off x="523165" y="1147665"/>
            <a:ext cx="6514243" cy="6090368"/>
          </a:xfrm>
          <a:prstGeom prst="rect">
            <a:avLst/>
          </a:prstGeom>
        </p:spPr>
        <p:txBody>
          <a:bodyPr>
            <a:normAutofit/>
          </a:bodyPr>
          <a:lstStyle/>
          <a:p>
            <a:pPr marL="185398" indent="-185398" defTabSz="777155">
              <a:lnSpc>
                <a:spcPct val="100000"/>
              </a:lnSpc>
              <a:spcBef>
                <a:spcPts val="800"/>
              </a:spcBef>
              <a:spcAft>
                <a:spcPts val="800"/>
              </a:spcAft>
              <a:defRPr sz="4420"/>
            </a:pPr>
            <a:endParaRPr lang="en-US" sz="2933">
              <a:latin typeface="Calibri" panose="020F0502020204030204" pitchFamily="34" charset="0"/>
              <a:cs typeface="Calibri" panose="020F0502020204030204" pitchFamily="34" charset="0"/>
            </a:endParaRPr>
          </a:p>
          <a:p>
            <a:pPr marL="185398" indent="-185398" defTabSz="777155">
              <a:lnSpc>
                <a:spcPct val="100000"/>
              </a:lnSpc>
              <a:spcBef>
                <a:spcPts val="800"/>
              </a:spcBef>
              <a:spcAft>
                <a:spcPts val="800"/>
              </a:spcAft>
              <a:defRPr sz="4420"/>
            </a:pPr>
            <a:endParaRPr lang="en-US" sz="2933">
              <a:latin typeface="Calibri" panose="020F0502020204030204" pitchFamily="34" charset="0"/>
              <a:cs typeface="Calibri" panose="020F0502020204030204" pitchFamily="34" charset="0"/>
            </a:endParaRPr>
          </a:p>
          <a:p>
            <a:pPr marL="185398" indent="-185398" defTabSz="777155">
              <a:spcBef>
                <a:spcPts val="800"/>
              </a:spcBef>
              <a:spcAft>
                <a:spcPts val="800"/>
              </a:spcAft>
              <a:defRPr sz="4420"/>
            </a:pPr>
            <a:endParaRPr lang="en-US" sz="2400">
              <a:latin typeface="Calibri" panose="020F0502020204030204" pitchFamily="34" charset="0"/>
              <a:cs typeface="Calibri" panose="020F0502020204030204" pitchFamily="34" charset="0"/>
            </a:endParaRPr>
          </a:p>
          <a:p>
            <a:pPr marL="185398" indent="-185398" defTabSz="777155">
              <a:lnSpc>
                <a:spcPct val="140000"/>
              </a:lnSpc>
              <a:spcBef>
                <a:spcPts val="151"/>
              </a:spcBef>
              <a:defRPr sz="4420"/>
            </a:pPr>
            <a:endParaRPr sz="2400"/>
          </a:p>
        </p:txBody>
      </p:sp>
      <p:sp>
        <p:nvSpPr>
          <p:cNvPr id="9" name="Passive transfer of neutralizing Ab…">
            <a:extLst>
              <a:ext uri="{FF2B5EF4-FFF2-40B4-BE49-F238E27FC236}">
                <a16:creationId xmlns:a16="http://schemas.microsoft.com/office/drawing/2014/main" id="{FAC0D804-63CF-8649-BBFC-33155DF39145}"/>
              </a:ext>
            </a:extLst>
          </p:cNvPr>
          <p:cNvSpPr txBox="1">
            <a:spLocks/>
          </p:cNvSpPr>
          <p:nvPr/>
        </p:nvSpPr>
        <p:spPr>
          <a:xfrm>
            <a:off x="193868" y="916493"/>
            <a:ext cx="6325753" cy="5492668"/>
          </a:xfrm>
          <a:prstGeom prst="rect">
            <a:avLst/>
          </a:prstGeom>
        </p:spPr>
        <p:txBody>
          <a:bodyPr vert="horz" lIns="121920" tIns="60960" rIns="121920" bIns="60960" rtlCol="0">
            <a:no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185398" indent="-185398" defTabSz="777155">
              <a:lnSpc>
                <a:spcPct val="100000"/>
              </a:lnSpc>
              <a:spcBef>
                <a:spcPts val="0"/>
              </a:spcBef>
              <a:spcAft>
                <a:spcPts val="800"/>
              </a:spcAft>
              <a:defRPr sz="4420"/>
            </a:pPr>
            <a:r>
              <a:rPr lang="en-US" sz="2667">
                <a:solidFill>
                  <a:prstClr val="black"/>
                </a:solidFill>
                <a:latin typeface="Calibri" panose="020F0502020204030204" pitchFamily="34" charset="0"/>
                <a:cs typeface="Calibri" panose="020F0502020204030204" pitchFamily="34" charset="0"/>
                <a:sym typeface="Arial"/>
              </a:rPr>
              <a:t>In outpatients with mild to moderate disease (n=799) enrolled within 3 days of positive SARS-CoV-2 test, lower rate of hospitalization/ED visit in those who received </a:t>
            </a:r>
            <a:r>
              <a:rPr lang="en-US" sz="2667" err="1">
                <a:solidFill>
                  <a:prstClr val="black"/>
                </a:solidFill>
                <a:latin typeface="Calibri" panose="020F0502020204030204" pitchFamily="34" charset="0"/>
                <a:cs typeface="Calibri" panose="020F0502020204030204" pitchFamily="34" charset="0"/>
                <a:sym typeface="Arial"/>
              </a:rPr>
              <a:t>casirivimab</a:t>
            </a:r>
            <a:r>
              <a:rPr lang="en-US" sz="2667">
                <a:solidFill>
                  <a:prstClr val="black"/>
                </a:solidFill>
                <a:latin typeface="Calibri" panose="020F0502020204030204" pitchFamily="34" charset="0"/>
                <a:cs typeface="Calibri" panose="020F0502020204030204" pitchFamily="34" charset="0"/>
                <a:sym typeface="Arial"/>
              </a:rPr>
              <a:t>/</a:t>
            </a:r>
            <a:r>
              <a:rPr lang="en-US" sz="2667" err="1">
                <a:solidFill>
                  <a:prstClr val="black"/>
                </a:solidFill>
                <a:latin typeface="Calibri" panose="020F0502020204030204" pitchFamily="34" charset="0"/>
                <a:cs typeface="Calibri" panose="020F0502020204030204" pitchFamily="34" charset="0"/>
                <a:sym typeface="Arial"/>
              </a:rPr>
              <a:t>imdevimab</a:t>
            </a:r>
            <a:r>
              <a:rPr lang="en-US" sz="2667">
                <a:solidFill>
                  <a:prstClr val="black"/>
                </a:solidFill>
                <a:latin typeface="Calibri" panose="020F0502020204030204" pitchFamily="34" charset="0"/>
                <a:cs typeface="Calibri" panose="020F0502020204030204" pitchFamily="34" charset="0"/>
                <a:sym typeface="Arial"/>
              </a:rPr>
              <a:t> vs. placebo, particularly among high-risk patients</a:t>
            </a:r>
          </a:p>
          <a:p>
            <a:pPr marL="185398" indent="-185398" defTabSz="777155">
              <a:lnSpc>
                <a:spcPct val="100000"/>
              </a:lnSpc>
              <a:spcBef>
                <a:spcPts val="0"/>
              </a:spcBef>
              <a:spcAft>
                <a:spcPts val="800"/>
              </a:spcAft>
              <a:defRPr sz="4420"/>
            </a:pPr>
            <a:r>
              <a:rPr lang="en-US" sz="2667">
                <a:solidFill>
                  <a:prstClr val="black"/>
                </a:solidFill>
                <a:latin typeface="Calibri"/>
                <a:cs typeface="Calibri" panose="020F0502020204030204" pitchFamily="34" charset="0"/>
                <a:sym typeface="Arial"/>
              </a:rPr>
              <a:t>Safety of antibodies and placebo similar</a:t>
            </a:r>
          </a:p>
          <a:p>
            <a:pPr marL="528289" lvl="1" indent="-185398" defTabSz="777155">
              <a:lnSpc>
                <a:spcPct val="100000"/>
              </a:lnSpc>
              <a:spcBef>
                <a:spcPts val="0"/>
              </a:spcBef>
              <a:spcAft>
                <a:spcPts val="800"/>
              </a:spcAft>
              <a:defRPr sz="4420"/>
            </a:pPr>
            <a:r>
              <a:rPr lang="en-US" sz="2400">
                <a:solidFill>
                  <a:prstClr val="black"/>
                </a:solidFill>
                <a:latin typeface="Calibri"/>
                <a:cs typeface="Calibri" panose="020F0502020204030204" pitchFamily="34" charset="0"/>
                <a:sym typeface="Arial"/>
              </a:rPr>
              <a:t>1 anaphylactic reaction, 4 infusion reactions (8000 mg group)</a:t>
            </a:r>
          </a:p>
          <a:p>
            <a:pPr marL="0" indent="0" defTabSz="777155">
              <a:lnSpc>
                <a:spcPct val="100000"/>
              </a:lnSpc>
              <a:spcBef>
                <a:spcPts val="800"/>
              </a:spcBef>
              <a:spcAft>
                <a:spcPts val="800"/>
              </a:spcAft>
              <a:buNone/>
              <a:defRPr sz="4420"/>
            </a:pPr>
            <a:endParaRPr lang="en-US" sz="2400">
              <a:solidFill>
                <a:prstClr val="black"/>
              </a:solidFill>
              <a:latin typeface="Calibri"/>
              <a:cs typeface="Calibri" panose="020F0502020204030204" pitchFamily="34" charset="0"/>
              <a:sym typeface="Arial"/>
            </a:endParaRPr>
          </a:p>
          <a:p>
            <a:pPr marL="185398" indent="-185398" defTabSz="777155">
              <a:spcBef>
                <a:spcPts val="800"/>
              </a:spcBef>
              <a:spcAft>
                <a:spcPts val="800"/>
              </a:spcAft>
              <a:defRPr sz="4420"/>
            </a:pPr>
            <a:endParaRPr lang="en-US" sz="2400">
              <a:solidFill>
                <a:prstClr val="black"/>
              </a:solidFill>
              <a:latin typeface="Calibri"/>
              <a:cs typeface="Calibri" panose="020F0502020204030204" pitchFamily="34" charset="0"/>
              <a:sym typeface="Arial"/>
            </a:endParaRPr>
          </a:p>
          <a:p>
            <a:pPr marL="185398" indent="-185398" defTabSz="777155">
              <a:lnSpc>
                <a:spcPct val="140000"/>
              </a:lnSpc>
              <a:spcBef>
                <a:spcPts val="151"/>
              </a:spcBef>
              <a:defRPr sz="4420"/>
            </a:pPr>
            <a:endParaRPr lang="en-US" sz="2400">
              <a:solidFill>
                <a:prstClr val="black"/>
              </a:solidFill>
              <a:latin typeface="Calibri"/>
              <a:sym typeface="Arial"/>
            </a:endParaRPr>
          </a:p>
        </p:txBody>
      </p:sp>
      <p:graphicFrame>
        <p:nvGraphicFramePr>
          <p:cNvPr id="8" name="Table 7">
            <a:extLst>
              <a:ext uri="{FF2B5EF4-FFF2-40B4-BE49-F238E27FC236}">
                <a16:creationId xmlns:a16="http://schemas.microsoft.com/office/drawing/2014/main" id="{25FB94AE-1217-4976-967A-4445358A9D82}"/>
              </a:ext>
            </a:extLst>
          </p:cNvPr>
          <p:cNvGraphicFramePr>
            <a:graphicFrameLocks noGrp="1"/>
          </p:cNvGraphicFramePr>
          <p:nvPr/>
        </p:nvGraphicFramePr>
        <p:xfrm>
          <a:off x="6736596" y="1205277"/>
          <a:ext cx="5166752" cy="2117643"/>
        </p:xfrm>
        <a:graphic>
          <a:graphicData uri="http://schemas.openxmlformats.org/drawingml/2006/table">
            <a:tbl>
              <a:tblPr firstRow="1" bandRow="1"/>
              <a:tblGrid>
                <a:gridCol w="1953019">
                  <a:extLst>
                    <a:ext uri="{9D8B030D-6E8A-4147-A177-3AD203B41FA5}">
                      <a16:colId xmlns:a16="http://schemas.microsoft.com/office/drawing/2014/main" val="56248086"/>
                    </a:ext>
                  </a:extLst>
                </a:gridCol>
                <a:gridCol w="773627">
                  <a:extLst>
                    <a:ext uri="{9D8B030D-6E8A-4147-A177-3AD203B41FA5}">
                      <a16:colId xmlns:a16="http://schemas.microsoft.com/office/drawing/2014/main" val="3508423592"/>
                    </a:ext>
                  </a:extLst>
                </a:gridCol>
                <a:gridCol w="917545">
                  <a:extLst>
                    <a:ext uri="{9D8B030D-6E8A-4147-A177-3AD203B41FA5}">
                      <a16:colId xmlns:a16="http://schemas.microsoft.com/office/drawing/2014/main" val="612420062"/>
                    </a:ext>
                  </a:extLst>
                </a:gridCol>
                <a:gridCol w="1522561">
                  <a:extLst>
                    <a:ext uri="{9D8B030D-6E8A-4147-A177-3AD203B41FA5}">
                      <a16:colId xmlns:a16="http://schemas.microsoft.com/office/drawing/2014/main" val="1516231106"/>
                    </a:ext>
                  </a:extLst>
                </a:gridCol>
              </a:tblGrid>
              <a:tr h="375923">
                <a:tc gridSpan="4">
                  <a:txBody>
                    <a:bodyPr/>
                    <a:lstStyle/>
                    <a:p>
                      <a:pPr algn="ctr"/>
                      <a:r>
                        <a:rPr lang="en-US" sz="1900" b="1">
                          <a:solidFill>
                            <a:schemeClr val="accent1">
                              <a:lumMod val="75000"/>
                            </a:schemeClr>
                          </a:solidFill>
                        </a:rPr>
                        <a:t>Hospitalization/ED Visit: All Participants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500" baseline="30000"/>
                    </a:p>
                  </a:txBody>
                  <a:tcPr marL="68580" marR="68580" marT="34291" marB="3429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500" baseline="0"/>
                    </a:p>
                  </a:txBody>
                  <a:tcPr marL="68580" marR="68580" marT="34291" marB="3429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300" baseline="0"/>
                    </a:p>
                  </a:txBody>
                  <a:tcPr marL="68580" marR="68580" marT="34291" marB="3429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extLst>
                  <a:ext uri="{0D108BD9-81ED-4DB2-BD59-A6C34878D82A}">
                    <a16:rowId xmlns:a16="http://schemas.microsoft.com/office/drawing/2014/main" val="1126710021"/>
                  </a:ext>
                </a:extLst>
              </a:tr>
              <a:tr h="378843">
                <a:tc>
                  <a:txBody>
                    <a:bodyPr/>
                    <a:lstStyle>
                      <a:lvl1pPr marL="0" algn="l" defTabSz="514350" rtl="0" eaLnBrk="1" latinLnBrk="0" hangingPunct="1">
                        <a:defRPr sz="1013" b="1" kern="1200">
                          <a:solidFill>
                            <a:schemeClr val="lt1"/>
                          </a:solidFill>
                          <a:latin typeface="Calibri"/>
                        </a:defRPr>
                      </a:lvl1pPr>
                      <a:lvl2pPr marL="257175" algn="l" defTabSz="514350" rtl="0" eaLnBrk="1" latinLnBrk="0" hangingPunct="1">
                        <a:defRPr sz="1013" b="1" kern="1200">
                          <a:solidFill>
                            <a:schemeClr val="lt1"/>
                          </a:solidFill>
                          <a:latin typeface="Calibri"/>
                        </a:defRPr>
                      </a:lvl2pPr>
                      <a:lvl3pPr marL="514350" algn="l" defTabSz="514350" rtl="0" eaLnBrk="1" latinLnBrk="0" hangingPunct="1">
                        <a:defRPr sz="1013" b="1" kern="1200">
                          <a:solidFill>
                            <a:schemeClr val="lt1"/>
                          </a:solidFill>
                          <a:latin typeface="Calibri"/>
                        </a:defRPr>
                      </a:lvl3pPr>
                      <a:lvl4pPr marL="771525" algn="l" defTabSz="514350" rtl="0" eaLnBrk="1" latinLnBrk="0" hangingPunct="1">
                        <a:defRPr sz="1013" b="1" kern="1200">
                          <a:solidFill>
                            <a:schemeClr val="lt1"/>
                          </a:solidFill>
                          <a:latin typeface="Calibri"/>
                        </a:defRPr>
                      </a:lvl4pPr>
                      <a:lvl5pPr marL="1028700" algn="l" defTabSz="514350" rtl="0" eaLnBrk="1" latinLnBrk="0" hangingPunct="1">
                        <a:defRPr sz="1013" b="1" kern="1200">
                          <a:solidFill>
                            <a:schemeClr val="lt1"/>
                          </a:solidFill>
                          <a:latin typeface="Calibri"/>
                        </a:defRPr>
                      </a:lvl5pPr>
                      <a:lvl6pPr marL="1285875" algn="l" defTabSz="514350" rtl="0" eaLnBrk="1" latinLnBrk="0" hangingPunct="1">
                        <a:defRPr sz="1013" b="1" kern="1200">
                          <a:solidFill>
                            <a:schemeClr val="lt1"/>
                          </a:solidFill>
                          <a:latin typeface="Calibri"/>
                        </a:defRPr>
                      </a:lvl6pPr>
                      <a:lvl7pPr marL="1543050" algn="l" defTabSz="514350" rtl="0" eaLnBrk="1" latinLnBrk="0" hangingPunct="1">
                        <a:defRPr sz="1013" b="1" kern="1200">
                          <a:solidFill>
                            <a:schemeClr val="lt1"/>
                          </a:solidFill>
                          <a:latin typeface="Calibri"/>
                        </a:defRPr>
                      </a:lvl7pPr>
                      <a:lvl8pPr marL="1800225" algn="l" defTabSz="514350" rtl="0" eaLnBrk="1" latinLnBrk="0" hangingPunct="1">
                        <a:defRPr sz="1013" b="1" kern="1200">
                          <a:solidFill>
                            <a:schemeClr val="lt1"/>
                          </a:solidFill>
                          <a:latin typeface="Calibri"/>
                        </a:defRPr>
                      </a:lvl8pPr>
                      <a:lvl9pPr marL="2057400" algn="l" defTabSz="514350" rtl="0" eaLnBrk="1" latinLnBrk="0" hangingPunct="1">
                        <a:defRPr sz="1013" b="1" kern="1200">
                          <a:solidFill>
                            <a:schemeClr val="lt1"/>
                          </a:solidFill>
                          <a:latin typeface="Calibri"/>
                        </a:defRPr>
                      </a:lvl9pPr>
                    </a:lstStyle>
                    <a:p>
                      <a:pPr algn="ctr">
                        <a:lnSpc>
                          <a:spcPct val="80000"/>
                        </a:lnSpc>
                      </a:pPr>
                      <a:r>
                        <a:rPr lang="en-US" sz="2300"/>
                        <a:t>Treatment</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tc>
                  <a:txBody>
                    <a:bodyPr/>
                    <a:lstStyle>
                      <a:lvl1pPr marL="0" algn="l" defTabSz="514350" rtl="0" eaLnBrk="1" latinLnBrk="0" hangingPunct="1">
                        <a:defRPr sz="1013" b="1" kern="1200">
                          <a:solidFill>
                            <a:schemeClr val="lt1"/>
                          </a:solidFill>
                          <a:latin typeface="Calibri"/>
                        </a:defRPr>
                      </a:lvl1pPr>
                      <a:lvl2pPr marL="257175" algn="l" defTabSz="514350" rtl="0" eaLnBrk="1" latinLnBrk="0" hangingPunct="1">
                        <a:defRPr sz="1013" b="1" kern="1200">
                          <a:solidFill>
                            <a:schemeClr val="lt1"/>
                          </a:solidFill>
                          <a:latin typeface="Calibri"/>
                        </a:defRPr>
                      </a:lvl2pPr>
                      <a:lvl3pPr marL="514350" algn="l" defTabSz="514350" rtl="0" eaLnBrk="1" latinLnBrk="0" hangingPunct="1">
                        <a:defRPr sz="1013" b="1" kern="1200">
                          <a:solidFill>
                            <a:schemeClr val="lt1"/>
                          </a:solidFill>
                          <a:latin typeface="Calibri"/>
                        </a:defRPr>
                      </a:lvl3pPr>
                      <a:lvl4pPr marL="771525" algn="l" defTabSz="514350" rtl="0" eaLnBrk="1" latinLnBrk="0" hangingPunct="1">
                        <a:defRPr sz="1013" b="1" kern="1200">
                          <a:solidFill>
                            <a:schemeClr val="lt1"/>
                          </a:solidFill>
                          <a:latin typeface="Calibri"/>
                        </a:defRPr>
                      </a:lvl4pPr>
                      <a:lvl5pPr marL="1028700" algn="l" defTabSz="514350" rtl="0" eaLnBrk="1" latinLnBrk="0" hangingPunct="1">
                        <a:defRPr sz="1013" b="1" kern="1200">
                          <a:solidFill>
                            <a:schemeClr val="lt1"/>
                          </a:solidFill>
                          <a:latin typeface="Calibri"/>
                        </a:defRPr>
                      </a:lvl5pPr>
                      <a:lvl6pPr marL="1285875" algn="l" defTabSz="514350" rtl="0" eaLnBrk="1" latinLnBrk="0" hangingPunct="1">
                        <a:defRPr sz="1013" b="1" kern="1200">
                          <a:solidFill>
                            <a:schemeClr val="lt1"/>
                          </a:solidFill>
                          <a:latin typeface="Calibri"/>
                        </a:defRPr>
                      </a:lvl6pPr>
                      <a:lvl7pPr marL="1543050" algn="l" defTabSz="514350" rtl="0" eaLnBrk="1" latinLnBrk="0" hangingPunct="1">
                        <a:defRPr sz="1013" b="1" kern="1200">
                          <a:solidFill>
                            <a:schemeClr val="lt1"/>
                          </a:solidFill>
                          <a:latin typeface="Calibri"/>
                        </a:defRPr>
                      </a:lvl7pPr>
                      <a:lvl8pPr marL="1800225" algn="l" defTabSz="514350" rtl="0" eaLnBrk="1" latinLnBrk="0" hangingPunct="1">
                        <a:defRPr sz="1013" b="1" kern="1200">
                          <a:solidFill>
                            <a:schemeClr val="lt1"/>
                          </a:solidFill>
                          <a:latin typeface="Calibri"/>
                        </a:defRPr>
                      </a:lvl8pPr>
                      <a:lvl9pPr marL="2057400" algn="l" defTabSz="514350" rtl="0" eaLnBrk="1" latinLnBrk="0" hangingPunct="1">
                        <a:defRPr sz="1013" b="1" kern="1200">
                          <a:solidFill>
                            <a:schemeClr val="lt1"/>
                          </a:solidFill>
                          <a:latin typeface="Calibri"/>
                        </a:defRPr>
                      </a:lvl9p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US" sz="2000"/>
                        <a:t>N</a:t>
                      </a:r>
                      <a:endParaRPr lang="en-US" sz="2000" baseline="30000"/>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tc>
                  <a:txBody>
                    <a:bodyPr/>
                    <a:lstStyle>
                      <a:lvl1pPr marL="0" algn="l" defTabSz="514350" rtl="0" eaLnBrk="1" latinLnBrk="0" hangingPunct="1">
                        <a:defRPr sz="1013" b="1" kern="1200">
                          <a:solidFill>
                            <a:schemeClr val="lt1"/>
                          </a:solidFill>
                          <a:latin typeface="Calibri"/>
                        </a:defRPr>
                      </a:lvl1pPr>
                      <a:lvl2pPr marL="257175" algn="l" defTabSz="514350" rtl="0" eaLnBrk="1" latinLnBrk="0" hangingPunct="1">
                        <a:defRPr sz="1013" b="1" kern="1200">
                          <a:solidFill>
                            <a:schemeClr val="lt1"/>
                          </a:solidFill>
                          <a:latin typeface="Calibri"/>
                        </a:defRPr>
                      </a:lvl2pPr>
                      <a:lvl3pPr marL="514350" algn="l" defTabSz="514350" rtl="0" eaLnBrk="1" latinLnBrk="0" hangingPunct="1">
                        <a:defRPr sz="1013" b="1" kern="1200">
                          <a:solidFill>
                            <a:schemeClr val="lt1"/>
                          </a:solidFill>
                          <a:latin typeface="Calibri"/>
                        </a:defRPr>
                      </a:lvl3pPr>
                      <a:lvl4pPr marL="771525" algn="l" defTabSz="514350" rtl="0" eaLnBrk="1" latinLnBrk="0" hangingPunct="1">
                        <a:defRPr sz="1013" b="1" kern="1200">
                          <a:solidFill>
                            <a:schemeClr val="lt1"/>
                          </a:solidFill>
                          <a:latin typeface="Calibri"/>
                        </a:defRPr>
                      </a:lvl4pPr>
                      <a:lvl5pPr marL="1028700" algn="l" defTabSz="514350" rtl="0" eaLnBrk="1" latinLnBrk="0" hangingPunct="1">
                        <a:defRPr sz="1013" b="1" kern="1200">
                          <a:solidFill>
                            <a:schemeClr val="lt1"/>
                          </a:solidFill>
                          <a:latin typeface="Calibri"/>
                        </a:defRPr>
                      </a:lvl5pPr>
                      <a:lvl6pPr marL="1285875" algn="l" defTabSz="514350" rtl="0" eaLnBrk="1" latinLnBrk="0" hangingPunct="1">
                        <a:defRPr sz="1013" b="1" kern="1200">
                          <a:solidFill>
                            <a:schemeClr val="lt1"/>
                          </a:solidFill>
                          <a:latin typeface="Calibri"/>
                        </a:defRPr>
                      </a:lvl6pPr>
                      <a:lvl7pPr marL="1543050" algn="l" defTabSz="514350" rtl="0" eaLnBrk="1" latinLnBrk="0" hangingPunct="1">
                        <a:defRPr sz="1013" b="1" kern="1200">
                          <a:solidFill>
                            <a:schemeClr val="lt1"/>
                          </a:solidFill>
                          <a:latin typeface="Calibri"/>
                        </a:defRPr>
                      </a:lvl7pPr>
                      <a:lvl8pPr marL="1800225" algn="l" defTabSz="514350" rtl="0" eaLnBrk="1" latinLnBrk="0" hangingPunct="1">
                        <a:defRPr sz="1013" b="1" kern="1200">
                          <a:solidFill>
                            <a:schemeClr val="lt1"/>
                          </a:solidFill>
                          <a:latin typeface="Calibri"/>
                        </a:defRPr>
                      </a:lvl8pPr>
                      <a:lvl9pPr marL="2057400" algn="l" defTabSz="514350" rtl="0" eaLnBrk="1" latinLnBrk="0" hangingPunct="1">
                        <a:defRPr sz="1013" b="1" kern="1200">
                          <a:solidFill>
                            <a:schemeClr val="lt1"/>
                          </a:solidFill>
                          <a:latin typeface="Calibri"/>
                        </a:defRPr>
                      </a:lvl9p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US" sz="2000" baseline="0"/>
                        <a:t>Events</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tc>
                  <a:txBody>
                    <a:bodyPr/>
                    <a:lstStyle>
                      <a:lvl1pPr marL="0" algn="l" defTabSz="514350" rtl="0" eaLnBrk="1" latinLnBrk="0" hangingPunct="1">
                        <a:defRPr sz="1013" b="1" kern="1200">
                          <a:solidFill>
                            <a:schemeClr val="lt1"/>
                          </a:solidFill>
                          <a:latin typeface="Calibri"/>
                        </a:defRPr>
                      </a:lvl1pPr>
                      <a:lvl2pPr marL="257175" algn="l" defTabSz="514350" rtl="0" eaLnBrk="1" latinLnBrk="0" hangingPunct="1">
                        <a:defRPr sz="1013" b="1" kern="1200">
                          <a:solidFill>
                            <a:schemeClr val="lt1"/>
                          </a:solidFill>
                          <a:latin typeface="Calibri"/>
                        </a:defRPr>
                      </a:lvl2pPr>
                      <a:lvl3pPr marL="514350" algn="l" defTabSz="514350" rtl="0" eaLnBrk="1" latinLnBrk="0" hangingPunct="1">
                        <a:defRPr sz="1013" b="1" kern="1200">
                          <a:solidFill>
                            <a:schemeClr val="lt1"/>
                          </a:solidFill>
                          <a:latin typeface="Calibri"/>
                        </a:defRPr>
                      </a:lvl3pPr>
                      <a:lvl4pPr marL="771525" algn="l" defTabSz="514350" rtl="0" eaLnBrk="1" latinLnBrk="0" hangingPunct="1">
                        <a:defRPr sz="1013" b="1" kern="1200">
                          <a:solidFill>
                            <a:schemeClr val="lt1"/>
                          </a:solidFill>
                          <a:latin typeface="Calibri"/>
                        </a:defRPr>
                      </a:lvl4pPr>
                      <a:lvl5pPr marL="1028700" algn="l" defTabSz="514350" rtl="0" eaLnBrk="1" latinLnBrk="0" hangingPunct="1">
                        <a:defRPr sz="1013" b="1" kern="1200">
                          <a:solidFill>
                            <a:schemeClr val="lt1"/>
                          </a:solidFill>
                          <a:latin typeface="Calibri"/>
                        </a:defRPr>
                      </a:lvl5pPr>
                      <a:lvl6pPr marL="1285875" algn="l" defTabSz="514350" rtl="0" eaLnBrk="1" latinLnBrk="0" hangingPunct="1">
                        <a:defRPr sz="1013" b="1" kern="1200">
                          <a:solidFill>
                            <a:schemeClr val="lt1"/>
                          </a:solidFill>
                          <a:latin typeface="Calibri"/>
                        </a:defRPr>
                      </a:lvl6pPr>
                      <a:lvl7pPr marL="1543050" algn="l" defTabSz="514350" rtl="0" eaLnBrk="1" latinLnBrk="0" hangingPunct="1">
                        <a:defRPr sz="1013" b="1" kern="1200">
                          <a:solidFill>
                            <a:schemeClr val="lt1"/>
                          </a:solidFill>
                          <a:latin typeface="Calibri"/>
                        </a:defRPr>
                      </a:lvl7pPr>
                      <a:lvl8pPr marL="1800225" algn="l" defTabSz="514350" rtl="0" eaLnBrk="1" latinLnBrk="0" hangingPunct="1">
                        <a:defRPr sz="1013" b="1" kern="1200">
                          <a:solidFill>
                            <a:schemeClr val="lt1"/>
                          </a:solidFill>
                          <a:latin typeface="Calibri"/>
                        </a:defRPr>
                      </a:lvl8pPr>
                      <a:lvl9pPr marL="2057400" algn="l" defTabSz="514350" rtl="0" eaLnBrk="1" latinLnBrk="0" hangingPunct="1">
                        <a:defRPr sz="1013" b="1" kern="1200">
                          <a:solidFill>
                            <a:schemeClr val="lt1"/>
                          </a:solidFill>
                          <a:latin typeface="Calibri"/>
                        </a:defRPr>
                      </a:lvl9p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US" sz="1700" baseline="0"/>
                        <a:t>Proportion</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extLst>
                  <a:ext uri="{0D108BD9-81ED-4DB2-BD59-A6C34878D82A}">
                    <a16:rowId xmlns:a16="http://schemas.microsoft.com/office/drawing/2014/main" val="1472975465"/>
                  </a:ext>
                </a:extLst>
              </a:tr>
              <a:tr h="328869">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b="1"/>
                        <a:t>Placebo</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a:t>231</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a:t>10</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b="0"/>
                        <a:t>4%</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610295349"/>
                  </a:ext>
                </a:extLst>
              </a:tr>
              <a:tr h="328869">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b="1"/>
                        <a:t>C/I 2400 mg</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a:t>215</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a:t>4</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b="0"/>
                        <a:t>2%</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867576264"/>
                  </a:ext>
                </a:extLst>
              </a:tr>
              <a:tr h="328869">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b="1"/>
                        <a:t>C/I 8000 mg</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a:t>219</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a:t>4</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b="0"/>
                        <a:t>2%</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08261295"/>
                  </a:ext>
                </a:extLst>
              </a:tr>
              <a:tr h="376269">
                <a:tc>
                  <a:txBody>
                    <a:bodyPr/>
                    <a:lstStyle/>
                    <a:p>
                      <a:pPr algn="ctr">
                        <a:lnSpc>
                          <a:spcPct val="80000"/>
                        </a:lnSpc>
                      </a:pPr>
                      <a:r>
                        <a:rPr lang="en-US" sz="1900" b="1"/>
                        <a:t>Pooled antibody</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80000"/>
                        </a:lnSpc>
                      </a:pPr>
                      <a:r>
                        <a:rPr lang="en-US" sz="1900"/>
                        <a:t>434</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80000"/>
                        </a:lnSpc>
                      </a:pPr>
                      <a:r>
                        <a:rPr lang="en-US" sz="1900"/>
                        <a:t>8</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80000"/>
                        </a:lnSpc>
                      </a:pPr>
                      <a:r>
                        <a:rPr lang="en-US" sz="1900" b="0"/>
                        <a:t>2%</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371971298"/>
                  </a:ext>
                </a:extLst>
              </a:tr>
            </a:tbl>
          </a:graphicData>
        </a:graphic>
      </p:graphicFrame>
      <p:graphicFrame>
        <p:nvGraphicFramePr>
          <p:cNvPr id="11" name="Table 10">
            <a:extLst>
              <a:ext uri="{FF2B5EF4-FFF2-40B4-BE49-F238E27FC236}">
                <a16:creationId xmlns:a16="http://schemas.microsoft.com/office/drawing/2014/main" id="{5BAFB757-8F68-42B1-94E3-9294CE3AF2C9}"/>
              </a:ext>
            </a:extLst>
          </p:cNvPr>
          <p:cNvGraphicFramePr>
            <a:graphicFrameLocks noGrp="1"/>
          </p:cNvGraphicFramePr>
          <p:nvPr/>
        </p:nvGraphicFramePr>
        <p:xfrm>
          <a:off x="6757262" y="3659164"/>
          <a:ext cx="5166751" cy="2255664"/>
        </p:xfrm>
        <a:graphic>
          <a:graphicData uri="http://schemas.openxmlformats.org/drawingml/2006/table">
            <a:tbl>
              <a:tblPr firstRow="1" bandRow="1"/>
              <a:tblGrid>
                <a:gridCol w="1886739">
                  <a:extLst>
                    <a:ext uri="{9D8B030D-6E8A-4147-A177-3AD203B41FA5}">
                      <a16:colId xmlns:a16="http://schemas.microsoft.com/office/drawing/2014/main" val="56248086"/>
                    </a:ext>
                  </a:extLst>
                </a:gridCol>
                <a:gridCol w="766875">
                  <a:extLst>
                    <a:ext uri="{9D8B030D-6E8A-4147-A177-3AD203B41FA5}">
                      <a16:colId xmlns:a16="http://schemas.microsoft.com/office/drawing/2014/main" val="3508423592"/>
                    </a:ext>
                  </a:extLst>
                </a:gridCol>
                <a:gridCol w="923116">
                  <a:extLst>
                    <a:ext uri="{9D8B030D-6E8A-4147-A177-3AD203B41FA5}">
                      <a16:colId xmlns:a16="http://schemas.microsoft.com/office/drawing/2014/main" val="612420062"/>
                    </a:ext>
                  </a:extLst>
                </a:gridCol>
                <a:gridCol w="1590021">
                  <a:extLst>
                    <a:ext uri="{9D8B030D-6E8A-4147-A177-3AD203B41FA5}">
                      <a16:colId xmlns:a16="http://schemas.microsoft.com/office/drawing/2014/main" val="1516231106"/>
                    </a:ext>
                  </a:extLst>
                </a:gridCol>
              </a:tblGrid>
              <a:tr h="552284">
                <a:tc gridSpan="4">
                  <a:txBody>
                    <a:bodyPr/>
                    <a:lstStyle/>
                    <a:p>
                      <a:pPr marL="0" marR="0" lvl="0" indent="0" algn="ctr" defTabSz="514350" rtl="0" eaLnBrk="1" fontAlgn="auto" latinLnBrk="0" hangingPunct="1">
                        <a:lnSpc>
                          <a:spcPct val="80000"/>
                        </a:lnSpc>
                        <a:spcBef>
                          <a:spcPts val="0"/>
                        </a:spcBef>
                        <a:spcAft>
                          <a:spcPts val="0"/>
                        </a:spcAft>
                        <a:buClrTx/>
                        <a:buSzTx/>
                        <a:buFontTx/>
                        <a:buNone/>
                        <a:tabLst/>
                        <a:defRPr/>
                      </a:pPr>
                      <a:r>
                        <a:rPr lang="en-US" sz="1900" b="1">
                          <a:solidFill>
                            <a:schemeClr val="tx1"/>
                          </a:solidFill>
                        </a:rPr>
                        <a:t>Hospitalization/ED Visit: Participants at Higher Risk of Hospitalization </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500" baseline="30000"/>
                    </a:p>
                  </a:txBody>
                  <a:tcPr marL="68580" marR="68580" marT="34291" marB="3429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500" baseline="0"/>
                    </a:p>
                  </a:txBody>
                  <a:tcPr marL="68580" marR="68580" marT="34291" marB="3429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300" baseline="0"/>
                    </a:p>
                  </a:txBody>
                  <a:tcPr marL="68580" marR="68580" marT="34291" marB="3429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472C4">
                        <a:lumMod val="75000"/>
                      </a:srgbClr>
                    </a:solidFill>
                  </a:tcPr>
                </a:tc>
                <a:extLst>
                  <a:ext uri="{0D108BD9-81ED-4DB2-BD59-A6C34878D82A}">
                    <a16:rowId xmlns:a16="http://schemas.microsoft.com/office/drawing/2014/main" val="3960633968"/>
                  </a:ext>
                </a:extLst>
              </a:tr>
              <a:tr h="378843">
                <a:tc>
                  <a:txBody>
                    <a:bodyPr/>
                    <a:lstStyle>
                      <a:lvl1pPr marL="0" algn="l" defTabSz="514350" rtl="0" eaLnBrk="1" latinLnBrk="0" hangingPunct="1">
                        <a:defRPr sz="1013" b="1" kern="1200">
                          <a:solidFill>
                            <a:schemeClr val="lt1"/>
                          </a:solidFill>
                          <a:latin typeface="Calibri"/>
                        </a:defRPr>
                      </a:lvl1pPr>
                      <a:lvl2pPr marL="257175" algn="l" defTabSz="514350" rtl="0" eaLnBrk="1" latinLnBrk="0" hangingPunct="1">
                        <a:defRPr sz="1013" b="1" kern="1200">
                          <a:solidFill>
                            <a:schemeClr val="lt1"/>
                          </a:solidFill>
                          <a:latin typeface="Calibri"/>
                        </a:defRPr>
                      </a:lvl2pPr>
                      <a:lvl3pPr marL="514350" algn="l" defTabSz="514350" rtl="0" eaLnBrk="1" latinLnBrk="0" hangingPunct="1">
                        <a:defRPr sz="1013" b="1" kern="1200">
                          <a:solidFill>
                            <a:schemeClr val="lt1"/>
                          </a:solidFill>
                          <a:latin typeface="Calibri"/>
                        </a:defRPr>
                      </a:lvl3pPr>
                      <a:lvl4pPr marL="771525" algn="l" defTabSz="514350" rtl="0" eaLnBrk="1" latinLnBrk="0" hangingPunct="1">
                        <a:defRPr sz="1013" b="1" kern="1200">
                          <a:solidFill>
                            <a:schemeClr val="lt1"/>
                          </a:solidFill>
                          <a:latin typeface="Calibri"/>
                        </a:defRPr>
                      </a:lvl4pPr>
                      <a:lvl5pPr marL="1028700" algn="l" defTabSz="514350" rtl="0" eaLnBrk="1" latinLnBrk="0" hangingPunct="1">
                        <a:defRPr sz="1013" b="1" kern="1200">
                          <a:solidFill>
                            <a:schemeClr val="lt1"/>
                          </a:solidFill>
                          <a:latin typeface="Calibri"/>
                        </a:defRPr>
                      </a:lvl5pPr>
                      <a:lvl6pPr marL="1285875" algn="l" defTabSz="514350" rtl="0" eaLnBrk="1" latinLnBrk="0" hangingPunct="1">
                        <a:defRPr sz="1013" b="1" kern="1200">
                          <a:solidFill>
                            <a:schemeClr val="lt1"/>
                          </a:solidFill>
                          <a:latin typeface="Calibri"/>
                        </a:defRPr>
                      </a:lvl6pPr>
                      <a:lvl7pPr marL="1543050" algn="l" defTabSz="514350" rtl="0" eaLnBrk="1" latinLnBrk="0" hangingPunct="1">
                        <a:defRPr sz="1013" b="1" kern="1200">
                          <a:solidFill>
                            <a:schemeClr val="lt1"/>
                          </a:solidFill>
                          <a:latin typeface="Calibri"/>
                        </a:defRPr>
                      </a:lvl7pPr>
                      <a:lvl8pPr marL="1800225" algn="l" defTabSz="514350" rtl="0" eaLnBrk="1" latinLnBrk="0" hangingPunct="1">
                        <a:defRPr sz="1013" b="1" kern="1200">
                          <a:solidFill>
                            <a:schemeClr val="lt1"/>
                          </a:solidFill>
                          <a:latin typeface="Calibri"/>
                        </a:defRPr>
                      </a:lvl8pPr>
                      <a:lvl9pPr marL="2057400" algn="l" defTabSz="514350" rtl="0" eaLnBrk="1" latinLnBrk="0" hangingPunct="1">
                        <a:defRPr sz="1013" b="1" kern="1200">
                          <a:solidFill>
                            <a:schemeClr val="lt1"/>
                          </a:solidFill>
                          <a:latin typeface="Calibri"/>
                        </a:defRPr>
                      </a:lvl9pPr>
                    </a:lstStyle>
                    <a:p>
                      <a:pPr algn="ctr">
                        <a:lnSpc>
                          <a:spcPct val="80000"/>
                        </a:lnSpc>
                      </a:pPr>
                      <a:r>
                        <a:rPr lang="en-US" sz="2300"/>
                        <a:t>Treatment</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514350" rtl="0" eaLnBrk="1" latinLnBrk="0" hangingPunct="1">
                        <a:defRPr sz="1013" b="1" kern="1200">
                          <a:solidFill>
                            <a:schemeClr val="lt1"/>
                          </a:solidFill>
                          <a:latin typeface="Calibri"/>
                        </a:defRPr>
                      </a:lvl1pPr>
                      <a:lvl2pPr marL="257175" algn="l" defTabSz="514350" rtl="0" eaLnBrk="1" latinLnBrk="0" hangingPunct="1">
                        <a:defRPr sz="1013" b="1" kern="1200">
                          <a:solidFill>
                            <a:schemeClr val="lt1"/>
                          </a:solidFill>
                          <a:latin typeface="Calibri"/>
                        </a:defRPr>
                      </a:lvl2pPr>
                      <a:lvl3pPr marL="514350" algn="l" defTabSz="514350" rtl="0" eaLnBrk="1" latinLnBrk="0" hangingPunct="1">
                        <a:defRPr sz="1013" b="1" kern="1200">
                          <a:solidFill>
                            <a:schemeClr val="lt1"/>
                          </a:solidFill>
                          <a:latin typeface="Calibri"/>
                        </a:defRPr>
                      </a:lvl3pPr>
                      <a:lvl4pPr marL="771525" algn="l" defTabSz="514350" rtl="0" eaLnBrk="1" latinLnBrk="0" hangingPunct="1">
                        <a:defRPr sz="1013" b="1" kern="1200">
                          <a:solidFill>
                            <a:schemeClr val="lt1"/>
                          </a:solidFill>
                          <a:latin typeface="Calibri"/>
                        </a:defRPr>
                      </a:lvl4pPr>
                      <a:lvl5pPr marL="1028700" algn="l" defTabSz="514350" rtl="0" eaLnBrk="1" latinLnBrk="0" hangingPunct="1">
                        <a:defRPr sz="1013" b="1" kern="1200">
                          <a:solidFill>
                            <a:schemeClr val="lt1"/>
                          </a:solidFill>
                          <a:latin typeface="Calibri"/>
                        </a:defRPr>
                      </a:lvl5pPr>
                      <a:lvl6pPr marL="1285875" algn="l" defTabSz="514350" rtl="0" eaLnBrk="1" latinLnBrk="0" hangingPunct="1">
                        <a:defRPr sz="1013" b="1" kern="1200">
                          <a:solidFill>
                            <a:schemeClr val="lt1"/>
                          </a:solidFill>
                          <a:latin typeface="Calibri"/>
                        </a:defRPr>
                      </a:lvl6pPr>
                      <a:lvl7pPr marL="1543050" algn="l" defTabSz="514350" rtl="0" eaLnBrk="1" latinLnBrk="0" hangingPunct="1">
                        <a:defRPr sz="1013" b="1" kern="1200">
                          <a:solidFill>
                            <a:schemeClr val="lt1"/>
                          </a:solidFill>
                          <a:latin typeface="Calibri"/>
                        </a:defRPr>
                      </a:lvl7pPr>
                      <a:lvl8pPr marL="1800225" algn="l" defTabSz="514350" rtl="0" eaLnBrk="1" latinLnBrk="0" hangingPunct="1">
                        <a:defRPr sz="1013" b="1" kern="1200">
                          <a:solidFill>
                            <a:schemeClr val="lt1"/>
                          </a:solidFill>
                          <a:latin typeface="Calibri"/>
                        </a:defRPr>
                      </a:lvl8pPr>
                      <a:lvl9pPr marL="2057400" algn="l" defTabSz="514350" rtl="0" eaLnBrk="1" latinLnBrk="0" hangingPunct="1">
                        <a:defRPr sz="1013" b="1" kern="1200">
                          <a:solidFill>
                            <a:schemeClr val="lt1"/>
                          </a:solidFill>
                          <a:latin typeface="Calibri"/>
                        </a:defRPr>
                      </a:lvl9p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US" sz="2000"/>
                        <a:t>N</a:t>
                      </a:r>
                      <a:endParaRPr lang="en-US" sz="2000" baseline="30000"/>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514350" rtl="0" eaLnBrk="1" latinLnBrk="0" hangingPunct="1">
                        <a:defRPr sz="1013" b="1" kern="1200">
                          <a:solidFill>
                            <a:schemeClr val="lt1"/>
                          </a:solidFill>
                          <a:latin typeface="Calibri"/>
                        </a:defRPr>
                      </a:lvl1pPr>
                      <a:lvl2pPr marL="257175" algn="l" defTabSz="514350" rtl="0" eaLnBrk="1" latinLnBrk="0" hangingPunct="1">
                        <a:defRPr sz="1013" b="1" kern="1200">
                          <a:solidFill>
                            <a:schemeClr val="lt1"/>
                          </a:solidFill>
                          <a:latin typeface="Calibri"/>
                        </a:defRPr>
                      </a:lvl2pPr>
                      <a:lvl3pPr marL="514350" algn="l" defTabSz="514350" rtl="0" eaLnBrk="1" latinLnBrk="0" hangingPunct="1">
                        <a:defRPr sz="1013" b="1" kern="1200">
                          <a:solidFill>
                            <a:schemeClr val="lt1"/>
                          </a:solidFill>
                          <a:latin typeface="Calibri"/>
                        </a:defRPr>
                      </a:lvl3pPr>
                      <a:lvl4pPr marL="771525" algn="l" defTabSz="514350" rtl="0" eaLnBrk="1" latinLnBrk="0" hangingPunct="1">
                        <a:defRPr sz="1013" b="1" kern="1200">
                          <a:solidFill>
                            <a:schemeClr val="lt1"/>
                          </a:solidFill>
                          <a:latin typeface="Calibri"/>
                        </a:defRPr>
                      </a:lvl4pPr>
                      <a:lvl5pPr marL="1028700" algn="l" defTabSz="514350" rtl="0" eaLnBrk="1" latinLnBrk="0" hangingPunct="1">
                        <a:defRPr sz="1013" b="1" kern="1200">
                          <a:solidFill>
                            <a:schemeClr val="lt1"/>
                          </a:solidFill>
                          <a:latin typeface="Calibri"/>
                        </a:defRPr>
                      </a:lvl5pPr>
                      <a:lvl6pPr marL="1285875" algn="l" defTabSz="514350" rtl="0" eaLnBrk="1" latinLnBrk="0" hangingPunct="1">
                        <a:defRPr sz="1013" b="1" kern="1200">
                          <a:solidFill>
                            <a:schemeClr val="lt1"/>
                          </a:solidFill>
                          <a:latin typeface="Calibri"/>
                        </a:defRPr>
                      </a:lvl6pPr>
                      <a:lvl7pPr marL="1543050" algn="l" defTabSz="514350" rtl="0" eaLnBrk="1" latinLnBrk="0" hangingPunct="1">
                        <a:defRPr sz="1013" b="1" kern="1200">
                          <a:solidFill>
                            <a:schemeClr val="lt1"/>
                          </a:solidFill>
                          <a:latin typeface="Calibri"/>
                        </a:defRPr>
                      </a:lvl7pPr>
                      <a:lvl8pPr marL="1800225" algn="l" defTabSz="514350" rtl="0" eaLnBrk="1" latinLnBrk="0" hangingPunct="1">
                        <a:defRPr sz="1013" b="1" kern="1200">
                          <a:solidFill>
                            <a:schemeClr val="lt1"/>
                          </a:solidFill>
                          <a:latin typeface="Calibri"/>
                        </a:defRPr>
                      </a:lvl8pPr>
                      <a:lvl9pPr marL="2057400" algn="l" defTabSz="514350" rtl="0" eaLnBrk="1" latinLnBrk="0" hangingPunct="1">
                        <a:defRPr sz="1013" b="1" kern="1200">
                          <a:solidFill>
                            <a:schemeClr val="lt1"/>
                          </a:solidFill>
                          <a:latin typeface="Calibri"/>
                        </a:defRPr>
                      </a:lvl9p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US" sz="2000" baseline="0"/>
                        <a:t>Events</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514350" rtl="0" eaLnBrk="1" latinLnBrk="0" hangingPunct="1">
                        <a:defRPr sz="1013" b="1" kern="1200">
                          <a:solidFill>
                            <a:schemeClr val="lt1"/>
                          </a:solidFill>
                          <a:latin typeface="Calibri"/>
                        </a:defRPr>
                      </a:lvl1pPr>
                      <a:lvl2pPr marL="257175" algn="l" defTabSz="514350" rtl="0" eaLnBrk="1" latinLnBrk="0" hangingPunct="1">
                        <a:defRPr sz="1013" b="1" kern="1200">
                          <a:solidFill>
                            <a:schemeClr val="lt1"/>
                          </a:solidFill>
                          <a:latin typeface="Calibri"/>
                        </a:defRPr>
                      </a:lvl2pPr>
                      <a:lvl3pPr marL="514350" algn="l" defTabSz="514350" rtl="0" eaLnBrk="1" latinLnBrk="0" hangingPunct="1">
                        <a:defRPr sz="1013" b="1" kern="1200">
                          <a:solidFill>
                            <a:schemeClr val="lt1"/>
                          </a:solidFill>
                          <a:latin typeface="Calibri"/>
                        </a:defRPr>
                      </a:lvl3pPr>
                      <a:lvl4pPr marL="771525" algn="l" defTabSz="514350" rtl="0" eaLnBrk="1" latinLnBrk="0" hangingPunct="1">
                        <a:defRPr sz="1013" b="1" kern="1200">
                          <a:solidFill>
                            <a:schemeClr val="lt1"/>
                          </a:solidFill>
                          <a:latin typeface="Calibri"/>
                        </a:defRPr>
                      </a:lvl4pPr>
                      <a:lvl5pPr marL="1028700" algn="l" defTabSz="514350" rtl="0" eaLnBrk="1" latinLnBrk="0" hangingPunct="1">
                        <a:defRPr sz="1013" b="1" kern="1200">
                          <a:solidFill>
                            <a:schemeClr val="lt1"/>
                          </a:solidFill>
                          <a:latin typeface="Calibri"/>
                        </a:defRPr>
                      </a:lvl5pPr>
                      <a:lvl6pPr marL="1285875" algn="l" defTabSz="514350" rtl="0" eaLnBrk="1" latinLnBrk="0" hangingPunct="1">
                        <a:defRPr sz="1013" b="1" kern="1200">
                          <a:solidFill>
                            <a:schemeClr val="lt1"/>
                          </a:solidFill>
                          <a:latin typeface="Calibri"/>
                        </a:defRPr>
                      </a:lvl6pPr>
                      <a:lvl7pPr marL="1543050" algn="l" defTabSz="514350" rtl="0" eaLnBrk="1" latinLnBrk="0" hangingPunct="1">
                        <a:defRPr sz="1013" b="1" kern="1200">
                          <a:solidFill>
                            <a:schemeClr val="lt1"/>
                          </a:solidFill>
                          <a:latin typeface="Calibri"/>
                        </a:defRPr>
                      </a:lvl7pPr>
                      <a:lvl8pPr marL="1800225" algn="l" defTabSz="514350" rtl="0" eaLnBrk="1" latinLnBrk="0" hangingPunct="1">
                        <a:defRPr sz="1013" b="1" kern="1200">
                          <a:solidFill>
                            <a:schemeClr val="lt1"/>
                          </a:solidFill>
                          <a:latin typeface="Calibri"/>
                        </a:defRPr>
                      </a:lvl8pPr>
                      <a:lvl9pPr marL="2057400" algn="l" defTabSz="514350" rtl="0" eaLnBrk="1" latinLnBrk="0" hangingPunct="1">
                        <a:defRPr sz="1013" b="1" kern="1200">
                          <a:solidFill>
                            <a:schemeClr val="lt1"/>
                          </a:solidFill>
                          <a:latin typeface="Calibri"/>
                        </a:defRPr>
                      </a:lvl9pPr>
                    </a:lstStyle>
                    <a:p>
                      <a:pPr marL="0" marR="0" lvl="0" indent="0" algn="ctr" defTabSz="685800" rtl="0" eaLnBrk="1" fontAlgn="auto" latinLnBrk="0" hangingPunct="1">
                        <a:lnSpc>
                          <a:spcPct val="80000"/>
                        </a:lnSpc>
                        <a:spcBef>
                          <a:spcPts val="0"/>
                        </a:spcBef>
                        <a:spcAft>
                          <a:spcPts val="0"/>
                        </a:spcAft>
                        <a:buClrTx/>
                        <a:buSzTx/>
                        <a:buFontTx/>
                        <a:buNone/>
                        <a:tabLst/>
                        <a:defRPr/>
                      </a:pPr>
                      <a:r>
                        <a:rPr lang="en-US" sz="1700" baseline="0"/>
                        <a:t>Proportion</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472975465"/>
                  </a:ext>
                </a:extLst>
              </a:tr>
              <a:tr h="328869">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b="1"/>
                        <a:t>Placebo</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a:t>78</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a:t>7</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b="0"/>
                        <a:t>9%</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610295349"/>
                  </a:ext>
                </a:extLst>
              </a:tr>
              <a:tr h="338015">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b="1"/>
                        <a:t>C/I 2400 mg</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a:t>70</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a:t>2</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b="0"/>
                        <a:t>3%</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867576264"/>
                  </a:ext>
                </a:extLst>
              </a:tr>
              <a:tr h="328869">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b="1"/>
                        <a:t>C/I 8000 mg</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a:t>81</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a:t>2</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514350" rtl="0" eaLnBrk="1" latinLnBrk="0" hangingPunct="1">
                        <a:defRPr sz="1013" kern="1200">
                          <a:solidFill>
                            <a:schemeClr val="dk1"/>
                          </a:solidFill>
                          <a:latin typeface="Calibri"/>
                        </a:defRPr>
                      </a:lvl1pPr>
                      <a:lvl2pPr marL="257175" algn="l" defTabSz="514350" rtl="0" eaLnBrk="1" latinLnBrk="0" hangingPunct="1">
                        <a:defRPr sz="1013" kern="1200">
                          <a:solidFill>
                            <a:schemeClr val="dk1"/>
                          </a:solidFill>
                          <a:latin typeface="Calibri"/>
                        </a:defRPr>
                      </a:lvl2pPr>
                      <a:lvl3pPr marL="514350" algn="l" defTabSz="514350" rtl="0" eaLnBrk="1" latinLnBrk="0" hangingPunct="1">
                        <a:defRPr sz="1013" kern="1200">
                          <a:solidFill>
                            <a:schemeClr val="dk1"/>
                          </a:solidFill>
                          <a:latin typeface="Calibri"/>
                        </a:defRPr>
                      </a:lvl3pPr>
                      <a:lvl4pPr marL="771525" algn="l" defTabSz="514350" rtl="0" eaLnBrk="1" latinLnBrk="0" hangingPunct="1">
                        <a:defRPr sz="1013" kern="1200">
                          <a:solidFill>
                            <a:schemeClr val="dk1"/>
                          </a:solidFill>
                          <a:latin typeface="Calibri"/>
                        </a:defRPr>
                      </a:lvl4pPr>
                      <a:lvl5pPr marL="1028700" algn="l" defTabSz="514350" rtl="0" eaLnBrk="1" latinLnBrk="0" hangingPunct="1">
                        <a:defRPr sz="1013" kern="1200">
                          <a:solidFill>
                            <a:schemeClr val="dk1"/>
                          </a:solidFill>
                          <a:latin typeface="Calibri"/>
                        </a:defRPr>
                      </a:lvl5pPr>
                      <a:lvl6pPr marL="1285875" algn="l" defTabSz="514350" rtl="0" eaLnBrk="1" latinLnBrk="0" hangingPunct="1">
                        <a:defRPr sz="1013" kern="1200">
                          <a:solidFill>
                            <a:schemeClr val="dk1"/>
                          </a:solidFill>
                          <a:latin typeface="Calibri"/>
                        </a:defRPr>
                      </a:lvl6pPr>
                      <a:lvl7pPr marL="1543050" algn="l" defTabSz="514350" rtl="0" eaLnBrk="1" latinLnBrk="0" hangingPunct="1">
                        <a:defRPr sz="1013" kern="1200">
                          <a:solidFill>
                            <a:schemeClr val="dk1"/>
                          </a:solidFill>
                          <a:latin typeface="Calibri"/>
                        </a:defRPr>
                      </a:lvl7pPr>
                      <a:lvl8pPr marL="1800225" algn="l" defTabSz="514350" rtl="0" eaLnBrk="1" latinLnBrk="0" hangingPunct="1">
                        <a:defRPr sz="1013" kern="1200">
                          <a:solidFill>
                            <a:schemeClr val="dk1"/>
                          </a:solidFill>
                          <a:latin typeface="Calibri"/>
                        </a:defRPr>
                      </a:lvl8pPr>
                      <a:lvl9pPr marL="2057400" algn="l" defTabSz="514350" rtl="0" eaLnBrk="1" latinLnBrk="0" hangingPunct="1">
                        <a:defRPr sz="1013" kern="1200">
                          <a:solidFill>
                            <a:schemeClr val="dk1"/>
                          </a:solidFill>
                          <a:latin typeface="Calibri"/>
                        </a:defRPr>
                      </a:lvl9pPr>
                    </a:lstStyle>
                    <a:p>
                      <a:pPr algn="ctr">
                        <a:lnSpc>
                          <a:spcPct val="80000"/>
                        </a:lnSpc>
                      </a:pPr>
                      <a:r>
                        <a:rPr lang="en-US" sz="1900" b="0"/>
                        <a:t>2%</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08261295"/>
                  </a:ext>
                </a:extLst>
              </a:tr>
              <a:tr h="328869">
                <a:tc>
                  <a:txBody>
                    <a:bodyPr/>
                    <a:lstStyle/>
                    <a:p>
                      <a:pPr algn="ctr">
                        <a:lnSpc>
                          <a:spcPct val="80000"/>
                        </a:lnSpc>
                      </a:pPr>
                      <a:r>
                        <a:rPr lang="en-US" sz="1900" b="1"/>
                        <a:t>Pooled antibody</a:t>
                      </a:r>
                    </a:p>
                  </a:txBody>
                  <a:tcPr marT="45721" marB="45721">
                    <a:lnL w="12700" cap="flat" cmpd="sng" algn="ctr">
                      <a:solidFill>
                        <a:schemeClr val="tx1"/>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80000"/>
                        </a:lnSpc>
                      </a:pPr>
                      <a:r>
                        <a:rPr lang="en-US" sz="1900"/>
                        <a:t>151</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80000"/>
                        </a:lnSpc>
                      </a:pPr>
                      <a:r>
                        <a:rPr lang="en-US" sz="1900"/>
                        <a:t>4</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80000"/>
                        </a:lnSpc>
                      </a:pPr>
                      <a:r>
                        <a:rPr lang="en-US" sz="1900" b="0"/>
                        <a:t>3%</a:t>
                      </a:r>
                    </a:p>
                  </a:txBody>
                  <a:tcPr marT="45721" marB="45721">
                    <a:lnL w="12700" cap="flat" cmpd="sng" algn="ctr">
                      <a:solidFill>
                        <a:sysClr val="window" lastClr="FFFFFF">
                          <a:lumMod val="65000"/>
                        </a:sys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371971298"/>
                  </a:ext>
                </a:extLst>
              </a:tr>
            </a:tbl>
          </a:graphicData>
        </a:graphic>
      </p:graphicFrame>
      <p:sp>
        <p:nvSpPr>
          <p:cNvPr id="12" name="Rectangle 11">
            <a:extLst>
              <a:ext uri="{FF2B5EF4-FFF2-40B4-BE49-F238E27FC236}">
                <a16:creationId xmlns:a16="http://schemas.microsoft.com/office/drawing/2014/main" id="{776074C7-16BF-4F48-998A-A7F57632B9F3}"/>
              </a:ext>
            </a:extLst>
          </p:cNvPr>
          <p:cNvSpPr/>
          <p:nvPr/>
        </p:nvSpPr>
        <p:spPr>
          <a:xfrm>
            <a:off x="764585" y="6379845"/>
            <a:ext cx="11343481" cy="553998"/>
          </a:xfrm>
          <a:prstGeom prst="rect">
            <a:avLst/>
          </a:prstGeom>
        </p:spPr>
        <p:txBody>
          <a:bodyPr wrap="square">
            <a:spAutoFit/>
          </a:bodyPr>
          <a:lstStyle/>
          <a:p>
            <a:pPr defTabSz="914377">
              <a:defRPr/>
            </a:pPr>
            <a:r>
              <a:rPr lang="en-US" sz="1600">
                <a:solidFill>
                  <a:prstClr val="black"/>
                </a:solidFill>
                <a:latin typeface="Calibri"/>
                <a:cs typeface="Arial"/>
                <a:sym typeface="Arial"/>
                <a:hlinkClick r:id="rId3"/>
              </a:rPr>
              <a:t>https://www.regeneron.com/sites/default/files/treatment-covid19-eua-fda-letter.pdf</a:t>
            </a:r>
            <a:r>
              <a:rPr lang="en-US" sz="1600">
                <a:solidFill>
                  <a:prstClr val="black"/>
                </a:solidFill>
                <a:latin typeface="Calibri"/>
                <a:cs typeface="Arial"/>
                <a:sym typeface="Arial"/>
              </a:rPr>
              <a:t>; </a:t>
            </a:r>
            <a:r>
              <a:rPr lang="en-US" sz="1600" kern="0" err="1">
                <a:solidFill>
                  <a:srgbClr val="000000"/>
                </a:solidFill>
                <a:latin typeface="Calibri"/>
                <a:cs typeface="Arial"/>
                <a:sym typeface="Arial"/>
              </a:rPr>
              <a:t>Weinreich</a:t>
            </a:r>
            <a:r>
              <a:rPr lang="en-US" sz="1600" kern="0">
                <a:solidFill>
                  <a:srgbClr val="000000"/>
                </a:solidFill>
                <a:latin typeface="Calibri"/>
                <a:cs typeface="Arial"/>
                <a:sym typeface="Arial"/>
              </a:rPr>
              <a:t> DM et al. N </a:t>
            </a:r>
            <a:r>
              <a:rPr lang="en-US" sz="1600" kern="0" err="1">
                <a:solidFill>
                  <a:srgbClr val="000000"/>
                </a:solidFill>
                <a:latin typeface="Calibri"/>
                <a:cs typeface="Arial"/>
                <a:sym typeface="Arial"/>
              </a:rPr>
              <a:t>Engl</a:t>
            </a:r>
            <a:r>
              <a:rPr lang="en-US" sz="1600" kern="0">
                <a:solidFill>
                  <a:srgbClr val="000000"/>
                </a:solidFill>
                <a:latin typeface="Calibri"/>
                <a:cs typeface="Arial"/>
                <a:sym typeface="Arial"/>
              </a:rPr>
              <a:t> J Med 2020 Dec 17</a:t>
            </a:r>
            <a:endParaRPr lang="en-US" sz="1600">
              <a:solidFill>
                <a:prstClr val="black"/>
              </a:solidFill>
              <a:latin typeface="Calibri"/>
              <a:cs typeface="Arial"/>
              <a:sym typeface="Arial"/>
            </a:endParaRPr>
          </a:p>
          <a:p>
            <a:pPr defTabSz="914377">
              <a:defRPr/>
            </a:pPr>
            <a:endParaRPr lang="en-US" sz="1400">
              <a:solidFill>
                <a:prstClr val="black"/>
              </a:solidFill>
              <a:latin typeface="Calibri"/>
              <a:cs typeface="Arial"/>
              <a:sym typeface="Arial"/>
            </a:endParaRPr>
          </a:p>
        </p:txBody>
      </p:sp>
    </p:spTree>
    <p:extLst>
      <p:ext uri="{BB962C8B-B14F-4D97-AF65-F5344CB8AC3E}">
        <p14:creationId xmlns:p14="http://schemas.microsoft.com/office/powerpoint/2010/main" val="56196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_mxjuvKu2EIyopAmgx6r5g"/>
</p:tagLst>
</file>

<file path=ppt/theme/theme1.xml><?xml version="1.0" encoding="utf-8"?>
<a:theme xmlns:a="http://schemas.openxmlformats.org/drawingml/2006/main" name="5_NCEH_ATSDR_combined">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NCEH_ATSDR_combined">
  <a:themeElements>
    <a:clrScheme name="Custom 8">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2.xml><?xml version="1.0" encoding="utf-8"?>
<a:theme xmlns:a="http://schemas.openxmlformats.org/drawingml/2006/main" name="4_NCEH_ATSDR_combined">
  <a:themeElements>
    <a:clrScheme name="Custom 8">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5.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MS postgrad ID course" id="{39147725-8168-4122-99A8-AD32249F1233}" vid="{5573577C-705E-47C7-B642-3EE33D4D0BDF}"/>
    </a:ext>
  </a:extLst>
</a:theme>
</file>

<file path=ppt/theme/theme1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8C8DAC73-E6C5-EC41-9ECA-CED9CC823BD7}" vid="{55A1F1B2-41D7-3E4C-9EB4-FC0159728EC4}"/>
    </a:ext>
  </a:extLst>
</a:theme>
</file>

<file path=ppt/theme/theme6.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8.xml><?xml version="1.0" encoding="utf-8"?>
<a:theme xmlns:a="http://schemas.openxmlformats.org/drawingml/2006/main" name="1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23830D7A39A24FB18EB290931DDBCA" ma:contentTypeVersion="11" ma:contentTypeDescription="Create a new document." ma:contentTypeScope="" ma:versionID="1877498d616594f6e5cacc8f343ff54b">
  <xsd:schema xmlns:xsd="http://www.w3.org/2001/XMLSchema" xmlns:xs="http://www.w3.org/2001/XMLSchema" xmlns:p="http://schemas.microsoft.com/office/2006/metadata/properties" xmlns:ns2="71d5da6b-d7cb-4b53-8658-00610b1bc3f3" xmlns:ns3="7336708e-a997-4108-a0c0-d79037137413" targetNamespace="http://schemas.microsoft.com/office/2006/metadata/properties" ma:root="true" ma:fieldsID="f0660b4fe7082a9d9953fc9f62c02b85" ns2:_="" ns3:_="">
    <xsd:import namespace="71d5da6b-d7cb-4b53-8658-00610b1bc3f3"/>
    <xsd:import namespace="7336708e-a997-4108-a0c0-d7903713741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d5da6b-d7cb-4b53-8658-00610b1bc3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6708e-a997-4108-a0c0-d7903713741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E9FC99-F30F-49AC-A9FF-E8295B8176B1}">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7336708e-a997-4108-a0c0-d79037137413"/>
    <ds:schemaRef ds:uri="71d5da6b-d7cb-4b53-8658-00610b1bc3f3"/>
    <ds:schemaRef ds:uri="http://www.w3.org/XML/1998/namespace"/>
  </ds:schemaRefs>
</ds:datastoreItem>
</file>

<file path=customXml/itemProps2.xml><?xml version="1.0" encoding="utf-8"?>
<ds:datastoreItem xmlns:ds="http://schemas.openxmlformats.org/officeDocument/2006/customXml" ds:itemID="{FB5A48E8-C570-467B-8D47-BED958DDFC0E}">
  <ds:schemaRefs>
    <ds:schemaRef ds:uri="71d5da6b-d7cb-4b53-8658-00610b1bc3f3"/>
    <ds:schemaRef ds:uri="7336708e-a997-4108-a0c0-d790371374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4641C14-ECCB-4F7A-8420-6BBC8E841A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6371</Words>
  <Application>Microsoft Office PowerPoint</Application>
  <PresentationFormat>Widescreen</PresentationFormat>
  <Paragraphs>996</Paragraphs>
  <Slides>65</Slides>
  <Notes>45</Notes>
  <HiddenSlides>0</HiddenSlides>
  <MMClips>0</MMClips>
  <ScaleCrop>false</ScaleCrop>
  <HeadingPairs>
    <vt:vector size="8" baseType="variant">
      <vt:variant>
        <vt:lpstr>Fonts Used</vt:lpstr>
      </vt:variant>
      <vt:variant>
        <vt:i4>15</vt:i4>
      </vt:variant>
      <vt:variant>
        <vt:lpstr>Theme</vt:lpstr>
      </vt:variant>
      <vt:variant>
        <vt:i4>18</vt:i4>
      </vt:variant>
      <vt:variant>
        <vt:lpstr>Embedded OLE Servers</vt:lpstr>
      </vt:variant>
      <vt:variant>
        <vt:i4>1</vt:i4>
      </vt:variant>
      <vt:variant>
        <vt:lpstr>Slide Titles</vt:lpstr>
      </vt:variant>
      <vt:variant>
        <vt:i4>65</vt:i4>
      </vt:variant>
    </vt:vector>
  </HeadingPairs>
  <TitlesOfParts>
    <vt:vector size="99" baseType="lpstr">
      <vt:lpstr>&amp;quot</vt:lpstr>
      <vt:lpstr>Arial</vt:lpstr>
      <vt:lpstr>Arial Black</vt:lpstr>
      <vt:lpstr>Arial Body</vt:lpstr>
      <vt:lpstr>BlinkMacSystemFont</vt:lpstr>
      <vt:lpstr>Calibri</vt:lpstr>
      <vt:lpstr>Calibri Light</vt:lpstr>
      <vt:lpstr>Courier New</vt:lpstr>
      <vt:lpstr>FreightSans Pro Book</vt:lpstr>
      <vt:lpstr>Lato</vt:lpstr>
      <vt:lpstr>Minion Pro</vt:lpstr>
      <vt:lpstr>Myriad Web Pro</vt:lpstr>
      <vt:lpstr>Nunito Sans</vt:lpstr>
      <vt:lpstr>Symbol</vt:lpstr>
      <vt:lpstr>Wingdings</vt:lpstr>
      <vt:lpstr>5_NCEH_ATSDR_combined</vt:lpstr>
      <vt:lpstr>7_NCIRD-2016-9b</vt:lpstr>
      <vt:lpstr>3_Office Theme</vt:lpstr>
      <vt:lpstr>Office Theme</vt:lpstr>
      <vt:lpstr>Theme1</vt:lpstr>
      <vt:lpstr>Master</vt:lpstr>
      <vt:lpstr>NCIRD-2016-9b</vt:lpstr>
      <vt:lpstr>1_Master</vt:lpstr>
      <vt:lpstr>1_Default Design</vt:lpstr>
      <vt:lpstr>2_Office Theme</vt:lpstr>
      <vt:lpstr>3_NCEH_ATSDR_combined</vt:lpstr>
      <vt:lpstr>4_NCEH_ATSDR_combined</vt:lpstr>
      <vt:lpstr>6_Office Theme</vt:lpstr>
      <vt:lpstr>4_Master</vt:lpstr>
      <vt:lpstr>7_Office Theme</vt:lpstr>
      <vt:lpstr>1_Office Theme</vt:lpstr>
      <vt:lpstr>4_Office Theme</vt:lpstr>
      <vt:lpstr>5_Office Theme</vt:lpstr>
      <vt:lpstr>think-cell Slide</vt:lpstr>
      <vt:lpstr>CDC/IDSA COVID-19 Clinician Call January 30, 2021</vt:lpstr>
      <vt:lpstr>  Today’s Topics and Featured Experts:  Monoclonal Antibodies Update &amp; More on COVID-19 Vaccines    </vt:lpstr>
      <vt:lpstr>PowerPoint Presentation</vt:lpstr>
      <vt:lpstr>Monoclonal Antibodies for Treatment and Prevention of COVID-19</vt:lpstr>
      <vt:lpstr>Management Across the COVID-19 Spectrum</vt:lpstr>
      <vt:lpstr>Monoclonal Antibodies</vt:lpstr>
      <vt:lpstr>Antiviral Effect of Monoclonal Antibodies</vt:lpstr>
      <vt:lpstr>PowerPoint Presentation</vt:lpstr>
      <vt:lpstr>Casirivimab/Imdevimab (C/I)</vt:lpstr>
      <vt:lpstr>Casirivimab/Imdevimab</vt:lpstr>
      <vt:lpstr>PowerPoint Presentation</vt:lpstr>
      <vt:lpstr>Bamlanivimab with or without Etesevimab vs. Placebo</vt:lpstr>
      <vt:lpstr>Bamlanivimab/Etesevimab Phase 3 Trial (BLAZE-1) </vt:lpstr>
      <vt:lpstr>PowerPoint Presentation</vt:lpstr>
      <vt:lpstr>Bamlanivimab/Etesevimab</vt:lpstr>
      <vt:lpstr>PowerPoint Presentation</vt:lpstr>
      <vt:lpstr>PowerPoint Presentation</vt:lpstr>
      <vt:lpstr>PowerPoint Presentation</vt:lpstr>
      <vt:lpstr>PowerPoint Presentation</vt:lpstr>
      <vt:lpstr>PowerPoint Presentation</vt:lpstr>
      <vt:lpstr>Bamlanivimab for Prevention  (BLAZE-2)</vt:lpstr>
      <vt:lpstr>Bamlanivimab for Prevention  (BLAZE-2)</vt:lpstr>
      <vt:lpstr>Casirivimab/Imdevimab for Prevention  </vt:lpstr>
      <vt:lpstr>Casirivimab/Imdevimab for Prevention  </vt:lpstr>
      <vt:lpstr>PowerPoint Presentation</vt:lpstr>
      <vt:lpstr>PowerPoint Presentation</vt:lpstr>
      <vt:lpstr>PowerPoint Presentation</vt:lpstr>
      <vt:lpstr>PowerPoint Presentation</vt:lpstr>
      <vt:lpstr>Introduction</vt:lpstr>
      <vt:lpstr>Clinical Trials: AstraZeneca</vt:lpstr>
      <vt:lpstr>Safety Information Reviewed by Work Group AZD1222 (AstraZeneca)     </vt:lpstr>
      <vt:lpstr>Efficacy Information Reviewed by Work Group AZD1222 (AstraZeneca)     </vt:lpstr>
      <vt:lpstr> COVID-19 and children  Dr. A Campbell Dr. E Erbelding https://www.cdc.gov/vaccines/acip/meetings/slides-2021-1-27-21.html</vt:lpstr>
      <vt:lpstr>Estimated SARS-CoV-2 Infection Rates per 100,000 Population Adjusting for Under Detection</vt:lpstr>
      <vt:lpstr>PowerPoint Presentation</vt:lpstr>
      <vt:lpstr>Children &lt;18 years have the Lowest Cumulative Rate of COVID-19 Associated Hospitalizations</vt:lpstr>
      <vt:lpstr>Health Department-Reported Cases of Multisystem Inflammatory Syndrome in Children (MIS-C)</vt:lpstr>
      <vt:lpstr>Vaccine clinical development: Children </vt:lpstr>
      <vt:lpstr>Vaccine Effectiveness Studies  Dr. K Flemming-Dutra https://www.cdc.gov/vaccines/acip/meetings/slides-2021-1-27-21.html</vt:lpstr>
      <vt:lpstr>VE policy priorities: Results of internal and external input</vt:lpstr>
      <vt:lpstr>Currently planned COVID-19 VE assessments</vt:lpstr>
      <vt:lpstr> Safety Monitoring  Dr. G Lee Dr. T Shimabukuro https://www.cdc.gov/vaccines/acip/meetings/slides-2021-1-27-21.html</vt:lpstr>
      <vt:lpstr>PowerPoint Presentation</vt:lpstr>
      <vt:lpstr>PowerPoint Presentation</vt:lpstr>
      <vt:lpstr>Summary of v-safe data</vt:lpstr>
      <vt:lpstr>Reactogenicity reported to v-safe</vt:lpstr>
      <vt:lpstr>PowerPoint Presentation</vt:lpstr>
      <vt:lpstr>Background</vt:lpstr>
      <vt:lpstr>Results</vt:lpstr>
      <vt:lpstr>Estimated anaphylaxis reporting rates following COVID-19 vaccines based on VAERS reports and reported doses administered*</vt:lpstr>
      <vt:lpstr>PowerPoint Presentation</vt:lpstr>
      <vt:lpstr>COVID-19 Vaccination Implementation  Dr. A Cohn https://www.cdc.gov/vaccines/acip/meetings/slides-2021-1-27-21.html</vt:lpstr>
      <vt:lpstr>Summary of State Priority Populations/Phases</vt:lpstr>
      <vt:lpstr>Total Doses Administered, by Date of Administration and Vaccine Manufacturer</vt:lpstr>
      <vt:lpstr>COVID-19 vaccine administration  &amp; variants  Dr. S Oliver https://www.cdc.gov/vaccines/acip/meetings/slides-2021-1-27-21.html </vt:lpstr>
      <vt:lpstr>Dosing and administration</vt:lpstr>
      <vt:lpstr>Dosing and administration</vt:lpstr>
      <vt:lpstr>Dosing and administration</vt:lpstr>
      <vt:lpstr>SARS-CoV-2 variants</vt:lpstr>
      <vt:lpstr>SARS-CoV-2 Variants</vt:lpstr>
      <vt:lpstr>Variants: in vitro </vt:lpstr>
      <vt:lpstr>Variants: What can we learn from Phase III studies?</vt:lpstr>
      <vt:lpstr>PowerPoint Presentation</vt:lpstr>
      <vt:lpstr>Now Available: COVID-19 Vaccine FAQs  </vt:lpstr>
      <vt:lpstr> Continue the conversation on Twitter  @RealTimeCOVID19 #RealTimeCOVID19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CDC/IDSA COVID-19 Clinician Call January 23, 2021</dc:title>
  <dc:creator>Wollins, Dana</dc:creator>
  <cp:lastModifiedBy>Jallah, Coran</cp:lastModifiedBy>
  <cp:revision>2</cp:revision>
  <dcterms:created xsi:type="dcterms:W3CDTF">2021-01-23T18:20:16Z</dcterms:created>
  <dcterms:modified xsi:type="dcterms:W3CDTF">2021-02-01T19:50:51Z</dcterms:modified>
</cp:coreProperties>
</file>